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00A9F-A759-4693-A4A8-252A6D55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614F7-B807-446E-A343-48EB25C11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F4C5B-DD01-48F2-83C6-684A3196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8CA6A-BD79-4C65-8058-F6D899E1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95630-A6D5-4C58-9EF7-053EB962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58C1D-702D-495E-9F6A-F2664D26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B2410-4986-4B47-8B67-3F659E39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C6843-5122-4D30-B26E-0196E9A7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E4F4C-F54A-4144-8A7A-3226A62C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D6913-AE82-419B-9229-5E3AC85D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BCE13-6911-45B3-863C-1F3C36D53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7816595" y="0"/>
            <a:ext cx="1114044" cy="1094232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7878949" y="302571"/>
            <a:ext cx="989337" cy="47250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539495" y="6591300"/>
            <a:ext cx="8093709" cy="0"/>
          </a:xfrm>
          <a:custGeom>
            <a:rect l="l" t="t" r="r" b="b"/>
            <a:pathLst>
              <a:path w="8093709">
                <a:moveTo>
                  <a:pt x="0" y="0"/>
                </a:moveTo>
                <a:lnTo>
                  <a:pt x="8093329" y="0"/>
                </a:lnTo>
              </a:path>
            </a:pathLst>
          </a:custGeom>
          <a:ln w="6096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896361" y="2409690"/>
            <a:ext cx="3351276" cy="1591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9495" y="2615183"/>
            <a:ext cx="8065008" cy="15487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866631" y="6606804"/>
            <a:ext cx="195579" cy="1606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rgbClr val="7E7E7E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hyperlink" Target="https://www.baogaoting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hyperlink" Target="http://www.iresearch.com.cn/" TargetMode="External" /><Relationship Id="rId2" Type="http://schemas.openxmlformats.org/officeDocument/2006/relationships/image" Target="../media/image3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hyperlink" Target="http://www.iresearch.com.cn/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www.iresearch.com.cn/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hyperlink" Target="http://www.iresearch.com.cn/" TargetMode="External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hyperlink" Target="http://www.iresearch.com.cn/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8.png" /><Relationship Id="rId11" Type="http://schemas.openxmlformats.org/officeDocument/2006/relationships/image" Target="../media/image29.png" /><Relationship Id="rId12" Type="http://schemas.openxmlformats.org/officeDocument/2006/relationships/image" Target="../media/image30.png" /><Relationship Id="rId13" Type="http://schemas.openxmlformats.org/officeDocument/2006/relationships/image" Target="../media/image31.png" /><Relationship Id="rId14" Type="http://schemas.openxmlformats.org/officeDocument/2006/relationships/image" Target="../media/image32.png" /><Relationship Id="rId15" Type="http://schemas.openxmlformats.org/officeDocument/2006/relationships/image" Target="../media/image33.png" /><Relationship Id="rId16" Type="http://schemas.openxmlformats.org/officeDocument/2006/relationships/image" Target="../media/image34.png" /><Relationship Id="rId17" Type="http://schemas.openxmlformats.org/officeDocument/2006/relationships/image" Target="../media/image35.png" /><Relationship Id="rId18" Type="http://schemas.openxmlformats.org/officeDocument/2006/relationships/image" Target="../media/image36.png" /><Relationship Id="rId19" Type="http://schemas.openxmlformats.org/officeDocument/2006/relationships/image" Target="../media/image37.png" /><Relationship Id="rId2" Type="http://schemas.openxmlformats.org/officeDocument/2006/relationships/image" Target="../media/image20.png" /><Relationship Id="rId20" Type="http://schemas.openxmlformats.org/officeDocument/2006/relationships/image" Target="../media/image38.jpeg" /><Relationship Id="rId21" Type="http://schemas.openxmlformats.org/officeDocument/2006/relationships/image" Target="../media/image39.png" /><Relationship Id="rId22" Type="http://schemas.openxmlformats.org/officeDocument/2006/relationships/image" Target="../media/image40.png" /><Relationship Id="rId23" Type="http://schemas.openxmlformats.org/officeDocument/2006/relationships/image" Target="../media/image41.jpeg" /><Relationship Id="rId24" Type="http://schemas.openxmlformats.org/officeDocument/2006/relationships/image" Target="../media/image42.png" /><Relationship Id="rId25" Type="http://schemas.openxmlformats.org/officeDocument/2006/relationships/image" Target="../media/image43.png" /><Relationship Id="rId26" Type="http://schemas.openxmlformats.org/officeDocument/2006/relationships/image" Target="../media/image44.jpeg" /><Relationship Id="rId27" Type="http://schemas.openxmlformats.org/officeDocument/2006/relationships/image" Target="../media/image45.png" /><Relationship Id="rId28" Type="http://schemas.openxmlformats.org/officeDocument/2006/relationships/image" Target="../media/image46.png" /><Relationship Id="rId29" Type="http://schemas.openxmlformats.org/officeDocument/2006/relationships/image" Target="../media/image47.jpeg" /><Relationship Id="rId3" Type="http://schemas.openxmlformats.org/officeDocument/2006/relationships/image" Target="../media/image21.png" /><Relationship Id="rId30" Type="http://schemas.openxmlformats.org/officeDocument/2006/relationships/image" Target="../media/image48.jpeg" /><Relationship Id="rId31" Type="http://schemas.openxmlformats.org/officeDocument/2006/relationships/image" Target="../media/image49.png" /><Relationship Id="rId32" Type="http://schemas.openxmlformats.org/officeDocument/2006/relationships/image" Target="../media/image50.jpeg" /><Relationship Id="rId33" Type="http://schemas.openxmlformats.org/officeDocument/2006/relationships/image" Target="../media/image51.jpeg" /><Relationship Id="rId34" Type="http://schemas.openxmlformats.org/officeDocument/2006/relationships/image" Target="../media/image52.jpeg" /><Relationship Id="rId35" Type="http://schemas.openxmlformats.org/officeDocument/2006/relationships/image" Target="../media/image53.png" /><Relationship Id="rId36" Type="http://schemas.openxmlformats.org/officeDocument/2006/relationships/image" Target="../media/image54.png" /><Relationship Id="rId37" Type="http://schemas.openxmlformats.org/officeDocument/2006/relationships/image" Target="../media/image55.png" /><Relationship Id="rId38" Type="http://schemas.openxmlformats.org/officeDocument/2006/relationships/image" Target="../media/image56.png" /><Relationship Id="rId39" Type="http://schemas.openxmlformats.org/officeDocument/2006/relationships/image" Target="../media/image57.png" /><Relationship Id="rId4" Type="http://schemas.openxmlformats.org/officeDocument/2006/relationships/image" Target="../media/image22.png" /><Relationship Id="rId40" Type="http://schemas.openxmlformats.org/officeDocument/2006/relationships/image" Target="../media/image58.png" /><Relationship Id="rId41" Type="http://schemas.openxmlformats.org/officeDocument/2006/relationships/image" Target="../media/image59.png" /><Relationship Id="rId42" Type="http://schemas.openxmlformats.org/officeDocument/2006/relationships/image" Target="../media/image60.jpeg" /><Relationship Id="rId43" Type="http://schemas.openxmlformats.org/officeDocument/2006/relationships/image" Target="../media/image61.png" /><Relationship Id="rId44" Type="http://schemas.openxmlformats.org/officeDocument/2006/relationships/image" Target="../media/image62.png" /><Relationship Id="rId45" Type="http://schemas.openxmlformats.org/officeDocument/2006/relationships/image" Target="../media/image63.png" /><Relationship Id="rId46" Type="http://schemas.openxmlformats.org/officeDocument/2006/relationships/image" Target="../media/image64.jpeg" /><Relationship Id="rId47" Type="http://schemas.openxmlformats.org/officeDocument/2006/relationships/image" Target="../media/image65.png" /><Relationship Id="rId48" Type="http://schemas.openxmlformats.org/officeDocument/2006/relationships/hyperlink" Target="http://www.iresearch.com.cn/" TargetMode="External" /><Relationship Id="rId5" Type="http://schemas.openxmlformats.org/officeDocument/2006/relationships/image" Target="../media/image23.png" /><Relationship Id="rId6" Type="http://schemas.openxmlformats.org/officeDocument/2006/relationships/image" Target="../media/image24.png" /><Relationship Id="rId7" Type="http://schemas.openxmlformats.org/officeDocument/2006/relationships/image" Target="../media/image25.png" /><Relationship Id="rId8" Type="http://schemas.openxmlformats.org/officeDocument/2006/relationships/image" Target="../media/image26.png" /><Relationship Id="rId9" Type="http://schemas.openxmlformats.org/officeDocument/2006/relationships/image" Target="../media/image2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6.png" /><Relationship Id="rId3" Type="http://schemas.openxmlformats.org/officeDocument/2006/relationships/image" Target="../media/image67.png" /><Relationship Id="rId4" Type="http://schemas.openxmlformats.org/officeDocument/2006/relationships/hyperlink" Target="http://www.iresearch.com.cn/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6.png" /><Relationship Id="rId11" Type="http://schemas.openxmlformats.org/officeDocument/2006/relationships/image" Target="../media/image77.png" /><Relationship Id="rId12" Type="http://schemas.openxmlformats.org/officeDocument/2006/relationships/image" Target="../media/image78.png" /><Relationship Id="rId13" Type="http://schemas.openxmlformats.org/officeDocument/2006/relationships/image" Target="../media/image79.png" /><Relationship Id="rId14" Type="http://schemas.openxmlformats.org/officeDocument/2006/relationships/image" Target="../media/image80.png" /><Relationship Id="rId15" Type="http://schemas.openxmlformats.org/officeDocument/2006/relationships/image" Target="../media/image81.png" /><Relationship Id="rId16" Type="http://schemas.openxmlformats.org/officeDocument/2006/relationships/image" Target="../media/image82.png" /><Relationship Id="rId17" Type="http://schemas.openxmlformats.org/officeDocument/2006/relationships/image" Target="../media/image83.png" /><Relationship Id="rId18" Type="http://schemas.openxmlformats.org/officeDocument/2006/relationships/image" Target="../media/image84.png" /><Relationship Id="rId19" Type="http://schemas.openxmlformats.org/officeDocument/2006/relationships/image" Target="../media/image85.png" /><Relationship Id="rId2" Type="http://schemas.openxmlformats.org/officeDocument/2006/relationships/image" Target="../media/image68.png" /><Relationship Id="rId20" Type="http://schemas.openxmlformats.org/officeDocument/2006/relationships/image" Target="../media/image86.png" /><Relationship Id="rId21" Type="http://schemas.openxmlformats.org/officeDocument/2006/relationships/image" Target="../media/image87.png" /><Relationship Id="rId22" Type="http://schemas.openxmlformats.org/officeDocument/2006/relationships/image" Target="../media/image88.png" /><Relationship Id="rId23" Type="http://schemas.openxmlformats.org/officeDocument/2006/relationships/image" Target="../media/image89.png" /><Relationship Id="rId24" Type="http://schemas.openxmlformats.org/officeDocument/2006/relationships/image" Target="../media/image90.png" /><Relationship Id="rId25" Type="http://schemas.openxmlformats.org/officeDocument/2006/relationships/image" Target="../media/image91.png" /><Relationship Id="rId26" Type="http://schemas.openxmlformats.org/officeDocument/2006/relationships/image" Target="../media/image92.png" /><Relationship Id="rId27" Type="http://schemas.openxmlformats.org/officeDocument/2006/relationships/image" Target="../media/image93.png" /><Relationship Id="rId28" Type="http://schemas.openxmlformats.org/officeDocument/2006/relationships/image" Target="../media/image94.png" /><Relationship Id="rId29" Type="http://schemas.openxmlformats.org/officeDocument/2006/relationships/image" Target="../media/image95.png" /><Relationship Id="rId3" Type="http://schemas.openxmlformats.org/officeDocument/2006/relationships/image" Target="../media/image69.png" /><Relationship Id="rId30" Type="http://schemas.openxmlformats.org/officeDocument/2006/relationships/image" Target="../media/image96.png" /><Relationship Id="rId31" Type="http://schemas.openxmlformats.org/officeDocument/2006/relationships/image" Target="../media/image97.png" /><Relationship Id="rId32" Type="http://schemas.openxmlformats.org/officeDocument/2006/relationships/image" Target="../media/image98.png" /><Relationship Id="rId33" Type="http://schemas.openxmlformats.org/officeDocument/2006/relationships/image" Target="../media/image99.png" /><Relationship Id="rId34" Type="http://schemas.openxmlformats.org/officeDocument/2006/relationships/image" Target="../media/image100.png" /><Relationship Id="rId35" Type="http://schemas.openxmlformats.org/officeDocument/2006/relationships/image" Target="../media/image101.png" /><Relationship Id="rId36" Type="http://schemas.openxmlformats.org/officeDocument/2006/relationships/image" Target="../media/image102.png" /><Relationship Id="rId37" Type="http://schemas.openxmlformats.org/officeDocument/2006/relationships/image" Target="../media/image103.png" /><Relationship Id="rId38" Type="http://schemas.openxmlformats.org/officeDocument/2006/relationships/image" Target="../media/image104.png" /><Relationship Id="rId39" Type="http://schemas.openxmlformats.org/officeDocument/2006/relationships/image" Target="../media/image105.png" /><Relationship Id="rId4" Type="http://schemas.openxmlformats.org/officeDocument/2006/relationships/image" Target="../media/image70.png" /><Relationship Id="rId40" Type="http://schemas.openxmlformats.org/officeDocument/2006/relationships/image" Target="../media/image106.png" /><Relationship Id="rId41" Type="http://schemas.openxmlformats.org/officeDocument/2006/relationships/image" Target="../media/image107.png" /><Relationship Id="rId42" Type="http://schemas.openxmlformats.org/officeDocument/2006/relationships/image" Target="../media/image108.png" /><Relationship Id="rId43" Type="http://schemas.openxmlformats.org/officeDocument/2006/relationships/image" Target="../media/image109.png" /><Relationship Id="rId44" Type="http://schemas.openxmlformats.org/officeDocument/2006/relationships/image" Target="../media/image110.png" /><Relationship Id="rId45" Type="http://schemas.openxmlformats.org/officeDocument/2006/relationships/image" Target="../media/image111.png" /><Relationship Id="rId46" Type="http://schemas.openxmlformats.org/officeDocument/2006/relationships/hyperlink" Target="http://www.iresearch.com.cn/" TargetMode="External" /><Relationship Id="rId5" Type="http://schemas.openxmlformats.org/officeDocument/2006/relationships/image" Target="../media/image71.png" /><Relationship Id="rId6" Type="http://schemas.openxmlformats.org/officeDocument/2006/relationships/image" Target="../media/image72.png" /><Relationship Id="rId7" Type="http://schemas.openxmlformats.org/officeDocument/2006/relationships/image" Target="../media/image73.png" /><Relationship Id="rId8" Type="http://schemas.openxmlformats.org/officeDocument/2006/relationships/image" Target="../media/image74.png" /><Relationship Id="rId9" Type="http://schemas.openxmlformats.org/officeDocument/2006/relationships/image" Target="../media/image7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hyperlink" Target="http://www.iresearch.com.cn/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2.png" /><Relationship Id="rId3" Type="http://schemas.openxmlformats.org/officeDocument/2006/relationships/hyperlink" Target="http://www.iresearch.com.cn/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3.png" /><Relationship Id="rId3" Type="http://schemas.openxmlformats.org/officeDocument/2006/relationships/image" Target="../media/image114.png" /><Relationship Id="rId4" Type="http://schemas.openxmlformats.org/officeDocument/2006/relationships/image" Target="../media/image115.png" /><Relationship Id="rId5" Type="http://schemas.openxmlformats.org/officeDocument/2006/relationships/image" Target="../media/image116.png" /><Relationship Id="rId6" Type="http://schemas.openxmlformats.org/officeDocument/2006/relationships/image" Target="../media/image117.png" /><Relationship Id="rId7" Type="http://schemas.openxmlformats.org/officeDocument/2006/relationships/image" Target="../media/image118.png" /><Relationship Id="rId8" Type="http://schemas.openxmlformats.org/officeDocument/2006/relationships/image" Target="../media/image119.png" /><Relationship Id="rId9" Type="http://schemas.openxmlformats.org/officeDocument/2006/relationships/hyperlink" Target="http://www.iresearch.com.cn/" TargetMode="Ex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4.jpeg" /><Relationship Id="rId11" Type="http://schemas.openxmlformats.org/officeDocument/2006/relationships/image" Target="../media/image125.jpeg" /><Relationship Id="rId12" Type="http://schemas.openxmlformats.org/officeDocument/2006/relationships/image" Target="../media/image126.png" /><Relationship Id="rId13" Type="http://schemas.openxmlformats.org/officeDocument/2006/relationships/image" Target="../media/image127.png" /><Relationship Id="rId14" Type="http://schemas.openxmlformats.org/officeDocument/2006/relationships/image" Target="../media/image128.png" /><Relationship Id="rId15" Type="http://schemas.openxmlformats.org/officeDocument/2006/relationships/image" Target="../media/image129.jpeg" /><Relationship Id="rId16" Type="http://schemas.openxmlformats.org/officeDocument/2006/relationships/image" Target="../media/image130.png" /><Relationship Id="rId17" Type="http://schemas.openxmlformats.org/officeDocument/2006/relationships/image" Target="../media/image131.jpeg" /><Relationship Id="rId18" Type="http://schemas.openxmlformats.org/officeDocument/2006/relationships/image" Target="../media/image132.png" /><Relationship Id="rId19" Type="http://schemas.openxmlformats.org/officeDocument/2006/relationships/image" Target="../media/image133.jpeg" /><Relationship Id="rId2" Type="http://schemas.openxmlformats.org/officeDocument/2006/relationships/image" Target="../media/image120.png" /><Relationship Id="rId20" Type="http://schemas.openxmlformats.org/officeDocument/2006/relationships/image" Target="../media/image134.jpeg" /><Relationship Id="rId21" Type="http://schemas.openxmlformats.org/officeDocument/2006/relationships/image" Target="../media/image135.png" /><Relationship Id="rId22" Type="http://schemas.openxmlformats.org/officeDocument/2006/relationships/image" Target="../media/image136.png" /><Relationship Id="rId23" Type="http://schemas.openxmlformats.org/officeDocument/2006/relationships/image" Target="../media/image137.jpeg" /><Relationship Id="rId24" Type="http://schemas.openxmlformats.org/officeDocument/2006/relationships/image" Target="../media/image138.jpeg" /><Relationship Id="rId25" Type="http://schemas.openxmlformats.org/officeDocument/2006/relationships/image" Target="../media/image139.jpeg" /><Relationship Id="rId26" Type="http://schemas.openxmlformats.org/officeDocument/2006/relationships/image" Target="../media/image140.jpeg" /><Relationship Id="rId27" Type="http://schemas.openxmlformats.org/officeDocument/2006/relationships/image" Target="../media/image141.jpeg" /><Relationship Id="rId28" Type="http://schemas.openxmlformats.org/officeDocument/2006/relationships/image" Target="../media/image142.png" /><Relationship Id="rId29" Type="http://schemas.openxmlformats.org/officeDocument/2006/relationships/hyperlink" Target="http://www.iresearch.com.cn/" TargetMode="External" /><Relationship Id="rId3" Type="http://schemas.openxmlformats.org/officeDocument/2006/relationships/image" Target="../media/image22.png" /><Relationship Id="rId4" Type="http://schemas.openxmlformats.org/officeDocument/2006/relationships/image" Target="../media/image121.jpeg" /><Relationship Id="rId5" Type="http://schemas.openxmlformats.org/officeDocument/2006/relationships/image" Target="../media/image122.png" /><Relationship Id="rId6" Type="http://schemas.openxmlformats.org/officeDocument/2006/relationships/image" Target="../media/image26.png" /><Relationship Id="rId7" Type="http://schemas.openxmlformats.org/officeDocument/2006/relationships/image" Target="../media/image20.png" /><Relationship Id="rId8" Type="http://schemas.openxmlformats.org/officeDocument/2006/relationships/image" Target="../media/image27.jpeg" /><Relationship Id="rId9" Type="http://schemas.openxmlformats.org/officeDocument/2006/relationships/image" Target="../media/image12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www.iresearch.com.cn/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1.png" /><Relationship Id="rId11" Type="http://schemas.openxmlformats.org/officeDocument/2006/relationships/image" Target="../media/image152.png" /><Relationship Id="rId12" Type="http://schemas.openxmlformats.org/officeDocument/2006/relationships/image" Target="../media/image153.png" /><Relationship Id="rId13" Type="http://schemas.openxmlformats.org/officeDocument/2006/relationships/image" Target="../media/image154.png" /><Relationship Id="rId14" Type="http://schemas.openxmlformats.org/officeDocument/2006/relationships/image" Target="../media/image155.png" /><Relationship Id="rId15" Type="http://schemas.openxmlformats.org/officeDocument/2006/relationships/image" Target="../media/image156.png" /><Relationship Id="rId16" Type="http://schemas.openxmlformats.org/officeDocument/2006/relationships/image" Target="../media/image157.png" /><Relationship Id="rId17" Type="http://schemas.openxmlformats.org/officeDocument/2006/relationships/hyperlink" Target="http://www.iresearch.com.cn/" TargetMode="External" /><Relationship Id="rId2" Type="http://schemas.openxmlformats.org/officeDocument/2006/relationships/image" Target="../media/image143.png" /><Relationship Id="rId3" Type="http://schemas.openxmlformats.org/officeDocument/2006/relationships/image" Target="../media/image144.png" /><Relationship Id="rId4" Type="http://schemas.openxmlformats.org/officeDocument/2006/relationships/image" Target="../media/image145.png" /><Relationship Id="rId5" Type="http://schemas.openxmlformats.org/officeDocument/2006/relationships/image" Target="../media/image146.png" /><Relationship Id="rId6" Type="http://schemas.openxmlformats.org/officeDocument/2006/relationships/image" Target="../media/image147.png" /><Relationship Id="rId7" Type="http://schemas.openxmlformats.org/officeDocument/2006/relationships/image" Target="../media/image148.png" /><Relationship Id="rId8" Type="http://schemas.openxmlformats.org/officeDocument/2006/relationships/image" Target="../media/image149.png" /><Relationship Id="rId9" Type="http://schemas.openxmlformats.org/officeDocument/2006/relationships/image" Target="../media/image150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4.png" /><Relationship Id="rId11" Type="http://schemas.openxmlformats.org/officeDocument/2006/relationships/image" Target="../media/image165.jpeg" /><Relationship Id="rId12" Type="http://schemas.openxmlformats.org/officeDocument/2006/relationships/image" Target="../media/image166.png" /><Relationship Id="rId13" Type="http://schemas.openxmlformats.org/officeDocument/2006/relationships/image" Target="../media/image167.png" /><Relationship Id="rId14" Type="http://schemas.openxmlformats.org/officeDocument/2006/relationships/hyperlink" Target="http://www.iresearch.com.cn/" TargetMode="External" /><Relationship Id="rId2" Type="http://schemas.openxmlformats.org/officeDocument/2006/relationships/image" Target="../media/image3.png" /><Relationship Id="rId3" Type="http://schemas.openxmlformats.org/officeDocument/2006/relationships/image" Target="../media/image158.png" /><Relationship Id="rId4" Type="http://schemas.openxmlformats.org/officeDocument/2006/relationships/image" Target="../media/image159.png" /><Relationship Id="rId5" Type="http://schemas.openxmlformats.org/officeDocument/2006/relationships/image" Target="../media/image143.png" /><Relationship Id="rId6" Type="http://schemas.openxmlformats.org/officeDocument/2006/relationships/image" Target="../media/image160.png" /><Relationship Id="rId7" Type="http://schemas.openxmlformats.org/officeDocument/2006/relationships/image" Target="../media/image161.png" /><Relationship Id="rId8" Type="http://schemas.openxmlformats.org/officeDocument/2006/relationships/image" Target="../media/image162.png" /><Relationship Id="rId9" Type="http://schemas.openxmlformats.org/officeDocument/2006/relationships/image" Target="../media/image16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6.png" /><Relationship Id="rId11" Type="http://schemas.openxmlformats.org/officeDocument/2006/relationships/image" Target="../media/image177.png" /><Relationship Id="rId12" Type="http://schemas.openxmlformats.org/officeDocument/2006/relationships/hyperlink" Target="http://www.iresearch.com.cn/" TargetMode="External" /><Relationship Id="rId2" Type="http://schemas.openxmlformats.org/officeDocument/2006/relationships/image" Target="../media/image168.png" /><Relationship Id="rId3" Type="http://schemas.openxmlformats.org/officeDocument/2006/relationships/image" Target="../media/image169.png" /><Relationship Id="rId4" Type="http://schemas.openxmlformats.org/officeDocument/2006/relationships/image" Target="../media/image170.png" /><Relationship Id="rId5" Type="http://schemas.openxmlformats.org/officeDocument/2006/relationships/image" Target="../media/image171.png" /><Relationship Id="rId6" Type="http://schemas.openxmlformats.org/officeDocument/2006/relationships/image" Target="../media/image172.png" /><Relationship Id="rId7" Type="http://schemas.openxmlformats.org/officeDocument/2006/relationships/image" Target="../media/image173.png" /><Relationship Id="rId8" Type="http://schemas.openxmlformats.org/officeDocument/2006/relationships/image" Target="../media/image174.png" /><Relationship Id="rId9" Type="http://schemas.openxmlformats.org/officeDocument/2006/relationships/image" Target="../media/image17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6043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90727" y="164592"/>
            <a:ext cx="1485899" cy="14843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73125" y="6036055"/>
            <a:ext cx="1490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FFFFF"/>
                </a:solidFill>
                <a:latin typeface="Arial"/>
                <a:cs typeface="Arial"/>
                <a:hlinkClick r:id="rId4"/>
              </a:rPr>
              <a:t>©2023 iResearch</a:t>
            </a:r>
            <a:r>
              <a:rPr sz="1200" spc="-80">
                <a:solidFill>
                  <a:srgbClr val="FFFFFF"/>
                </a:solidFill>
                <a:latin typeface="Arial"/>
                <a:cs typeface="Arial"/>
                <a:hlinkClick r:id="rId4"/>
              </a:rPr>
              <a:t> </a:t>
            </a:r>
            <a:r>
              <a:rPr sz="1200">
                <a:solidFill>
                  <a:srgbClr val="FFFFFF"/>
                </a:solidFill>
                <a:latin typeface="Arial"/>
                <a:cs typeface="Arial"/>
                <a:hlinkClick r:id="rId4"/>
              </a:rPr>
              <a:t>Inc.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70991" y="2183735"/>
            <a:ext cx="6437630" cy="163448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95"/>
              </a:spcBef>
            </a:pPr>
            <a:r>
              <a:rPr sz="4400" spc="-5">
                <a:hlinkClick r:id="rId4"/>
              </a:rPr>
              <a:t>2023</a:t>
            </a:r>
            <a:r>
              <a:rPr sz="4400">
                <a:hlinkClick r:id="rId4"/>
              </a:rPr>
              <a:t>年中国基础软件开源 产业研究白皮书</a:t>
            </a:r>
            <a:endParaRPr sz="4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491740" cy="685799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7613" y="1102719"/>
            <a:ext cx="1139825" cy="834390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0"/>
              </a:spcBef>
            </a:pPr>
            <a:r>
              <a:rPr sz="1600" spc="-5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600" spc="-15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600" spc="-5">
                <a:solidFill>
                  <a:srgbClr val="FFFFFF"/>
                </a:solidFill>
                <a:latin typeface="Arial"/>
                <a:cs typeface="Arial"/>
              </a:rPr>
              <a:t>NTENTS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目</a:t>
            </a:r>
            <a:r>
              <a:rPr sz="28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录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24376" y="1442085"/>
            <a:ext cx="2514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404040"/>
                </a:solidFill>
                <a:latin typeface="Arial"/>
                <a:cs typeface="Arial"/>
              </a:rPr>
              <a:t>01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24376" y="3756405"/>
            <a:ext cx="2514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404040"/>
                </a:solidFill>
                <a:latin typeface="Arial"/>
                <a:cs typeface="Arial"/>
              </a:rPr>
              <a:t>03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92497" y="1447876"/>
            <a:ext cx="269748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微软雅黑"/>
                <a:cs typeface="微软雅黑"/>
              </a:rPr>
              <a:t>开源基础软件界定及中</a:t>
            </a:r>
            <a:r>
              <a:rPr sz="1400" spc="-15">
                <a:latin typeface="微软雅黑"/>
                <a:cs typeface="微软雅黑"/>
              </a:rPr>
              <a:t>外</a:t>
            </a:r>
            <a:r>
              <a:rPr sz="1400">
                <a:latin typeface="微软雅黑"/>
                <a:cs typeface="微软雅黑"/>
              </a:rPr>
              <a:t>发展</a:t>
            </a:r>
            <a:r>
              <a:rPr sz="1400" spc="-15">
                <a:latin typeface="微软雅黑"/>
                <a:cs typeface="微软雅黑"/>
              </a:rPr>
              <a:t>对</a:t>
            </a:r>
            <a:r>
              <a:rPr sz="1400" spc="5">
                <a:latin typeface="微软雅黑"/>
                <a:cs typeface="微软雅黑"/>
              </a:rPr>
              <a:t>比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024376" y="2589402"/>
            <a:ext cx="35217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80695"/>
              </a:tabLst>
            </a:pPr>
            <a:r>
              <a:rPr sz="1600" b="1" spc="-5">
                <a:solidFill>
                  <a:srgbClr val="404040"/>
                </a:solidFill>
                <a:latin typeface="Arial"/>
                <a:cs typeface="Arial"/>
              </a:rPr>
              <a:t>02	</a:t>
            </a:r>
            <a:r>
              <a:rPr sz="1400">
                <a:latin typeface="微软雅黑"/>
                <a:cs typeface="微软雅黑"/>
              </a:rPr>
              <a:t>中国开源基础软件产业</a:t>
            </a:r>
            <a:r>
              <a:rPr sz="1400" spc="-15">
                <a:latin typeface="微软雅黑"/>
                <a:cs typeface="微软雅黑"/>
              </a:rPr>
              <a:t>链</a:t>
            </a:r>
            <a:r>
              <a:rPr sz="1400">
                <a:latin typeface="微软雅黑"/>
                <a:cs typeface="微软雅黑"/>
              </a:rPr>
              <a:t>及参</a:t>
            </a:r>
            <a:r>
              <a:rPr sz="1400" spc="-15">
                <a:latin typeface="微软雅黑"/>
                <a:cs typeface="微软雅黑"/>
              </a:rPr>
              <a:t>与</a:t>
            </a:r>
            <a:r>
              <a:rPr sz="1400">
                <a:latin typeface="微软雅黑"/>
                <a:cs typeface="微软雅黑"/>
              </a:rPr>
              <a:t>者洞察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92497" y="3767150"/>
            <a:ext cx="287528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微软雅黑"/>
                <a:cs typeface="微软雅黑"/>
              </a:rPr>
              <a:t>中国开源基础软件产业</a:t>
            </a:r>
            <a:r>
              <a:rPr sz="1400" spc="-15">
                <a:latin typeface="微软雅黑"/>
                <a:cs typeface="微软雅黑"/>
              </a:rPr>
              <a:t>细</a:t>
            </a:r>
            <a:r>
              <a:rPr sz="1400">
                <a:latin typeface="微软雅黑"/>
                <a:cs typeface="微软雅黑"/>
              </a:rPr>
              <a:t>分领</a:t>
            </a:r>
            <a:r>
              <a:rPr sz="1400" spc="-15">
                <a:latin typeface="微软雅黑"/>
                <a:cs typeface="微软雅黑"/>
              </a:rPr>
              <a:t>域</a:t>
            </a:r>
            <a:r>
              <a:rPr sz="1400">
                <a:latin typeface="微软雅黑"/>
                <a:cs typeface="微软雅黑"/>
              </a:rPr>
              <a:t>洞察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046220" y="1266444"/>
            <a:ext cx="3200400" cy="0"/>
          </a:xfrm>
          <a:custGeom>
            <a:rect l="l" t="t" r="r" b="b"/>
            <a:pathLst>
              <a:path w="3200400">
                <a:moveTo>
                  <a:pt x="0" y="0"/>
                </a:moveTo>
                <a:lnTo>
                  <a:pt x="3200019" y="0"/>
                </a:lnTo>
              </a:path>
            </a:pathLst>
          </a:custGeom>
          <a:ln w="12192">
            <a:solidFill>
              <a:srgbClr val="40404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046220" y="2423160"/>
            <a:ext cx="3200400" cy="0"/>
          </a:xfrm>
          <a:custGeom>
            <a:rect l="l" t="t" r="r" b="b"/>
            <a:pathLst>
              <a:path w="3200400">
                <a:moveTo>
                  <a:pt x="0" y="0"/>
                </a:moveTo>
                <a:lnTo>
                  <a:pt x="3200019" y="0"/>
                </a:lnTo>
              </a:path>
            </a:pathLst>
          </a:custGeom>
          <a:ln w="12192">
            <a:solidFill>
              <a:srgbClr val="40404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046220" y="3590544"/>
            <a:ext cx="3200400" cy="0"/>
          </a:xfrm>
          <a:custGeom>
            <a:rect l="l" t="t" r="r" b="b"/>
            <a:pathLst>
              <a:path w="3200400">
                <a:moveTo>
                  <a:pt x="0" y="0"/>
                </a:moveTo>
                <a:lnTo>
                  <a:pt x="3200019" y="0"/>
                </a:lnTo>
              </a:path>
            </a:pathLst>
          </a:custGeom>
          <a:ln w="12192">
            <a:solidFill>
              <a:srgbClr val="40404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8897111" y="6606804"/>
            <a:ext cx="136525" cy="16065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z="800">
                <a:solidFill>
                  <a:srgbClr val="7E7E7E"/>
                </a:solidFill>
                <a:latin typeface="微软雅黑"/>
                <a:cs typeface="微软雅黑"/>
              </a:rPr>
              <a:t>2</a:t>
            </a:fld>
            <a:endParaRPr sz="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816595" y="0"/>
            <a:ext cx="1114044" cy="109423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26485" y="2485389"/>
            <a:ext cx="408559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6700" marR="5080" indent="-254635">
              <a:lnSpc>
                <a:spcPct val="100000"/>
              </a:lnSpc>
              <a:spcBef>
                <a:spcPts val="95"/>
              </a:spcBef>
            </a:pPr>
            <a:r>
              <a:rPr sz="4000" spc="-5"/>
              <a:t>开源基础软件界定 及中外发展对比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1805177" y="2568955"/>
            <a:ext cx="787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solidFill>
                  <a:srgbClr val="FFFFFF"/>
                </a:solidFill>
                <a:latin typeface="Arial"/>
                <a:cs typeface="Arial"/>
              </a:rPr>
              <a:t>01</a:t>
            </a:r>
            <a:endParaRPr sz="54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624327" y="2769107"/>
            <a:ext cx="216535" cy="481965"/>
          </a:xfrm>
          <a:custGeom>
            <a:rect l="l" t="t" r="r" b="b"/>
            <a:pathLst>
              <a:path w="216535" h="481964">
                <a:moveTo>
                  <a:pt x="216281" y="0"/>
                </a:moveTo>
                <a:lnTo>
                  <a:pt x="0" y="481838"/>
                </a:lnTo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8897111" y="6606804"/>
            <a:ext cx="136525" cy="16065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z="800">
                <a:solidFill>
                  <a:srgbClr val="7E7E7E"/>
                </a:solidFill>
                <a:latin typeface="微软雅黑"/>
                <a:cs typeface="微软雅黑"/>
              </a:rPr>
              <a:t>3</a:t>
            </a:fld>
            <a:endParaRPr sz="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878949" y="302571"/>
            <a:ext cx="989337" cy="4725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409447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基础软件开源界限划分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290059" y="5222747"/>
            <a:ext cx="563879" cy="27584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134100" y="5222747"/>
            <a:ext cx="563879" cy="27584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446020" y="5222747"/>
            <a:ext cx="563880" cy="27584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26795" y="935227"/>
            <a:ext cx="8253730" cy="16967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操作系统、数据库、中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间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2000" spc="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2000" spc="-10">
                <a:solidFill>
                  <a:srgbClr val="585858"/>
                </a:solidFill>
                <a:latin typeface="微软雅黑"/>
                <a:cs typeface="微软雅黑"/>
              </a:rPr>
              <a:t>AI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框架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底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层代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码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按规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范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进行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共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享与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协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7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本篇报告研究的基础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件开源范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围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，是指研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“开源”中“基础软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”板块的情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况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。开源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程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，参与者可以共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享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、协作完成开发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 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正好与基础软件庞大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开发量需求相契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合。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这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种契合性促进了基础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件良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、可持续性发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展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，并因为基础软件对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上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层软件生态有支 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撑作用，基础软件的开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价值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远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超过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单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一产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的范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，其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意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义惠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及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软件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产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业全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域。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500">
              <a:latin typeface="微软雅黑"/>
              <a:cs typeface="微软雅黑"/>
            </a:endParaRPr>
          </a:p>
          <a:p>
            <a:pPr marR="153670" algn="ctr">
              <a:lnSpc>
                <a:spcPct val="100000"/>
              </a:lnSpc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基础软件开源范畴界定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034796" y="5550408"/>
            <a:ext cx="7081520" cy="702310"/>
          </a:xfrm>
          <a:custGeom>
            <a:rect l="l" t="t" r="r" b="b"/>
            <a:pathLst>
              <a:path w="7081520" h="702310">
                <a:moveTo>
                  <a:pt x="96850" y="0"/>
                </a:moveTo>
                <a:lnTo>
                  <a:pt x="13906" y="0"/>
                </a:lnTo>
                <a:lnTo>
                  <a:pt x="0" y="1777"/>
                </a:lnTo>
                <a:lnTo>
                  <a:pt x="0" y="14604"/>
                </a:lnTo>
                <a:lnTo>
                  <a:pt x="6946" y="15493"/>
                </a:lnTo>
                <a:lnTo>
                  <a:pt x="6946" y="29209"/>
                </a:lnTo>
                <a:lnTo>
                  <a:pt x="13906" y="30098"/>
                </a:lnTo>
                <a:lnTo>
                  <a:pt x="13906" y="257657"/>
                </a:lnTo>
                <a:lnTo>
                  <a:pt x="6946" y="258584"/>
                </a:lnTo>
                <a:lnTo>
                  <a:pt x="6946" y="274116"/>
                </a:lnTo>
                <a:lnTo>
                  <a:pt x="13906" y="275031"/>
                </a:lnTo>
                <a:lnTo>
                  <a:pt x="13906" y="282346"/>
                </a:lnTo>
                <a:lnTo>
                  <a:pt x="6946" y="283273"/>
                </a:lnTo>
                <a:lnTo>
                  <a:pt x="6946" y="287832"/>
                </a:lnTo>
                <a:lnTo>
                  <a:pt x="0" y="288709"/>
                </a:lnTo>
                <a:lnTo>
                  <a:pt x="0" y="299415"/>
                </a:lnTo>
                <a:lnTo>
                  <a:pt x="6946" y="300329"/>
                </a:lnTo>
                <a:lnTo>
                  <a:pt x="6946" y="401383"/>
                </a:lnTo>
                <a:lnTo>
                  <a:pt x="0" y="402285"/>
                </a:lnTo>
                <a:lnTo>
                  <a:pt x="0" y="412978"/>
                </a:lnTo>
                <a:lnTo>
                  <a:pt x="6946" y="413905"/>
                </a:lnTo>
                <a:lnTo>
                  <a:pt x="6946" y="418464"/>
                </a:lnTo>
                <a:lnTo>
                  <a:pt x="13906" y="419379"/>
                </a:lnTo>
                <a:lnTo>
                  <a:pt x="13906" y="426694"/>
                </a:lnTo>
                <a:lnTo>
                  <a:pt x="6946" y="427621"/>
                </a:lnTo>
                <a:lnTo>
                  <a:pt x="6946" y="443153"/>
                </a:lnTo>
                <a:lnTo>
                  <a:pt x="13906" y="444068"/>
                </a:lnTo>
                <a:lnTo>
                  <a:pt x="13906" y="671550"/>
                </a:lnTo>
                <a:lnTo>
                  <a:pt x="7043" y="672452"/>
                </a:lnTo>
                <a:lnTo>
                  <a:pt x="6946" y="686168"/>
                </a:lnTo>
                <a:lnTo>
                  <a:pt x="0" y="687069"/>
                </a:lnTo>
                <a:lnTo>
                  <a:pt x="0" y="699858"/>
                </a:lnTo>
                <a:lnTo>
                  <a:pt x="13779" y="701687"/>
                </a:lnTo>
                <a:lnTo>
                  <a:pt x="96723" y="701687"/>
                </a:lnTo>
                <a:lnTo>
                  <a:pt x="110502" y="699858"/>
                </a:lnTo>
                <a:lnTo>
                  <a:pt x="193382" y="699858"/>
                </a:lnTo>
                <a:lnTo>
                  <a:pt x="186613" y="698957"/>
                </a:lnTo>
                <a:lnTo>
                  <a:pt x="27589" y="698944"/>
                </a:lnTo>
                <a:lnTo>
                  <a:pt x="20835" y="698055"/>
                </a:lnTo>
                <a:lnTo>
                  <a:pt x="20739" y="3682"/>
                </a:lnTo>
                <a:lnTo>
                  <a:pt x="27685" y="2793"/>
                </a:lnTo>
                <a:lnTo>
                  <a:pt x="186740" y="2793"/>
                </a:lnTo>
                <a:lnTo>
                  <a:pt x="193687" y="1777"/>
                </a:lnTo>
                <a:lnTo>
                  <a:pt x="110629" y="1777"/>
                </a:lnTo>
                <a:lnTo>
                  <a:pt x="96850" y="0"/>
                </a:lnTo>
                <a:close/>
              </a:path>
              <a:path w="7081520" h="702310">
                <a:moveTo>
                  <a:pt x="7081138" y="699858"/>
                </a:moveTo>
                <a:lnTo>
                  <a:pt x="6970522" y="699858"/>
                </a:lnTo>
                <a:lnTo>
                  <a:pt x="6984364" y="701687"/>
                </a:lnTo>
                <a:lnTo>
                  <a:pt x="7067296" y="701687"/>
                </a:lnTo>
                <a:lnTo>
                  <a:pt x="7081138" y="699858"/>
                </a:lnTo>
                <a:close/>
              </a:path>
              <a:path w="7081520" h="702310">
                <a:moveTo>
                  <a:pt x="193382" y="699858"/>
                </a:moveTo>
                <a:lnTo>
                  <a:pt x="165887" y="699858"/>
                </a:lnTo>
                <a:lnTo>
                  <a:pt x="172834" y="700785"/>
                </a:lnTo>
                <a:lnTo>
                  <a:pt x="2952750" y="700785"/>
                </a:lnTo>
                <a:lnTo>
                  <a:pt x="2959420" y="699884"/>
                </a:lnTo>
                <a:lnTo>
                  <a:pt x="193573" y="699884"/>
                </a:lnTo>
                <a:lnTo>
                  <a:pt x="193382" y="699858"/>
                </a:lnTo>
                <a:close/>
              </a:path>
              <a:path w="7081520" h="702310">
                <a:moveTo>
                  <a:pt x="4286948" y="698944"/>
                </a:moveTo>
                <a:lnTo>
                  <a:pt x="4086859" y="698944"/>
                </a:lnTo>
                <a:lnTo>
                  <a:pt x="4093717" y="699858"/>
                </a:lnTo>
                <a:lnTo>
                  <a:pt x="4121404" y="699858"/>
                </a:lnTo>
                <a:lnTo>
                  <a:pt x="4128389" y="700785"/>
                </a:lnTo>
                <a:lnTo>
                  <a:pt x="6908292" y="700785"/>
                </a:lnTo>
                <a:lnTo>
                  <a:pt x="6915085" y="699884"/>
                </a:lnTo>
                <a:lnTo>
                  <a:pt x="4293996" y="699884"/>
                </a:lnTo>
                <a:lnTo>
                  <a:pt x="4286948" y="698944"/>
                </a:lnTo>
                <a:close/>
              </a:path>
              <a:path w="7081520" h="702310">
                <a:moveTo>
                  <a:pt x="4280281" y="698055"/>
                </a:moveTo>
                <a:lnTo>
                  <a:pt x="2800604" y="698055"/>
                </a:lnTo>
                <a:lnTo>
                  <a:pt x="2786888" y="699884"/>
                </a:lnTo>
                <a:lnTo>
                  <a:pt x="2959420" y="699884"/>
                </a:lnTo>
                <a:lnTo>
                  <a:pt x="2959607" y="699858"/>
                </a:lnTo>
                <a:lnTo>
                  <a:pt x="2987293" y="699858"/>
                </a:lnTo>
                <a:lnTo>
                  <a:pt x="2994279" y="698944"/>
                </a:lnTo>
                <a:lnTo>
                  <a:pt x="4286948" y="698944"/>
                </a:lnTo>
                <a:lnTo>
                  <a:pt x="4280281" y="698055"/>
                </a:lnTo>
                <a:close/>
              </a:path>
              <a:path w="7081520" h="702310">
                <a:moveTo>
                  <a:pt x="7067042" y="0"/>
                </a:moveTo>
                <a:lnTo>
                  <a:pt x="6984110" y="0"/>
                </a:lnTo>
                <a:lnTo>
                  <a:pt x="6970268" y="1777"/>
                </a:lnTo>
                <a:lnTo>
                  <a:pt x="6887336" y="1777"/>
                </a:lnTo>
                <a:lnTo>
                  <a:pt x="6894195" y="2793"/>
                </a:lnTo>
                <a:lnTo>
                  <a:pt x="7053326" y="2793"/>
                </a:lnTo>
                <a:lnTo>
                  <a:pt x="7060310" y="3682"/>
                </a:lnTo>
                <a:lnTo>
                  <a:pt x="7060310" y="698042"/>
                </a:lnTo>
                <a:lnTo>
                  <a:pt x="7060086" y="698055"/>
                </a:lnTo>
                <a:lnTo>
                  <a:pt x="7053199" y="698957"/>
                </a:lnTo>
                <a:lnTo>
                  <a:pt x="6894068" y="698957"/>
                </a:lnTo>
                <a:lnTo>
                  <a:pt x="6887209" y="699884"/>
                </a:lnTo>
                <a:lnTo>
                  <a:pt x="6915085" y="699884"/>
                </a:lnTo>
                <a:lnTo>
                  <a:pt x="6915277" y="699858"/>
                </a:lnTo>
                <a:lnTo>
                  <a:pt x="7081138" y="699858"/>
                </a:lnTo>
                <a:lnTo>
                  <a:pt x="7081138" y="687069"/>
                </a:lnTo>
                <a:lnTo>
                  <a:pt x="7074154" y="686142"/>
                </a:lnTo>
                <a:lnTo>
                  <a:pt x="7074154" y="672452"/>
                </a:lnTo>
                <a:lnTo>
                  <a:pt x="7067266" y="671550"/>
                </a:lnTo>
                <a:lnTo>
                  <a:pt x="7067169" y="444042"/>
                </a:lnTo>
                <a:lnTo>
                  <a:pt x="7074154" y="443115"/>
                </a:lnTo>
                <a:lnTo>
                  <a:pt x="7074154" y="427583"/>
                </a:lnTo>
                <a:lnTo>
                  <a:pt x="7067169" y="426669"/>
                </a:lnTo>
                <a:lnTo>
                  <a:pt x="7067169" y="419353"/>
                </a:lnTo>
                <a:lnTo>
                  <a:pt x="7074154" y="418426"/>
                </a:lnTo>
                <a:lnTo>
                  <a:pt x="7074154" y="413867"/>
                </a:lnTo>
                <a:lnTo>
                  <a:pt x="7081138" y="412953"/>
                </a:lnTo>
                <a:lnTo>
                  <a:pt x="7081138" y="402247"/>
                </a:lnTo>
                <a:lnTo>
                  <a:pt x="7074154" y="401332"/>
                </a:lnTo>
                <a:lnTo>
                  <a:pt x="7074154" y="300291"/>
                </a:lnTo>
                <a:lnTo>
                  <a:pt x="7081138" y="299364"/>
                </a:lnTo>
                <a:lnTo>
                  <a:pt x="7081138" y="288670"/>
                </a:lnTo>
                <a:lnTo>
                  <a:pt x="7074154" y="287743"/>
                </a:lnTo>
                <a:lnTo>
                  <a:pt x="7074154" y="283184"/>
                </a:lnTo>
                <a:lnTo>
                  <a:pt x="7067169" y="282270"/>
                </a:lnTo>
                <a:lnTo>
                  <a:pt x="7067169" y="274954"/>
                </a:lnTo>
                <a:lnTo>
                  <a:pt x="7074154" y="274027"/>
                </a:lnTo>
                <a:lnTo>
                  <a:pt x="7074154" y="258495"/>
                </a:lnTo>
                <a:lnTo>
                  <a:pt x="7067169" y="257581"/>
                </a:lnTo>
                <a:lnTo>
                  <a:pt x="7067169" y="30098"/>
                </a:lnTo>
                <a:lnTo>
                  <a:pt x="7074027" y="29209"/>
                </a:lnTo>
                <a:lnTo>
                  <a:pt x="7074027" y="15493"/>
                </a:lnTo>
                <a:lnTo>
                  <a:pt x="7081011" y="14604"/>
                </a:lnTo>
                <a:lnTo>
                  <a:pt x="7081011" y="1777"/>
                </a:lnTo>
                <a:lnTo>
                  <a:pt x="7067042" y="0"/>
                </a:lnTo>
                <a:close/>
              </a:path>
              <a:path w="7081520" h="702310">
                <a:moveTo>
                  <a:pt x="41465" y="688886"/>
                </a:moveTo>
                <a:lnTo>
                  <a:pt x="34518" y="688886"/>
                </a:lnTo>
                <a:lnTo>
                  <a:pt x="34518" y="696201"/>
                </a:lnTo>
                <a:lnTo>
                  <a:pt x="41465" y="697128"/>
                </a:lnTo>
                <a:lnTo>
                  <a:pt x="96850" y="697128"/>
                </a:lnTo>
                <a:lnTo>
                  <a:pt x="96850" y="696201"/>
                </a:lnTo>
                <a:lnTo>
                  <a:pt x="41465" y="688886"/>
                </a:lnTo>
                <a:close/>
              </a:path>
              <a:path w="7081520" h="702310">
                <a:moveTo>
                  <a:pt x="7046468" y="688886"/>
                </a:moveTo>
                <a:lnTo>
                  <a:pt x="7039483" y="688886"/>
                </a:lnTo>
                <a:lnTo>
                  <a:pt x="6984110" y="696201"/>
                </a:lnTo>
                <a:lnTo>
                  <a:pt x="6984110" y="697128"/>
                </a:lnTo>
                <a:lnTo>
                  <a:pt x="7039483" y="697128"/>
                </a:lnTo>
                <a:lnTo>
                  <a:pt x="7046468" y="696201"/>
                </a:lnTo>
                <a:lnTo>
                  <a:pt x="7046468" y="688886"/>
                </a:lnTo>
                <a:close/>
              </a:path>
              <a:path w="7081520" h="702310">
                <a:moveTo>
                  <a:pt x="96850" y="4571"/>
                </a:moveTo>
                <a:lnTo>
                  <a:pt x="41465" y="4571"/>
                </a:lnTo>
                <a:lnTo>
                  <a:pt x="34518" y="5460"/>
                </a:lnTo>
                <a:lnTo>
                  <a:pt x="34518" y="12826"/>
                </a:lnTo>
                <a:lnTo>
                  <a:pt x="41465" y="12826"/>
                </a:lnTo>
                <a:lnTo>
                  <a:pt x="96850" y="5460"/>
                </a:lnTo>
                <a:lnTo>
                  <a:pt x="96850" y="4571"/>
                </a:lnTo>
                <a:close/>
              </a:path>
              <a:path w="7081520" h="702310">
                <a:moveTo>
                  <a:pt x="7039356" y="4571"/>
                </a:moveTo>
                <a:lnTo>
                  <a:pt x="6984110" y="4571"/>
                </a:lnTo>
                <a:lnTo>
                  <a:pt x="6984110" y="5460"/>
                </a:lnTo>
                <a:lnTo>
                  <a:pt x="7039356" y="12826"/>
                </a:lnTo>
                <a:lnTo>
                  <a:pt x="7046340" y="12826"/>
                </a:lnTo>
                <a:lnTo>
                  <a:pt x="7046340" y="5460"/>
                </a:lnTo>
                <a:lnTo>
                  <a:pt x="7039356" y="4571"/>
                </a:lnTo>
                <a:close/>
              </a:path>
              <a:path w="7081520" h="702310">
                <a:moveTo>
                  <a:pt x="2987166" y="1777"/>
                </a:moveTo>
                <a:lnTo>
                  <a:pt x="2786888" y="1777"/>
                </a:lnTo>
                <a:lnTo>
                  <a:pt x="2800604" y="3682"/>
                </a:lnTo>
                <a:lnTo>
                  <a:pt x="4280408" y="3682"/>
                </a:lnTo>
                <a:lnTo>
                  <a:pt x="4286808" y="2793"/>
                </a:lnTo>
                <a:lnTo>
                  <a:pt x="2994152" y="2793"/>
                </a:lnTo>
                <a:lnTo>
                  <a:pt x="2987166" y="1777"/>
                </a:lnTo>
                <a:close/>
              </a:path>
              <a:path w="7081520" h="702310">
                <a:moveTo>
                  <a:pt x="4294124" y="1777"/>
                </a:moveTo>
                <a:lnTo>
                  <a:pt x="4093591" y="1777"/>
                </a:lnTo>
                <a:lnTo>
                  <a:pt x="4086732" y="2793"/>
                </a:lnTo>
                <a:lnTo>
                  <a:pt x="4286808" y="2793"/>
                </a:lnTo>
                <a:lnTo>
                  <a:pt x="4294124" y="1777"/>
                </a:lnTo>
                <a:close/>
              </a:path>
              <a:path w="7081520" h="702310">
                <a:moveTo>
                  <a:pt x="2952623" y="888"/>
                </a:moveTo>
                <a:lnTo>
                  <a:pt x="172834" y="888"/>
                </a:lnTo>
                <a:lnTo>
                  <a:pt x="165887" y="1777"/>
                </a:lnTo>
                <a:lnTo>
                  <a:pt x="2959480" y="1777"/>
                </a:lnTo>
                <a:lnTo>
                  <a:pt x="2952623" y="888"/>
                </a:lnTo>
                <a:close/>
              </a:path>
              <a:path w="7081520" h="702310">
                <a:moveTo>
                  <a:pt x="6908037" y="888"/>
                </a:moveTo>
                <a:lnTo>
                  <a:pt x="4128262" y="888"/>
                </a:lnTo>
                <a:lnTo>
                  <a:pt x="4121277" y="1777"/>
                </a:lnTo>
                <a:lnTo>
                  <a:pt x="6915023" y="1777"/>
                </a:lnTo>
                <a:lnTo>
                  <a:pt x="6908037" y="888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034796" y="5550408"/>
            <a:ext cx="7081520" cy="702310"/>
          </a:xfrm>
          <a:custGeom>
            <a:rect l="l" t="t" r="r" b="b"/>
            <a:pathLst>
              <a:path w="7081520" h="702310">
                <a:moveTo>
                  <a:pt x="7074027" y="29209"/>
                </a:moveTo>
                <a:lnTo>
                  <a:pt x="7074027" y="15493"/>
                </a:lnTo>
                <a:lnTo>
                  <a:pt x="7081011" y="14604"/>
                </a:lnTo>
                <a:lnTo>
                  <a:pt x="7081011" y="1777"/>
                </a:lnTo>
                <a:lnTo>
                  <a:pt x="7067042" y="0"/>
                </a:lnTo>
                <a:lnTo>
                  <a:pt x="6984110" y="0"/>
                </a:lnTo>
                <a:lnTo>
                  <a:pt x="6970268" y="1777"/>
                </a:lnTo>
                <a:lnTo>
                  <a:pt x="6915023" y="1777"/>
                </a:lnTo>
                <a:lnTo>
                  <a:pt x="6908037" y="888"/>
                </a:lnTo>
                <a:lnTo>
                  <a:pt x="4128262" y="888"/>
                </a:lnTo>
                <a:lnTo>
                  <a:pt x="4121277" y="1777"/>
                </a:lnTo>
                <a:lnTo>
                  <a:pt x="4093591" y="1777"/>
                </a:lnTo>
                <a:lnTo>
                  <a:pt x="4086732" y="2793"/>
                </a:lnTo>
                <a:lnTo>
                  <a:pt x="2994152" y="2793"/>
                </a:lnTo>
                <a:lnTo>
                  <a:pt x="2987166" y="1777"/>
                </a:lnTo>
                <a:lnTo>
                  <a:pt x="2959480" y="1777"/>
                </a:lnTo>
                <a:lnTo>
                  <a:pt x="2952623" y="888"/>
                </a:lnTo>
                <a:lnTo>
                  <a:pt x="172834" y="888"/>
                </a:lnTo>
                <a:lnTo>
                  <a:pt x="165887" y="1777"/>
                </a:lnTo>
                <a:lnTo>
                  <a:pt x="110629" y="1777"/>
                </a:lnTo>
                <a:lnTo>
                  <a:pt x="96850" y="0"/>
                </a:lnTo>
                <a:lnTo>
                  <a:pt x="13906" y="0"/>
                </a:lnTo>
                <a:lnTo>
                  <a:pt x="0" y="1777"/>
                </a:lnTo>
                <a:lnTo>
                  <a:pt x="0" y="14604"/>
                </a:lnTo>
                <a:lnTo>
                  <a:pt x="6946" y="15493"/>
                </a:lnTo>
                <a:lnTo>
                  <a:pt x="6946" y="29209"/>
                </a:lnTo>
                <a:lnTo>
                  <a:pt x="13906" y="30098"/>
                </a:lnTo>
                <a:lnTo>
                  <a:pt x="13906" y="257657"/>
                </a:lnTo>
                <a:lnTo>
                  <a:pt x="6946" y="258584"/>
                </a:lnTo>
                <a:lnTo>
                  <a:pt x="6946" y="274116"/>
                </a:lnTo>
                <a:lnTo>
                  <a:pt x="13906" y="275031"/>
                </a:lnTo>
                <a:lnTo>
                  <a:pt x="13906" y="282346"/>
                </a:lnTo>
                <a:lnTo>
                  <a:pt x="6946" y="283273"/>
                </a:lnTo>
                <a:lnTo>
                  <a:pt x="6946" y="287832"/>
                </a:lnTo>
                <a:lnTo>
                  <a:pt x="0" y="288709"/>
                </a:lnTo>
                <a:lnTo>
                  <a:pt x="0" y="299415"/>
                </a:lnTo>
                <a:lnTo>
                  <a:pt x="6946" y="300329"/>
                </a:lnTo>
                <a:lnTo>
                  <a:pt x="6946" y="401383"/>
                </a:lnTo>
                <a:lnTo>
                  <a:pt x="0" y="402285"/>
                </a:lnTo>
                <a:lnTo>
                  <a:pt x="0" y="412978"/>
                </a:lnTo>
                <a:lnTo>
                  <a:pt x="6946" y="413905"/>
                </a:lnTo>
                <a:lnTo>
                  <a:pt x="6946" y="418464"/>
                </a:lnTo>
                <a:lnTo>
                  <a:pt x="13906" y="419379"/>
                </a:lnTo>
                <a:lnTo>
                  <a:pt x="13906" y="426694"/>
                </a:lnTo>
                <a:lnTo>
                  <a:pt x="6946" y="427621"/>
                </a:lnTo>
                <a:lnTo>
                  <a:pt x="6946" y="443153"/>
                </a:lnTo>
                <a:lnTo>
                  <a:pt x="13906" y="444068"/>
                </a:lnTo>
                <a:lnTo>
                  <a:pt x="13906" y="671550"/>
                </a:lnTo>
                <a:lnTo>
                  <a:pt x="6946" y="672464"/>
                </a:lnTo>
                <a:lnTo>
                  <a:pt x="6946" y="686168"/>
                </a:lnTo>
                <a:lnTo>
                  <a:pt x="0" y="687069"/>
                </a:lnTo>
                <a:lnTo>
                  <a:pt x="0" y="699858"/>
                </a:lnTo>
                <a:lnTo>
                  <a:pt x="13779" y="701687"/>
                </a:lnTo>
                <a:lnTo>
                  <a:pt x="96723" y="701687"/>
                </a:lnTo>
                <a:lnTo>
                  <a:pt x="110502" y="699858"/>
                </a:lnTo>
                <a:lnTo>
                  <a:pt x="165887" y="699858"/>
                </a:lnTo>
                <a:lnTo>
                  <a:pt x="172834" y="700785"/>
                </a:lnTo>
                <a:lnTo>
                  <a:pt x="2952750" y="700785"/>
                </a:lnTo>
                <a:lnTo>
                  <a:pt x="2959607" y="699858"/>
                </a:lnTo>
                <a:lnTo>
                  <a:pt x="2987293" y="699858"/>
                </a:lnTo>
                <a:lnTo>
                  <a:pt x="2994279" y="698944"/>
                </a:lnTo>
                <a:lnTo>
                  <a:pt x="4086859" y="698944"/>
                </a:lnTo>
                <a:lnTo>
                  <a:pt x="4093717" y="699858"/>
                </a:lnTo>
                <a:lnTo>
                  <a:pt x="4121404" y="699858"/>
                </a:lnTo>
                <a:lnTo>
                  <a:pt x="4128389" y="700785"/>
                </a:lnTo>
                <a:lnTo>
                  <a:pt x="6908292" y="700785"/>
                </a:lnTo>
                <a:lnTo>
                  <a:pt x="6915277" y="699858"/>
                </a:lnTo>
                <a:lnTo>
                  <a:pt x="6970522" y="699858"/>
                </a:lnTo>
                <a:lnTo>
                  <a:pt x="6984364" y="701687"/>
                </a:lnTo>
                <a:lnTo>
                  <a:pt x="7067296" y="701687"/>
                </a:lnTo>
                <a:lnTo>
                  <a:pt x="7081138" y="699858"/>
                </a:lnTo>
                <a:lnTo>
                  <a:pt x="7081138" y="687069"/>
                </a:lnTo>
                <a:lnTo>
                  <a:pt x="7074154" y="686142"/>
                </a:lnTo>
                <a:lnTo>
                  <a:pt x="7074154" y="672452"/>
                </a:lnTo>
                <a:lnTo>
                  <a:pt x="7067169" y="671537"/>
                </a:lnTo>
                <a:lnTo>
                  <a:pt x="7067169" y="444042"/>
                </a:lnTo>
                <a:lnTo>
                  <a:pt x="7074154" y="443115"/>
                </a:lnTo>
                <a:lnTo>
                  <a:pt x="7074154" y="427583"/>
                </a:lnTo>
                <a:lnTo>
                  <a:pt x="7067169" y="426669"/>
                </a:lnTo>
                <a:lnTo>
                  <a:pt x="7067169" y="419353"/>
                </a:lnTo>
                <a:lnTo>
                  <a:pt x="7074154" y="418426"/>
                </a:lnTo>
                <a:lnTo>
                  <a:pt x="7074154" y="413867"/>
                </a:lnTo>
                <a:lnTo>
                  <a:pt x="7081138" y="412953"/>
                </a:lnTo>
                <a:lnTo>
                  <a:pt x="7081138" y="402247"/>
                </a:lnTo>
                <a:lnTo>
                  <a:pt x="7074154" y="401332"/>
                </a:lnTo>
                <a:lnTo>
                  <a:pt x="7074154" y="300291"/>
                </a:lnTo>
                <a:lnTo>
                  <a:pt x="7081138" y="299364"/>
                </a:lnTo>
                <a:lnTo>
                  <a:pt x="7081138" y="288670"/>
                </a:lnTo>
                <a:lnTo>
                  <a:pt x="7074154" y="287743"/>
                </a:lnTo>
                <a:lnTo>
                  <a:pt x="7074154" y="283184"/>
                </a:lnTo>
                <a:lnTo>
                  <a:pt x="7067169" y="282270"/>
                </a:lnTo>
                <a:lnTo>
                  <a:pt x="7067169" y="274954"/>
                </a:lnTo>
                <a:lnTo>
                  <a:pt x="7074154" y="274027"/>
                </a:lnTo>
                <a:lnTo>
                  <a:pt x="7074154" y="258495"/>
                </a:lnTo>
                <a:lnTo>
                  <a:pt x="7067169" y="257581"/>
                </a:lnTo>
                <a:lnTo>
                  <a:pt x="7067169" y="30098"/>
                </a:lnTo>
                <a:lnTo>
                  <a:pt x="7074027" y="29209"/>
                </a:lnTo>
                <a:close/>
              </a:path>
            </a:pathLst>
          </a:custGeom>
          <a:ln w="9143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055535" y="5552185"/>
            <a:ext cx="7039609" cy="698500"/>
          </a:xfrm>
          <a:custGeom>
            <a:rect l="l" t="t" r="r" b="b"/>
            <a:pathLst>
              <a:path w="7039609" h="698500">
                <a:moveTo>
                  <a:pt x="7039444" y="696264"/>
                </a:moveTo>
                <a:lnTo>
                  <a:pt x="7032459" y="697179"/>
                </a:lnTo>
                <a:lnTo>
                  <a:pt x="6873328" y="697179"/>
                </a:lnTo>
                <a:lnTo>
                  <a:pt x="6866470" y="698106"/>
                </a:lnTo>
                <a:lnTo>
                  <a:pt x="4273257" y="698106"/>
                </a:lnTo>
                <a:lnTo>
                  <a:pt x="4259541" y="696277"/>
                </a:lnTo>
                <a:lnTo>
                  <a:pt x="2779864" y="696277"/>
                </a:lnTo>
                <a:lnTo>
                  <a:pt x="2766148" y="698106"/>
                </a:lnTo>
                <a:lnTo>
                  <a:pt x="172834" y="698106"/>
                </a:lnTo>
                <a:lnTo>
                  <a:pt x="165874" y="697179"/>
                </a:lnTo>
                <a:lnTo>
                  <a:pt x="6946" y="697179"/>
                </a:lnTo>
                <a:lnTo>
                  <a:pt x="0" y="696264"/>
                </a:lnTo>
                <a:lnTo>
                  <a:pt x="0" y="1904"/>
                </a:lnTo>
                <a:lnTo>
                  <a:pt x="6946" y="1015"/>
                </a:lnTo>
                <a:lnTo>
                  <a:pt x="166001" y="1015"/>
                </a:lnTo>
                <a:lnTo>
                  <a:pt x="172948" y="0"/>
                </a:lnTo>
                <a:lnTo>
                  <a:pt x="2766148" y="0"/>
                </a:lnTo>
                <a:lnTo>
                  <a:pt x="2779864" y="1904"/>
                </a:lnTo>
                <a:lnTo>
                  <a:pt x="4259668" y="1904"/>
                </a:lnTo>
                <a:lnTo>
                  <a:pt x="4273384" y="0"/>
                </a:lnTo>
                <a:lnTo>
                  <a:pt x="6866597" y="0"/>
                </a:lnTo>
                <a:lnTo>
                  <a:pt x="6873455" y="1015"/>
                </a:lnTo>
                <a:lnTo>
                  <a:pt x="7032586" y="1015"/>
                </a:lnTo>
                <a:lnTo>
                  <a:pt x="7039571" y="1904"/>
                </a:lnTo>
                <a:lnTo>
                  <a:pt x="7039571" y="696264"/>
                </a:lnTo>
                <a:close/>
              </a:path>
            </a:pathLst>
          </a:custGeom>
          <a:ln w="9144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018906" y="5554979"/>
            <a:ext cx="62230" cy="8255"/>
          </a:xfrm>
          <a:custGeom>
            <a:rect l="l" t="t" r="r" b="b"/>
            <a:pathLst>
              <a:path w="62229" h="8254">
                <a:moveTo>
                  <a:pt x="55245" y="0"/>
                </a:moveTo>
                <a:lnTo>
                  <a:pt x="62229" y="889"/>
                </a:lnTo>
                <a:lnTo>
                  <a:pt x="62229" y="8255"/>
                </a:lnTo>
                <a:lnTo>
                  <a:pt x="55245" y="8255"/>
                </a:lnTo>
                <a:lnTo>
                  <a:pt x="0" y="889"/>
                </a:lnTo>
                <a:lnTo>
                  <a:pt x="0" y="0"/>
                </a:lnTo>
                <a:lnTo>
                  <a:pt x="55245" y="0"/>
                </a:lnTo>
                <a:close/>
              </a:path>
            </a:pathLst>
          </a:custGeom>
          <a:ln w="9144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069314" y="5554979"/>
            <a:ext cx="62865" cy="8255"/>
          </a:xfrm>
          <a:custGeom>
            <a:rect l="l" t="t" r="r" b="b"/>
            <a:pathLst>
              <a:path w="62865" h="8254">
                <a:moveTo>
                  <a:pt x="62331" y="0"/>
                </a:moveTo>
                <a:lnTo>
                  <a:pt x="62331" y="889"/>
                </a:lnTo>
                <a:lnTo>
                  <a:pt x="6946" y="8255"/>
                </a:lnTo>
                <a:lnTo>
                  <a:pt x="0" y="8255"/>
                </a:lnTo>
                <a:lnTo>
                  <a:pt x="0" y="889"/>
                </a:lnTo>
                <a:lnTo>
                  <a:pt x="6946" y="0"/>
                </a:lnTo>
                <a:lnTo>
                  <a:pt x="62331" y="0"/>
                </a:lnTo>
                <a:close/>
              </a:path>
            </a:pathLst>
          </a:custGeom>
          <a:ln w="9144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018906" y="6239293"/>
            <a:ext cx="62865" cy="8255"/>
          </a:xfrm>
          <a:custGeom>
            <a:rect l="l" t="t" r="r" b="b"/>
            <a:pathLst>
              <a:path w="62865" h="8254">
                <a:moveTo>
                  <a:pt x="0" y="8242"/>
                </a:moveTo>
                <a:lnTo>
                  <a:pt x="0" y="7315"/>
                </a:lnTo>
                <a:lnTo>
                  <a:pt x="55372" y="0"/>
                </a:lnTo>
                <a:lnTo>
                  <a:pt x="62357" y="0"/>
                </a:lnTo>
                <a:lnTo>
                  <a:pt x="62357" y="7315"/>
                </a:lnTo>
                <a:lnTo>
                  <a:pt x="55372" y="8242"/>
                </a:lnTo>
                <a:lnTo>
                  <a:pt x="0" y="8242"/>
                </a:lnTo>
                <a:close/>
              </a:path>
            </a:pathLst>
          </a:custGeom>
          <a:ln w="9144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069314" y="6239293"/>
            <a:ext cx="62865" cy="8255"/>
          </a:xfrm>
          <a:custGeom>
            <a:rect l="l" t="t" r="r" b="b"/>
            <a:pathLst>
              <a:path w="62865" h="8254">
                <a:moveTo>
                  <a:pt x="6946" y="8242"/>
                </a:moveTo>
                <a:lnTo>
                  <a:pt x="0" y="7315"/>
                </a:lnTo>
                <a:lnTo>
                  <a:pt x="0" y="0"/>
                </a:lnTo>
                <a:lnTo>
                  <a:pt x="6946" y="0"/>
                </a:lnTo>
                <a:lnTo>
                  <a:pt x="62331" y="7315"/>
                </a:lnTo>
                <a:lnTo>
                  <a:pt x="62331" y="8242"/>
                </a:lnTo>
                <a:lnTo>
                  <a:pt x="6946" y="8242"/>
                </a:lnTo>
                <a:close/>
              </a:path>
            </a:pathLst>
          </a:custGeom>
          <a:ln w="9144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83508" y="5419344"/>
            <a:ext cx="1777364" cy="277495"/>
          </a:xfrm>
          <a:custGeom>
            <a:rect l="l" t="t" r="r" b="b"/>
            <a:pathLst>
              <a:path w="1777364" h="277495">
                <a:moveTo>
                  <a:pt x="0" y="277367"/>
                </a:moveTo>
                <a:lnTo>
                  <a:pt x="1776984" y="277367"/>
                </a:lnTo>
                <a:lnTo>
                  <a:pt x="1776984" y="0"/>
                </a:lnTo>
                <a:lnTo>
                  <a:pt x="0" y="0"/>
                </a:lnTo>
                <a:lnTo>
                  <a:pt x="0" y="2773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526795" y="5449316"/>
            <a:ext cx="8119109" cy="1152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83585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64AE45"/>
                </a:solidFill>
                <a:latin typeface="微软雅黑"/>
                <a:cs typeface="微软雅黑"/>
              </a:rPr>
              <a:t>国内基础软件开源界定</a:t>
            </a:r>
            <a:endParaRPr sz="1200">
              <a:latin typeface="微软雅黑"/>
              <a:cs typeface="微软雅黑"/>
            </a:endParaRPr>
          </a:p>
          <a:p>
            <a:pPr marL="881380" marR="904875">
              <a:lnSpc>
                <a:spcPct val="142900"/>
              </a:lnSpc>
              <a:spcBef>
                <a:spcPts val="275"/>
              </a:spcBef>
            </a:pP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于这四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类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基础软件（操作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050" spc="-30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、数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据</a:t>
            </a:r>
            <a:r>
              <a:rPr sz="1050" spc="-30">
                <a:solidFill>
                  <a:srgbClr val="585858"/>
                </a:solidFill>
                <a:latin typeface="微软雅黑"/>
                <a:cs typeface="微软雅黑"/>
              </a:rPr>
              <a:t>库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050" spc="-20">
                <a:solidFill>
                  <a:srgbClr val="585858"/>
                </a:solidFill>
                <a:latin typeface="微软雅黑"/>
                <a:cs typeface="微软雅黑"/>
              </a:rPr>
              <a:t>AI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框</a:t>
            </a:r>
            <a:r>
              <a:rPr sz="1050" spc="-30">
                <a:solidFill>
                  <a:srgbClr val="585858"/>
                </a:solidFill>
                <a:latin typeface="微软雅黑"/>
                <a:cs typeface="微软雅黑"/>
              </a:rPr>
              <a:t>架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、中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间</a:t>
            </a:r>
            <a:r>
              <a:rPr sz="1050" spc="-3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），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其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编写者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将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实现功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的代码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按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照一定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spc="-35">
                <a:solidFill>
                  <a:srgbClr val="585858"/>
                </a:solidFill>
                <a:latin typeface="微软雅黑"/>
                <a:cs typeface="微软雅黑"/>
              </a:rPr>
              <a:t>开源规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范 开放，任何人可以查看、使用、贡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，同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时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，使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者也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要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遵循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定的</a:t>
            </a:r>
            <a:r>
              <a:rPr sz="1050" spc="-4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源规</a:t>
            </a:r>
            <a:r>
              <a:rPr sz="1050" spc="-40">
                <a:solidFill>
                  <a:srgbClr val="585858"/>
                </a:solidFill>
                <a:latin typeface="微软雅黑"/>
                <a:cs typeface="微软雅黑"/>
              </a:rPr>
              <a:t>范</a:t>
            </a:r>
            <a:r>
              <a:rPr sz="1050" spc="-5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850">
              <a:latin typeface="微软雅黑"/>
              <a:cs typeface="微软雅黑"/>
            </a:endParaRPr>
          </a:p>
          <a:p>
            <a:pPr marL="17780">
              <a:lnSpc>
                <a:spcPct val="100000"/>
              </a:lnSpc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注释：由于暂无国内厂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商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主导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的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开源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编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程语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言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，因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不列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入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本报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告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范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围。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8105775"/>
              </a:tabLst>
            </a:pPr>
            <a:r>
              <a:rPr sz="800" u="sng" spc="-160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来源：根据专家访谈、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公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开资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料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，由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艾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瑞咨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询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研究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院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自主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研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究及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绘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制。	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07491" y="2674620"/>
            <a:ext cx="4025265" cy="2446020"/>
          </a:xfrm>
          <a:custGeom>
            <a:rect l="l" t="t" r="r" b="b"/>
            <a:pathLst>
              <a:path w="4025265" h="2446020">
                <a:moveTo>
                  <a:pt x="0" y="2446019"/>
                </a:moveTo>
                <a:lnTo>
                  <a:pt x="4024884" y="2446019"/>
                </a:lnTo>
                <a:lnTo>
                  <a:pt x="4024884" y="0"/>
                </a:lnTo>
                <a:lnTo>
                  <a:pt x="0" y="0"/>
                </a:lnTo>
                <a:lnTo>
                  <a:pt x="0" y="2446019"/>
                </a:lnTo>
                <a:close/>
              </a:path>
            </a:pathLst>
          </a:custGeom>
          <a:solidFill>
            <a:srgbClr val="B1D234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042416" y="2871228"/>
            <a:ext cx="390144" cy="3886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007363" y="2834639"/>
            <a:ext cx="461772" cy="46329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123188" y="2951988"/>
            <a:ext cx="230124" cy="2286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599948" y="3226210"/>
            <a:ext cx="1275080" cy="125285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32105">
              <a:lnSpc>
                <a:spcPct val="100000"/>
              </a:lnSpc>
              <a:spcBef>
                <a:spcPts val="795"/>
              </a:spcBef>
            </a:pPr>
            <a:r>
              <a:rPr sz="1200" b="1" spc="-5">
                <a:solidFill>
                  <a:srgbClr val="B1D234"/>
                </a:solidFill>
                <a:latin typeface="微软雅黑"/>
                <a:cs typeface="微软雅黑"/>
              </a:rPr>
              <a:t>基础软件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330"/>
              </a:spcBef>
            </a:pP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具备能衍生出并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支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撑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多个技术簇的一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类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根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技术软件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，</a:t>
            </a:r>
            <a:r>
              <a:rPr sz="1000" spc="-260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拥有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技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术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门槛高、衍生场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景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复 </a:t>
            </a:r>
            <a:r>
              <a:rPr sz="1000" spc="-10">
                <a:solidFill>
                  <a:srgbClr val="8AC53E"/>
                </a:solidFill>
                <a:latin typeface="微软雅黑"/>
                <a:cs typeface="微软雅黑"/>
              </a:rPr>
              <a:t>杂等特点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78884" y="4588002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endParaRPr sz="1000">
              <a:latin typeface="微软雅黑"/>
              <a:cs typeface="微软雅黑"/>
            </a:endParaRPr>
          </a:p>
        </p:txBody>
      </p:sp>
      <p:graphicFrame>
        <p:nvGraphicFramePr>
          <p:cNvPr id="23" name="object 23"/>
          <p:cNvGraphicFramePr>
            <a:graphicFrameLocks noGrp="1"/>
          </p:cNvGraphicFramePr>
          <p:nvPr/>
        </p:nvGraphicFramePr>
        <p:xfrm>
          <a:off x="1999488" y="2795016"/>
          <a:ext cx="2388235" cy="2179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88235"/>
              </a:tblGrid>
              <a:tr h="423672">
                <a:tc>
                  <a:txBody>
                    <a:bodyPr vert="horz" wrap="square"/>
                    <a:lstStyle/>
                    <a:p>
                      <a:pPr marL="95250" marR="87630">
                        <a:lnSpc>
                          <a:spcPts val="1440"/>
                        </a:lnSpc>
                        <a:spcBef>
                          <a:spcPts val="85"/>
                        </a:spcBef>
                      </a:pP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操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作</a:t>
                      </a: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系统</a:t>
                      </a:r>
                      <a:r>
                        <a:rPr sz="1000" b="1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000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是软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硬</a:t>
                      </a:r>
                      <a:r>
                        <a:rPr sz="1000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件资源的资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000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管理</a:t>
                      </a:r>
                      <a:r>
                        <a:rPr sz="10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者 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为用户与应用程序提供交互接口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0795" marB="0"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8AC53E"/>
                    </a:solidFill>
                  </a:tcPr>
                </a:tc>
              </a:tr>
              <a:tr h="444246">
                <a:tc>
                  <a:txBody>
                    <a:bodyPr vert="horz" wrap="square"/>
                    <a:lstStyle/>
                    <a:p>
                      <a:pPr marL="95250" marR="86360">
                        <a:lnSpc>
                          <a:spcPct val="120000"/>
                        </a:lnSpc>
                        <a:spcBef>
                          <a:spcPts val="155"/>
                        </a:spcBef>
                      </a:pP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数据库：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通过对数据的访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问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与管</a:t>
                      </a:r>
                      <a:r>
                        <a:rPr sz="1000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理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支 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持各种应用程序和业务的需求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685" marB="0">
                    <a:lnT w="53975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AC53E"/>
                    </a:solidFill>
                  </a:tcPr>
                </a:tc>
              </a:tr>
              <a:tr h="443483">
                <a:tc>
                  <a:txBody>
                    <a:bodyPr vert="horz" wrap="square"/>
                    <a:lstStyle/>
                    <a:p>
                      <a:pPr marL="95250" marR="83820">
                        <a:lnSpc>
                          <a:spcPct val="120000"/>
                        </a:lnSpc>
                        <a:spcBef>
                          <a:spcPts val="150"/>
                        </a:spcBef>
                      </a:pP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中间件：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不同系统和应用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程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序之间交互 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与协作的桥梁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050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AC53E"/>
                    </a:solidFill>
                  </a:tcPr>
                </a:tc>
              </a:tr>
              <a:tr h="443483">
                <a:tc>
                  <a:txBody>
                    <a:bodyPr vert="horz" wrap="square"/>
                    <a:lstStyle/>
                    <a:p>
                      <a:pPr marL="95250" marR="90170">
                        <a:lnSpc>
                          <a:spcPct val="120000"/>
                        </a:lnSpc>
                        <a:spcBef>
                          <a:spcPts val="150"/>
                        </a:spcBef>
                      </a:pP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A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I</a:t>
                      </a: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框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架</a:t>
                      </a:r>
                      <a:r>
                        <a:rPr sz="1000" b="1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具备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构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建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部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署人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工智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能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模</a:t>
                      </a:r>
                      <a:r>
                        <a:rPr sz="10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型 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的基础的全套开发工具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050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AC53E"/>
                    </a:solidFill>
                  </a:tcPr>
                </a:tc>
              </a:tr>
              <a:tr h="424434">
                <a:tc>
                  <a:txBody>
                    <a:bodyPr vert="horz" wrap="square"/>
                    <a:lstStyle/>
                    <a:p>
                      <a:pPr marL="95250" marR="89535">
                        <a:lnSpc>
                          <a:spcPct val="120000"/>
                        </a:lnSpc>
                        <a:spcBef>
                          <a:spcPts val="155"/>
                        </a:spcBef>
                      </a:pP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编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程</a:t>
                      </a:r>
                      <a:r>
                        <a:rPr sz="1000" b="1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语言</a:t>
                      </a:r>
                      <a:r>
                        <a:rPr sz="1000" b="1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000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人与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计</a:t>
                      </a:r>
                      <a:r>
                        <a:rPr sz="1000" spc="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算机交互</a:t>
                      </a:r>
                      <a:r>
                        <a:rPr sz="1000" spc="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的“</a:t>
                      </a:r>
                      <a:r>
                        <a:rPr sz="1000" spc="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语言</a:t>
                      </a:r>
                      <a:r>
                        <a:rPr sz="10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” 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含编译器、基础编程语</a:t>
                      </a:r>
                      <a:r>
                        <a:rPr sz="1000" spc="-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言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、IED等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685" marB="0">
                    <a:lnT w="38100">
                      <a:solidFill>
                        <a:srgbClr val="FFFFFF"/>
                      </a:solidFill>
                      <a:prstDash val="solid"/>
                    </a:lnT>
                    <a:solidFill>
                      <a:srgbClr val="8AC53E"/>
                    </a:solidFill>
                  </a:tcPr>
                </a:tc>
              </a:tr>
            </a:tbl>
          </a:graphicData>
        </a:graphic>
      </p:graphicFrame>
      <p:sp>
        <p:nvSpPr>
          <p:cNvPr id="24" name="object 24"/>
          <p:cNvSpPr txBox="1"/>
          <p:nvPr/>
        </p:nvSpPr>
        <p:spPr>
          <a:xfrm>
            <a:off x="4278884" y="2812795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4611623" y="2674620"/>
            <a:ext cx="4025265" cy="2446020"/>
          </a:xfrm>
          <a:custGeom>
            <a:rect l="l" t="t" r="r" b="b"/>
            <a:pathLst>
              <a:path w="4025265" h="2446020">
                <a:moveTo>
                  <a:pt x="0" y="2446019"/>
                </a:moveTo>
                <a:lnTo>
                  <a:pt x="4024883" y="2446019"/>
                </a:lnTo>
                <a:lnTo>
                  <a:pt x="4024883" y="0"/>
                </a:lnTo>
                <a:lnTo>
                  <a:pt x="0" y="0"/>
                </a:lnTo>
                <a:lnTo>
                  <a:pt x="0" y="2446019"/>
                </a:lnTo>
                <a:close/>
              </a:path>
            </a:pathLst>
          </a:custGeom>
          <a:solidFill>
            <a:srgbClr val="B1D234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6091428" y="3928871"/>
            <a:ext cx="2390140" cy="478790"/>
          </a:xfrm>
          <a:prstGeom prst="rect">
            <a:avLst/>
          </a:prstGeom>
          <a:solidFill>
            <a:srgbClr val="8AC53E"/>
          </a:solidFill>
        </p:spPr>
        <p:txBody>
          <a:bodyPr vert="horz" wrap="square" lIns="0" tIns="36830" rIns="0" bIns="0" rtlCol="0">
            <a:spAutoFit/>
          </a:bodyPr>
          <a:lstStyle/>
          <a:p>
            <a:pPr marL="96520" marR="85090">
              <a:lnSpc>
                <a:spcPct val="120000"/>
              </a:lnSpc>
              <a:spcBef>
                <a:spcPts val="290"/>
              </a:spcBef>
            </a:pP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社区协作：</a:t>
            </a:r>
            <a:r>
              <a:rPr sz="1000" spc="20">
                <a:solidFill>
                  <a:srgbClr val="FFFFFF"/>
                </a:solidFill>
                <a:latin typeface="微软雅黑"/>
                <a:cs typeface="微软雅黑"/>
              </a:rPr>
              <a:t>鼓励各方在开</a:t>
            </a:r>
            <a:r>
              <a:rPr sz="1000" spc="5">
                <a:solidFill>
                  <a:srgbClr val="FFFFFF"/>
                </a:solidFill>
                <a:latin typeface="微软雅黑"/>
                <a:cs typeface="微软雅黑"/>
              </a:rPr>
              <a:t>放</a:t>
            </a:r>
            <a:r>
              <a:rPr sz="1000" spc="20">
                <a:solidFill>
                  <a:srgbClr val="FFFFFF"/>
                </a:solidFill>
                <a:latin typeface="微软雅黑"/>
                <a:cs typeface="微软雅黑"/>
              </a:rPr>
              <a:t>平台上协</a:t>
            </a: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作 贡献，推动开源内容的发展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091428" y="4497323"/>
            <a:ext cx="2390140" cy="477520"/>
          </a:xfrm>
          <a:prstGeom prst="rect">
            <a:avLst/>
          </a:prstGeom>
          <a:solidFill>
            <a:srgbClr val="8AC53E"/>
          </a:solidFill>
        </p:spPr>
        <p:txBody>
          <a:bodyPr vert="horz" wrap="square" lIns="0" tIns="36195" rIns="0" bIns="0" rtlCol="0">
            <a:spAutoFit/>
          </a:bodyPr>
          <a:lstStyle/>
          <a:p>
            <a:pPr marL="96520" marR="86995">
              <a:lnSpc>
                <a:spcPct val="120000"/>
              </a:lnSpc>
              <a:spcBef>
                <a:spcPts val="285"/>
              </a:spcBef>
            </a:pP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创新改进：</a:t>
            </a:r>
            <a:r>
              <a:rPr sz="1000" spc="20">
                <a:solidFill>
                  <a:srgbClr val="FFFFFF"/>
                </a:solidFill>
                <a:latin typeface="微软雅黑"/>
                <a:cs typeface="微软雅黑"/>
              </a:rPr>
              <a:t>通过资源共享</a:t>
            </a:r>
            <a:r>
              <a:rPr sz="1000" spc="5">
                <a:solidFill>
                  <a:srgbClr val="FFFFFF"/>
                </a:solidFill>
                <a:latin typeface="微软雅黑"/>
                <a:cs typeface="微软雅黑"/>
              </a:rPr>
              <a:t>与</a:t>
            </a:r>
            <a:r>
              <a:rPr sz="1000" spc="20">
                <a:solidFill>
                  <a:srgbClr val="FFFFFF"/>
                </a:solidFill>
                <a:latin typeface="微软雅黑"/>
                <a:cs typeface="微软雅黑"/>
              </a:rPr>
              <a:t>协作共</a:t>
            </a:r>
            <a:r>
              <a:rPr sz="1000">
                <a:solidFill>
                  <a:srgbClr val="FFFFFF"/>
                </a:solidFill>
                <a:latin typeface="微软雅黑"/>
                <a:cs typeface="微软雅黑"/>
              </a:rPr>
              <a:t>生</a:t>
            </a: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， 提升开源内容质量，并产生新的内容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091428" y="2795016"/>
            <a:ext cx="2390140" cy="477520"/>
          </a:xfrm>
          <a:prstGeom prst="rect">
            <a:avLst/>
          </a:prstGeom>
          <a:solidFill>
            <a:srgbClr val="8AC53E"/>
          </a:solidFill>
        </p:spPr>
        <p:txBody>
          <a:bodyPr vert="horz" wrap="square" lIns="0" tIns="34925" rIns="0" bIns="0" rtlCol="0">
            <a:spAutoFit/>
          </a:bodyPr>
          <a:lstStyle/>
          <a:p>
            <a:pPr marL="96520" marR="85090">
              <a:lnSpc>
                <a:spcPct val="120000"/>
              </a:lnSpc>
              <a:spcBef>
                <a:spcPts val="275"/>
              </a:spcBef>
            </a:pP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自由共享：</a:t>
            </a:r>
            <a:r>
              <a:rPr sz="1000" spc="20">
                <a:solidFill>
                  <a:srgbClr val="FFFFFF"/>
                </a:solidFill>
                <a:latin typeface="微软雅黑"/>
                <a:cs typeface="微软雅黑"/>
              </a:rPr>
              <a:t>开源内容可以</a:t>
            </a:r>
            <a:r>
              <a:rPr sz="1000" spc="5">
                <a:solidFill>
                  <a:srgbClr val="FFFFFF"/>
                </a:solidFill>
                <a:latin typeface="微软雅黑"/>
                <a:cs typeface="微软雅黑"/>
              </a:rPr>
              <a:t>免</a:t>
            </a:r>
            <a:r>
              <a:rPr sz="1000" spc="20">
                <a:solidFill>
                  <a:srgbClr val="FFFFFF"/>
                </a:solidFill>
                <a:latin typeface="微软雅黑"/>
                <a:cs typeface="微软雅黑"/>
              </a:rPr>
              <a:t>费被任何</a:t>
            </a: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人 查看、学习、使用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091428" y="3361944"/>
            <a:ext cx="2390140" cy="477520"/>
          </a:xfrm>
          <a:prstGeom prst="rect">
            <a:avLst/>
          </a:prstGeom>
          <a:solidFill>
            <a:srgbClr val="8AC53E"/>
          </a:solidFill>
        </p:spPr>
        <p:txBody>
          <a:bodyPr vert="horz" wrap="square" lIns="0" tIns="36195" rIns="0" bIns="0" rtlCol="0">
            <a:spAutoFit/>
          </a:bodyPr>
          <a:lstStyle/>
          <a:p>
            <a:pPr marL="96520" marR="88265">
              <a:lnSpc>
                <a:spcPct val="120000"/>
              </a:lnSpc>
              <a:spcBef>
                <a:spcPts val="285"/>
              </a:spcBef>
            </a:pP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透明与可审查</a:t>
            </a:r>
            <a:r>
              <a:rPr sz="1000" b="1" spc="2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1000" spc="15">
                <a:solidFill>
                  <a:srgbClr val="FFFFFF"/>
                </a:solidFill>
                <a:latin typeface="微软雅黑"/>
                <a:cs typeface="微软雅黑"/>
              </a:rPr>
              <a:t>开源的源</a:t>
            </a:r>
            <a:r>
              <a:rPr sz="1000" spc="5">
                <a:solidFill>
                  <a:srgbClr val="FFFFFF"/>
                </a:solidFill>
                <a:latin typeface="微软雅黑"/>
                <a:cs typeface="微软雅黑"/>
              </a:rPr>
              <a:t>代</a:t>
            </a:r>
            <a:r>
              <a:rPr sz="1000" spc="15">
                <a:solidFill>
                  <a:srgbClr val="FFFFFF"/>
                </a:solidFill>
                <a:latin typeface="微软雅黑"/>
                <a:cs typeface="微软雅黑"/>
              </a:rPr>
              <a:t>码可以被</a:t>
            </a: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任 何人审查验证、保持质量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5138928" y="2871228"/>
            <a:ext cx="390144" cy="38860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5103876" y="2834639"/>
            <a:ext cx="461772" cy="46329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219700" y="2951988"/>
            <a:ext cx="230124" cy="2286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4697095" y="3226210"/>
            <a:ext cx="1290320" cy="161925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32105">
              <a:lnSpc>
                <a:spcPct val="100000"/>
              </a:lnSpc>
              <a:spcBef>
                <a:spcPts val="795"/>
              </a:spcBef>
            </a:pPr>
            <a:r>
              <a:rPr sz="1200" b="1" spc="-5">
                <a:solidFill>
                  <a:srgbClr val="B1D234"/>
                </a:solidFill>
                <a:latin typeface="微软雅黑"/>
                <a:cs typeface="微软雅黑"/>
              </a:rPr>
              <a:t>开源精神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330"/>
              </a:spcBef>
            </a:pP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通过传递一种对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于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知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识分享、知识透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明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和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平等合作的价值</a:t>
            </a:r>
            <a:r>
              <a:rPr sz="1000" spc="114">
                <a:solidFill>
                  <a:srgbClr val="8AC53E"/>
                </a:solidFill>
                <a:latin typeface="微软雅黑"/>
                <a:cs typeface="微软雅黑"/>
              </a:rPr>
              <a:t>观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， 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凝聚群众力量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，</a:t>
            </a:r>
            <a:r>
              <a:rPr sz="1000" spc="-190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00" spc="114">
                <a:solidFill>
                  <a:srgbClr val="8AC53E"/>
                </a:solidFill>
                <a:latin typeface="微软雅黑"/>
                <a:cs typeface="微软雅黑"/>
              </a:rPr>
              <a:t>促进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开源内容传播应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用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与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迭代升级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，</a:t>
            </a:r>
            <a:r>
              <a:rPr sz="1000" spc="-229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达到</a:t>
            </a:r>
            <a:r>
              <a:rPr sz="1000" spc="110">
                <a:solidFill>
                  <a:srgbClr val="8AC53E"/>
                </a:solidFill>
                <a:latin typeface="微软雅黑"/>
                <a:cs typeface="微软雅黑"/>
              </a:rPr>
              <a:t>社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会 集体效应最大化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897111" y="6606804"/>
            <a:ext cx="136525" cy="16065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z="800">
                <a:solidFill>
                  <a:srgbClr val="7E7E7E"/>
                </a:solidFill>
                <a:latin typeface="微软雅黑"/>
                <a:cs typeface="微软雅黑"/>
              </a:rPr>
              <a:t>4</a:t>
            </a:fld>
            <a:endParaRPr sz="8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23748" y="6615704"/>
            <a:ext cx="115252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5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10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246697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软件开源规范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2282" y="6398767"/>
            <a:ext cx="42976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来源：参考可信开源合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规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计划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根据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专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家访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谈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、公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开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资料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由艾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瑞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咨询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究院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自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主研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究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及绘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制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6795" y="905357"/>
            <a:ext cx="8159115" cy="1112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不同许可证对软件再发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行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是否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需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要开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有不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要求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企业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需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根据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自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身商业 需求谨慎选择开源代码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endParaRPr sz="2000">
              <a:latin typeface="微软雅黑"/>
              <a:cs typeface="微软雅黑"/>
            </a:endParaRPr>
          </a:p>
          <a:p>
            <a:pPr marR="57150" algn="ctr">
              <a:lnSpc>
                <a:spcPct val="100000"/>
              </a:lnSpc>
              <a:spcBef>
                <a:spcPts val="111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使用开源许可证需注意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的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风险点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645920" y="2253995"/>
            <a:ext cx="893444" cy="372110"/>
          </a:xfrm>
          <a:custGeom>
            <a:rect l="l" t="t" r="r" b="b"/>
            <a:pathLst>
              <a:path w="893444" h="372110">
                <a:moveTo>
                  <a:pt x="446531" y="0"/>
                </a:moveTo>
                <a:lnTo>
                  <a:pt x="380541" y="2014"/>
                </a:lnTo>
                <a:lnTo>
                  <a:pt x="317559" y="7867"/>
                </a:lnTo>
                <a:lnTo>
                  <a:pt x="258276" y="17271"/>
                </a:lnTo>
                <a:lnTo>
                  <a:pt x="203381" y="29939"/>
                </a:lnTo>
                <a:lnTo>
                  <a:pt x="153565" y="45585"/>
                </a:lnTo>
                <a:lnTo>
                  <a:pt x="109519" y="63922"/>
                </a:lnTo>
                <a:lnTo>
                  <a:pt x="71933" y="84662"/>
                </a:lnTo>
                <a:lnTo>
                  <a:pt x="18904" y="132208"/>
                </a:lnTo>
                <a:lnTo>
                  <a:pt x="0" y="185927"/>
                </a:lnTo>
                <a:lnTo>
                  <a:pt x="4841" y="213416"/>
                </a:lnTo>
                <a:lnTo>
                  <a:pt x="41498" y="264335"/>
                </a:lnTo>
                <a:lnTo>
                  <a:pt x="109519" y="307933"/>
                </a:lnTo>
                <a:lnTo>
                  <a:pt x="153565" y="326270"/>
                </a:lnTo>
                <a:lnTo>
                  <a:pt x="203381" y="341916"/>
                </a:lnTo>
                <a:lnTo>
                  <a:pt x="258276" y="354584"/>
                </a:lnTo>
                <a:lnTo>
                  <a:pt x="317559" y="363988"/>
                </a:lnTo>
                <a:lnTo>
                  <a:pt x="380541" y="369841"/>
                </a:lnTo>
                <a:lnTo>
                  <a:pt x="446531" y="371855"/>
                </a:lnTo>
                <a:lnTo>
                  <a:pt x="512522" y="369841"/>
                </a:lnTo>
                <a:lnTo>
                  <a:pt x="575504" y="363988"/>
                </a:lnTo>
                <a:lnTo>
                  <a:pt x="634787" y="354584"/>
                </a:lnTo>
                <a:lnTo>
                  <a:pt x="689682" y="341916"/>
                </a:lnTo>
                <a:lnTo>
                  <a:pt x="739498" y="326270"/>
                </a:lnTo>
                <a:lnTo>
                  <a:pt x="783544" y="307933"/>
                </a:lnTo>
                <a:lnTo>
                  <a:pt x="821130" y="287193"/>
                </a:lnTo>
                <a:lnTo>
                  <a:pt x="874159" y="239647"/>
                </a:lnTo>
                <a:lnTo>
                  <a:pt x="893063" y="185927"/>
                </a:lnTo>
                <a:lnTo>
                  <a:pt x="888222" y="158439"/>
                </a:lnTo>
                <a:lnTo>
                  <a:pt x="851565" y="107520"/>
                </a:lnTo>
                <a:lnTo>
                  <a:pt x="783544" y="63922"/>
                </a:lnTo>
                <a:lnTo>
                  <a:pt x="739498" y="45585"/>
                </a:lnTo>
                <a:lnTo>
                  <a:pt x="689682" y="29939"/>
                </a:lnTo>
                <a:lnTo>
                  <a:pt x="634787" y="17271"/>
                </a:lnTo>
                <a:lnTo>
                  <a:pt x="575504" y="7867"/>
                </a:lnTo>
                <a:lnTo>
                  <a:pt x="512522" y="2014"/>
                </a:lnTo>
                <a:lnTo>
                  <a:pt x="446531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645920" y="2253995"/>
            <a:ext cx="893444" cy="372110"/>
          </a:xfrm>
          <a:custGeom>
            <a:rect l="l" t="t" r="r" b="b"/>
            <a:pathLst>
              <a:path w="893444" h="372110">
                <a:moveTo>
                  <a:pt x="0" y="185927"/>
                </a:moveTo>
                <a:lnTo>
                  <a:pt x="18904" y="132208"/>
                </a:lnTo>
                <a:lnTo>
                  <a:pt x="71933" y="84662"/>
                </a:lnTo>
                <a:lnTo>
                  <a:pt x="109519" y="63922"/>
                </a:lnTo>
                <a:lnTo>
                  <a:pt x="153565" y="45585"/>
                </a:lnTo>
                <a:lnTo>
                  <a:pt x="203381" y="29939"/>
                </a:lnTo>
                <a:lnTo>
                  <a:pt x="258276" y="17271"/>
                </a:lnTo>
                <a:lnTo>
                  <a:pt x="317559" y="7867"/>
                </a:lnTo>
                <a:lnTo>
                  <a:pt x="380541" y="2014"/>
                </a:lnTo>
                <a:lnTo>
                  <a:pt x="446531" y="0"/>
                </a:lnTo>
                <a:lnTo>
                  <a:pt x="512522" y="2014"/>
                </a:lnTo>
                <a:lnTo>
                  <a:pt x="575504" y="7867"/>
                </a:lnTo>
                <a:lnTo>
                  <a:pt x="634787" y="17271"/>
                </a:lnTo>
                <a:lnTo>
                  <a:pt x="689682" y="29939"/>
                </a:lnTo>
                <a:lnTo>
                  <a:pt x="739498" y="45585"/>
                </a:lnTo>
                <a:lnTo>
                  <a:pt x="783544" y="63922"/>
                </a:lnTo>
                <a:lnTo>
                  <a:pt x="821130" y="84662"/>
                </a:lnTo>
                <a:lnTo>
                  <a:pt x="874159" y="132208"/>
                </a:lnTo>
                <a:lnTo>
                  <a:pt x="893063" y="185927"/>
                </a:lnTo>
                <a:lnTo>
                  <a:pt x="888222" y="213416"/>
                </a:lnTo>
                <a:lnTo>
                  <a:pt x="851565" y="264335"/>
                </a:lnTo>
                <a:lnTo>
                  <a:pt x="783544" y="307933"/>
                </a:lnTo>
                <a:lnTo>
                  <a:pt x="739498" y="326270"/>
                </a:lnTo>
                <a:lnTo>
                  <a:pt x="689682" y="341916"/>
                </a:lnTo>
                <a:lnTo>
                  <a:pt x="634787" y="354584"/>
                </a:lnTo>
                <a:lnTo>
                  <a:pt x="575504" y="363988"/>
                </a:lnTo>
                <a:lnTo>
                  <a:pt x="512522" y="369841"/>
                </a:lnTo>
                <a:lnTo>
                  <a:pt x="446531" y="371855"/>
                </a:lnTo>
                <a:lnTo>
                  <a:pt x="380541" y="369841"/>
                </a:lnTo>
                <a:lnTo>
                  <a:pt x="317559" y="363988"/>
                </a:lnTo>
                <a:lnTo>
                  <a:pt x="258276" y="354584"/>
                </a:lnTo>
                <a:lnTo>
                  <a:pt x="203381" y="341916"/>
                </a:lnTo>
                <a:lnTo>
                  <a:pt x="153565" y="326270"/>
                </a:lnTo>
                <a:lnTo>
                  <a:pt x="109519" y="307933"/>
                </a:lnTo>
                <a:lnTo>
                  <a:pt x="71933" y="287193"/>
                </a:lnTo>
                <a:lnTo>
                  <a:pt x="18904" y="239647"/>
                </a:lnTo>
                <a:lnTo>
                  <a:pt x="0" y="185927"/>
                </a:lnTo>
                <a:close/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442972" y="3339084"/>
            <a:ext cx="641985" cy="447040"/>
          </a:xfrm>
          <a:custGeom>
            <a:rect l="l" t="t" r="r" b="b"/>
            <a:pathLst>
              <a:path w="641985" h="447039">
                <a:moveTo>
                  <a:pt x="320801" y="0"/>
                </a:moveTo>
                <a:lnTo>
                  <a:pt x="263139" y="3596"/>
                </a:lnTo>
                <a:lnTo>
                  <a:pt x="208867" y="13966"/>
                </a:lnTo>
                <a:lnTo>
                  <a:pt x="158891" y="30479"/>
                </a:lnTo>
                <a:lnTo>
                  <a:pt x="114117" y="52505"/>
                </a:lnTo>
                <a:lnTo>
                  <a:pt x="75451" y="79414"/>
                </a:lnTo>
                <a:lnTo>
                  <a:pt x="43800" y="110574"/>
                </a:lnTo>
                <a:lnTo>
                  <a:pt x="20071" y="145356"/>
                </a:lnTo>
                <a:lnTo>
                  <a:pt x="5168" y="183130"/>
                </a:lnTo>
                <a:lnTo>
                  <a:pt x="0" y="223265"/>
                </a:lnTo>
                <a:lnTo>
                  <a:pt x="5168" y="263401"/>
                </a:lnTo>
                <a:lnTo>
                  <a:pt x="20071" y="301175"/>
                </a:lnTo>
                <a:lnTo>
                  <a:pt x="43800" y="335957"/>
                </a:lnTo>
                <a:lnTo>
                  <a:pt x="75451" y="367117"/>
                </a:lnTo>
                <a:lnTo>
                  <a:pt x="114117" y="394026"/>
                </a:lnTo>
                <a:lnTo>
                  <a:pt x="158891" y="416051"/>
                </a:lnTo>
                <a:lnTo>
                  <a:pt x="208867" y="432565"/>
                </a:lnTo>
                <a:lnTo>
                  <a:pt x="263139" y="442935"/>
                </a:lnTo>
                <a:lnTo>
                  <a:pt x="320801" y="446531"/>
                </a:lnTo>
                <a:lnTo>
                  <a:pt x="378464" y="442935"/>
                </a:lnTo>
                <a:lnTo>
                  <a:pt x="432736" y="432565"/>
                </a:lnTo>
                <a:lnTo>
                  <a:pt x="482712" y="416051"/>
                </a:lnTo>
                <a:lnTo>
                  <a:pt x="527486" y="394026"/>
                </a:lnTo>
                <a:lnTo>
                  <a:pt x="566152" y="367117"/>
                </a:lnTo>
                <a:lnTo>
                  <a:pt x="597803" y="335957"/>
                </a:lnTo>
                <a:lnTo>
                  <a:pt x="621532" y="301175"/>
                </a:lnTo>
                <a:lnTo>
                  <a:pt x="636435" y="263401"/>
                </a:lnTo>
                <a:lnTo>
                  <a:pt x="641603" y="223265"/>
                </a:lnTo>
                <a:lnTo>
                  <a:pt x="636435" y="183130"/>
                </a:lnTo>
                <a:lnTo>
                  <a:pt x="621532" y="145356"/>
                </a:lnTo>
                <a:lnTo>
                  <a:pt x="597803" y="110574"/>
                </a:lnTo>
                <a:lnTo>
                  <a:pt x="566152" y="79414"/>
                </a:lnTo>
                <a:lnTo>
                  <a:pt x="527486" y="52505"/>
                </a:lnTo>
                <a:lnTo>
                  <a:pt x="482712" y="30479"/>
                </a:lnTo>
                <a:lnTo>
                  <a:pt x="432736" y="13966"/>
                </a:lnTo>
                <a:lnTo>
                  <a:pt x="378464" y="3596"/>
                </a:lnTo>
                <a:lnTo>
                  <a:pt x="320801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442972" y="3339084"/>
            <a:ext cx="641985" cy="447040"/>
          </a:xfrm>
          <a:custGeom>
            <a:rect l="l" t="t" r="r" b="b"/>
            <a:pathLst>
              <a:path w="641985" h="447039">
                <a:moveTo>
                  <a:pt x="0" y="223265"/>
                </a:moveTo>
                <a:lnTo>
                  <a:pt x="5168" y="183130"/>
                </a:lnTo>
                <a:lnTo>
                  <a:pt x="20071" y="145356"/>
                </a:lnTo>
                <a:lnTo>
                  <a:pt x="43800" y="110574"/>
                </a:lnTo>
                <a:lnTo>
                  <a:pt x="75451" y="79414"/>
                </a:lnTo>
                <a:lnTo>
                  <a:pt x="114117" y="52505"/>
                </a:lnTo>
                <a:lnTo>
                  <a:pt x="158891" y="30479"/>
                </a:lnTo>
                <a:lnTo>
                  <a:pt x="208867" y="13966"/>
                </a:lnTo>
                <a:lnTo>
                  <a:pt x="263139" y="3596"/>
                </a:lnTo>
                <a:lnTo>
                  <a:pt x="320801" y="0"/>
                </a:lnTo>
                <a:lnTo>
                  <a:pt x="378464" y="3596"/>
                </a:lnTo>
                <a:lnTo>
                  <a:pt x="432736" y="13966"/>
                </a:lnTo>
                <a:lnTo>
                  <a:pt x="482712" y="30479"/>
                </a:lnTo>
                <a:lnTo>
                  <a:pt x="527486" y="52505"/>
                </a:lnTo>
                <a:lnTo>
                  <a:pt x="566152" y="79414"/>
                </a:lnTo>
                <a:lnTo>
                  <a:pt x="597803" y="110574"/>
                </a:lnTo>
                <a:lnTo>
                  <a:pt x="621532" y="145356"/>
                </a:lnTo>
                <a:lnTo>
                  <a:pt x="636435" y="183130"/>
                </a:lnTo>
                <a:lnTo>
                  <a:pt x="641603" y="223265"/>
                </a:lnTo>
                <a:lnTo>
                  <a:pt x="636435" y="263401"/>
                </a:lnTo>
                <a:lnTo>
                  <a:pt x="621532" y="301175"/>
                </a:lnTo>
                <a:lnTo>
                  <a:pt x="597803" y="335957"/>
                </a:lnTo>
                <a:lnTo>
                  <a:pt x="566152" y="367117"/>
                </a:lnTo>
                <a:lnTo>
                  <a:pt x="527486" y="394026"/>
                </a:lnTo>
                <a:lnTo>
                  <a:pt x="482712" y="416051"/>
                </a:lnTo>
                <a:lnTo>
                  <a:pt x="432736" y="432565"/>
                </a:lnTo>
                <a:lnTo>
                  <a:pt x="378464" y="442935"/>
                </a:lnTo>
                <a:lnTo>
                  <a:pt x="320801" y="446531"/>
                </a:lnTo>
                <a:lnTo>
                  <a:pt x="263139" y="442935"/>
                </a:lnTo>
                <a:lnTo>
                  <a:pt x="208867" y="432565"/>
                </a:lnTo>
                <a:lnTo>
                  <a:pt x="158891" y="416051"/>
                </a:lnTo>
                <a:lnTo>
                  <a:pt x="114117" y="394026"/>
                </a:lnTo>
                <a:lnTo>
                  <a:pt x="75451" y="367117"/>
                </a:lnTo>
                <a:lnTo>
                  <a:pt x="43800" y="335957"/>
                </a:lnTo>
                <a:lnTo>
                  <a:pt x="20071" y="301175"/>
                </a:lnTo>
                <a:lnTo>
                  <a:pt x="5168" y="263401"/>
                </a:lnTo>
                <a:lnTo>
                  <a:pt x="0" y="223265"/>
                </a:lnTo>
                <a:close/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561082" y="3469640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7E7E7E"/>
                </a:solidFill>
                <a:latin typeface="微软雅黑"/>
                <a:cs typeface="微软雅黑"/>
              </a:rPr>
              <a:t>开发者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35632" y="3360801"/>
            <a:ext cx="911225" cy="4838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7E7E7E"/>
                </a:solidFill>
                <a:latin typeface="微软雅黑"/>
                <a:cs typeface="微软雅黑"/>
              </a:rPr>
              <a:t>开源许可证</a:t>
            </a:r>
            <a:endParaRPr sz="1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150"/>
              </a:spcBef>
            </a:pPr>
            <a:r>
              <a:rPr sz="1050" i="1" u="sng" spc="-265">
                <a:solidFill>
                  <a:srgbClr val="8AC53E"/>
                </a:solidFill>
                <a:uFill>
                  <a:solidFill>
                    <a:srgbClr val="8AC53E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50" b="1" u="sng" spc="-55">
                <a:solidFill>
                  <a:srgbClr val="8AC53E"/>
                </a:solidFill>
                <a:uFill>
                  <a:solidFill>
                    <a:srgbClr val="8AC53E"/>
                  </a:solidFill>
                </a:uFill>
                <a:latin typeface="微软雅黑"/>
                <a:cs typeface="微软雅黑"/>
              </a:rPr>
              <a:t>“两者的契约</a:t>
            </a:r>
            <a:r>
              <a:rPr sz="1050" b="1" u="sng" spc="-60">
                <a:solidFill>
                  <a:srgbClr val="8AC53E"/>
                </a:solidFill>
                <a:uFill>
                  <a:solidFill>
                    <a:srgbClr val="8AC53E"/>
                  </a:solidFill>
                </a:uFill>
                <a:latin typeface="微软雅黑"/>
                <a:cs typeface="微软雅黑"/>
              </a:rPr>
              <a:t>”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43939" y="3339084"/>
            <a:ext cx="643255" cy="447040"/>
          </a:xfrm>
          <a:custGeom>
            <a:rect l="l" t="t" r="r" b="b"/>
            <a:pathLst>
              <a:path w="643255" h="447039">
                <a:moveTo>
                  <a:pt x="321563" y="0"/>
                </a:moveTo>
                <a:lnTo>
                  <a:pt x="263761" y="3596"/>
                </a:lnTo>
                <a:lnTo>
                  <a:pt x="209359" y="13966"/>
                </a:lnTo>
                <a:lnTo>
                  <a:pt x="159263" y="30479"/>
                </a:lnTo>
                <a:lnTo>
                  <a:pt x="114383" y="52505"/>
                </a:lnTo>
                <a:lnTo>
                  <a:pt x="75627" y="79414"/>
                </a:lnTo>
                <a:lnTo>
                  <a:pt x="43902" y="110574"/>
                </a:lnTo>
                <a:lnTo>
                  <a:pt x="20117" y="145356"/>
                </a:lnTo>
                <a:lnTo>
                  <a:pt x="5180" y="183130"/>
                </a:lnTo>
                <a:lnTo>
                  <a:pt x="0" y="223265"/>
                </a:lnTo>
                <a:lnTo>
                  <a:pt x="5180" y="263401"/>
                </a:lnTo>
                <a:lnTo>
                  <a:pt x="20117" y="301175"/>
                </a:lnTo>
                <a:lnTo>
                  <a:pt x="43902" y="335957"/>
                </a:lnTo>
                <a:lnTo>
                  <a:pt x="75627" y="367117"/>
                </a:lnTo>
                <a:lnTo>
                  <a:pt x="114383" y="394026"/>
                </a:lnTo>
                <a:lnTo>
                  <a:pt x="159263" y="416051"/>
                </a:lnTo>
                <a:lnTo>
                  <a:pt x="209359" y="432565"/>
                </a:lnTo>
                <a:lnTo>
                  <a:pt x="263761" y="442935"/>
                </a:lnTo>
                <a:lnTo>
                  <a:pt x="321563" y="446531"/>
                </a:lnTo>
                <a:lnTo>
                  <a:pt x="379352" y="442935"/>
                </a:lnTo>
                <a:lnTo>
                  <a:pt x="433748" y="432565"/>
                </a:lnTo>
                <a:lnTo>
                  <a:pt x="483841" y="416051"/>
                </a:lnTo>
                <a:lnTo>
                  <a:pt x="528723" y="394026"/>
                </a:lnTo>
                <a:lnTo>
                  <a:pt x="567484" y="367117"/>
                </a:lnTo>
                <a:lnTo>
                  <a:pt x="599214" y="335957"/>
                </a:lnTo>
                <a:lnTo>
                  <a:pt x="623004" y="301175"/>
                </a:lnTo>
                <a:lnTo>
                  <a:pt x="637945" y="263401"/>
                </a:lnTo>
                <a:lnTo>
                  <a:pt x="643128" y="223265"/>
                </a:lnTo>
                <a:lnTo>
                  <a:pt x="637945" y="183130"/>
                </a:lnTo>
                <a:lnTo>
                  <a:pt x="623004" y="145356"/>
                </a:lnTo>
                <a:lnTo>
                  <a:pt x="599214" y="110574"/>
                </a:lnTo>
                <a:lnTo>
                  <a:pt x="567484" y="79414"/>
                </a:lnTo>
                <a:lnTo>
                  <a:pt x="528723" y="52505"/>
                </a:lnTo>
                <a:lnTo>
                  <a:pt x="483841" y="30479"/>
                </a:lnTo>
                <a:lnTo>
                  <a:pt x="433748" y="13966"/>
                </a:lnTo>
                <a:lnTo>
                  <a:pt x="379352" y="3596"/>
                </a:lnTo>
                <a:lnTo>
                  <a:pt x="321563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043939" y="3339084"/>
            <a:ext cx="643255" cy="447040"/>
          </a:xfrm>
          <a:custGeom>
            <a:rect l="l" t="t" r="r" b="b"/>
            <a:pathLst>
              <a:path w="643255" h="447039">
                <a:moveTo>
                  <a:pt x="0" y="223265"/>
                </a:moveTo>
                <a:lnTo>
                  <a:pt x="5180" y="183130"/>
                </a:lnTo>
                <a:lnTo>
                  <a:pt x="20117" y="145356"/>
                </a:lnTo>
                <a:lnTo>
                  <a:pt x="43902" y="110574"/>
                </a:lnTo>
                <a:lnTo>
                  <a:pt x="75627" y="79414"/>
                </a:lnTo>
                <a:lnTo>
                  <a:pt x="114383" y="52505"/>
                </a:lnTo>
                <a:lnTo>
                  <a:pt x="159263" y="30479"/>
                </a:lnTo>
                <a:lnTo>
                  <a:pt x="209359" y="13966"/>
                </a:lnTo>
                <a:lnTo>
                  <a:pt x="263761" y="3596"/>
                </a:lnTo>
                <a:lnTo>
                  <a:pt x="321563" y="0"/>
                </a:lnTo>
                <a:lnTo>
                  <a:pt x="379352" y="3596"/>
                </a:lnTo>
                <a:lnTo>
                  <a:pt x="433748" y="13966"/>
                </a:lnTo>
                <a:lnTo>
                  <a:pt x="483841" y="30479"/>
                </a:lnTo>
                <a:lnTo>
                  <a:pt x="528723" y="52505"/>
                </a:lnTo>
                <a:lnTo>
                  <a:pt x="567484" y="79414"/>
                </a:lnTo>
                <a:lnTo>
                  <a:pt x="599214" y="110574"/>
                </a:lnTo>
                <a:lnTo>
                  <a:pt x="623004" y="145356"/>
                </a:lnTo>
                <a:lnTo>
                  <a:pt x="637945" y="183130"/>
                </a:lnTo>
                <a:lnTo>
                  <a:pt x="643128" y="223265"/>
                </a:lnTo>
                <a:lnTo>
                  <a:pt x="637945" y="263401"/>
                </a:lnTo>
                <a:lnTo>
                  <a:pt x="623004" y="301175"/>
                </a:lnTo>
                <a:lnTo>
                  <a:pt x="599214" y="335957"/>
                </a:lnTo>
                <a:lnTo>
                  <a:pt x="567484" y="367117"/>
                </a:lnTo>
                <a:lnTo>
                  <a:pt x="528723" y="394026"/>
                </a:lnTo>
                <a:lnTo>
                  <a:pt x="483841" y="416051"/>
                </a:lnTo>
                <a:lnTo>
                  <a:pt x="433748" y="432565"/>
                </a:lnTo>
                <a:lnTo>
                  <a:pt x="379352" y="442935"/>
                </a:lnTo>
                <a:lnTo>
                  <a:pt x="321563" y="446531"/>
                </a:lnTo>
                <a:lnTo>
                  <a:pt x="263761" y="442935"/>
                </a:lnTo>
                <a:lnTo>
                  <a:pt x="209359" y="432565"/>
                </a:lnTo>
                <a:lnTo>
                  <a:pt x="159263" y="416051"/>
                </a:lnTo>
                <a:lnTo>
                  <a:pt x="114383" y="394026"/>
                </a:lnTo>
                <a:lnTo>
                  <a:pt x="75627" y="367117"/>
                </a:lnTo>
                <a:lnTo>
                  <a:pt x="43902" y="335957"/>
                </a:lnTo>
                <a:lnTo>
                  <a:pt x="20117" y="301175"/>
                </a:lnTo>
                <a:lnTo>
                  <a:pt x="5180" y="263401"/>
                </a:lnTo>
                <a:lnTo>
                  <a:pt x="0" y="223265"/>
                </a:lnTo>
                <a:close/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162608" y="3469640"/>
            <a:ext cx="406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7E7E7E"/>
                </a:solidFill>
                <a:latin typeface="微软雅黑"/>
                <a:cs typeface="微软雅黑"/>
              </a:rPr>
              <a:t>开源者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404619" y="3808476"/>
            <a:ext cx="1383030" cy="372110"/>
          </a:xfrm>
          <a:custGeom>
            <a:rect l="l" t="t" r="r" b="b"/>
            <a:pathLst>
              <a:path w="1383030" h="372110">
                <a:moveTo>
                  <a:pt x="88166" y="76275"/>
                </a:moveTo>
                <a:lnTo>
                  <a:pt x="58973" y="100574"/>
                </a:lnTo>
                <a:lnTo>
                  <a:pt x="70104" y="113156"/>
                </a:lnTo>
                <a:lnTo>
                  <a:pt x="93726" y="136398"/>
                </a:lnTo>
                <a:lnTo>
                  <a:pt x="143510" y="179831"/>
                </a:lnTo>
                <a:lnTo>
                  <a:pt x="206248" y="225932"/>
                </a:lnTo>
                <a:lnTo>
                  <a:pt x="243586" y="249428"/>
                </a:lnTo>
                <a:lnTo>
                  <a:pt x="281686" y="271018"/>
                </a:lnTo>
                <a:lnTo>
                  <a:pt x="320548" y="290449"/>
                </a:lnTo>
                <a:lnTo>
                  <a:pt x="359918" y="307721"/>
                </a:lnTo>
                <a:lnTo>
                  <a:pt x="399923" y="322961"/>
                </a:lnTo>
                <a:lnTo>
                  <a:pt x="440309" y="336042"/>
                </a:lnTo>
                <a:lnTo>
                  <a:pt x="481203" y="347091"/>
                </a:lnTo>
                <a:lnTo>
                  <a:pt x="522350" y="356107"/>
                </a:lnTo>
                <a:lnTo>
                  <a:pt x="563880" y="363093"/>
                </a:lnTo>
                <a:lnTo>
                  <a:pt x="605409" y="368046"/>
                </a:lnTo>
                <a:lnTo>
                  <a:pt x="647065" y="370967"/>
                </a:lnTo>
                <a:lnTo>
                  <a:pt x="688848" y="371982"/>
                </a:lnTo>
                <a:lnTo>
                  <a:pt x="730504" y="370840"/>
                </a:lnTo>
                <a:lnTo>
                  <a:pt x="771906" y="367792"/>
                </a:lnTo>
                <a:lnTo>
                  <a:pt x="813307" y="362838"/>
                </a:lnTo>
                <a:lnTo>
                  <a:pt x="854202" y="355726"/>
                </a:lnTo>
                <a:lnTo>
                  <a:pt x="894842" y="346837"/>
                </a:lnTo>
                <a:lnTo>
                  <a:pt x="935101" y="335915"/>
                </a:lnTo>
                <a:lnTo>
                  <a:pt x="941398" y="333882"/>
                </a:lnTo>
                <a:lnTo>
                  <a:pt x="687832" y="333882"/>
                </a:lnTo>
                <a:lnTo>
                  <a:pt x="647954" y="332867"/>
                </a:lnTo>
                <a:lnTo>
                  <a:pt x="608076" y="330073"/>
                </a:lnTo>
                <a:lnTo>
                  <a:pt x="568325" y="325374"/>
                </a:lnTo>
                <a:lnTo>
                  <a:pt x="528701" y="318643"/>
                </a:lnTo>
                <a:lnTo>
                  <a:pt x="489457" y="309880"/>
                </a:lnTo>
                <a:lnTo>
                  <a:pt x="450342" y="299212"/>
                </a:lnTo>
                <a:lnTo>
                  <a:pt x="411734" y="286638"/>
                </a:lnTo>
                <a:lnTo>
                  <a:pt x="373380" y="272161"/>
                </a:lnTo>
                <a:lnTo>
                  <a:pt x="335788" y="255524"/>
                </a:lnTo>
                <a:lnTo>
                  <a:pt x="298704" y="236855"/>
                </a:lnTo>
                <a:lnTo>
                  <a:pt x="262255" y="216281"/>
                </a:lnTo>
                <a:lnTo>
                  <a:pt x="226568" y="193675"/>
                </a:lnTo>
                <a:lnTo>
                  <a:pt x="191770" y="169037"/>
                </a:lnTo>
                <a:lnTo>
                  <a:pt x="142748" y="129412"/>
                </a:lnTo>
                <a:lnTo>
                  <a:pt x="96774" y="86106"/>
                </a:lnTo>
                <a:lnTo>
                  <a:pt x="88166" y="76275"/>
                </a:lnTo>
                <a:close/>
              </a:path>
              <a:path w="1383030" h="372110">
                <a:moveTo>
                  <a:pt x="1352804" y="0"/>
                </a:moveTo>
                <a:lnTo>
                  <a:pt x="1325753" y="34290"/>
                </a:lnTo>
                <a:lnTo>
                  <a:pt x="1298067" y="66167"/>
                </a:lnTo>
                <a:lnTo>
                  <a:pt x="1268984" y="96266"/>
                </a:lnTo>
                <a:lnTo>
                  <a:pt x="1238758" y="124587"/>
                </a:lnTo>
                <a:lnTo>
                  <a:pt x="1207262" y="151256"/>
                </a:lnTo>
                <a:lnTo>
                  <a:pt x="1174750" y="176022"/>
                </a:lnTo>
                <a:lnTo>
                  <a:pt x="1141349" y="199136"/>
                </a:lnTo>
                <a:lnTo>
                  <a:pt x="1106932" y="220344"/>
                </a:lnTo>
                <a:lnTo>
                  <a:pt x="1071626" y="239775"/>
                </a:lnTo>
                <a:lnTo>
                  <a:pt x="1035557" y="257556"/>
                </a:lnTo>
                <a:lnTo>
                  <a:pt x="998855" y="273431"/>
                </a:lnTo>
                <a:lnTo>
                  <a:pt x="961390" y="287400"/>
                </a:lnTo>
                <a:lnTo>
                  <a:pt x="923417" y="299719"/>
                </a:lnTo>
                <a:lnTo>
                  <a:pt x="885063" y="310006"/>
                </a:lnTo>
                <a:lnTo>
                  <a:pt x="846074" y="318516"/>
                </a:lnTo>
                <a:lnTo>
                  <a:pt x="806831" y="325247"/>
                </a:lnTo>
                <a:lnTo>
                  <a:pt x="767334" y="329946"/>
                </a:lnTo>
                <a:lnTo>
                  <a:pt x="727710" y="332867"/>
                </a:lnTo>
                <a:lnTo>
                  <a:pt x="687832" y="333882"/>
                </a:lnTo>
                <a:lnTo>
                  <a:pt x="941398" y="333882"/>
                </a:lnTo>
                <a:lnTo>
                  <a:pt x="1013841" y="308356"/>
                </a:lnTo>
                <a:lnTo>
                  <a:pt x="1052449" y="291846"/>
                </a:lnTo>
                <a:lnTo>
                  <a:pt x="1090041" y="273176"/>
                </a:lnTo>
                <a:lnTo>
                  <a:pt x="1126998" y="252856"/>
                </a:lnTo>
                <a:lnTo>
                  <a:pt x="1163066" y="230505"/>
                </a:lnTo>
                <a:lnTo>
                  <a:pt x="1197991" y="206248"/>
                </a:lnTo>
                <a:lnTo>
                  <a:pt x="1231900" y="180212"/>
                </a:lnTo>
                <a:lnTo>
                  <a:pt x="1264666" y="152400"/>
                </a:lnTo>
                <a:lnTo>
                  <a:pt x="1296416" y="122809"/>
                </a:lnTo>
                <a:lnTo>
                  <a:pt x="1326769" y="91186"/>
                </a:lnTo>
                <a:lnTo>
                  <a:pt x="1355725" y="57912"/>
                </a:lnTo>
                <a:lnTo>
                  <a:pt x="1382649" y="23622"/>
                </a:lnTo>
                <a:lnTo>
                  <a:pt x="1352804" y="0"/>
                </a:lnTo>
                <a:close/>
              </a:path>
              <a:path w="1383030" h="372110">
                <a:moveTo>
                  <a:pt x="0" y="888"/>
                </a:moveTo>
                <a:lnTo>
                  <a:pt x="29210" y="125349"/>
                </a:lnTo>
                <a:lnTo>
                  <a:pt x="58973" y="100574"/>
                </a:lnTo>
                <a:lnTo>
                  <a:pt x="46736" y="86741"/>
                </a:lnTo>
                <a:lnTo>
                  <a:pt x="75311" y="61594"/>
                </a:lnTo>
                <a:lnTo>
                  <a:pt x="105803" y="61594"/>
                </a:lnTo>
                <a:lnTo>
                  <a:pt x="117093" y="52197"/>
                </a:lnTo>
                <a:lnTo>
                  <a:pt x="0" y="888"/>
                </a:lnTo>
                <a:close/>
              </a:path>
              <a:path w="1383030" h="372110">
                <a:moveTo>
                  <a:pt x="75311" y="61594"/>
                </a:moveTo>
                <a:lnTo>
                  <a:pt x="46736" y="86741"/>
                </a:lnTo>
                <a:lnTo>
                  <a:pt x="58973" y="100574"/>
                </a:lnTo>
                <a:lnTo>
                  <a:pt x="88166" y="76275"/>
                </a:lnTo>
                <a:lnTo>
                  <a:pt x="75311" y="61594"/>
                </a:lnTo>
                <a:close/>
              </a:path>
              <a:path w="1383030" h="372110">
                <a:moveTo>
                  <a:pt x="105803" y="61594"/>
                </a:moveTo>
                <a:lnTo>
                  <a:pt x="75311" y="61594"/>
                </a:lnTo>
                <a:lnTo>
                  <a:pt x="88166" y="76275"/>
                </a:lnTo>
                <a:lnTo>
                  <a:pt x="105803" y="61594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342897" y="2857754"/>
            <a:ext cx="1457325" cy="433705"/>
          </a:xfrm>
          <a:custGeom>
            <a:rect l="l" t="t" r="r" b="b"/>
            <a:pathLst>
              <a:path w="1457325" h="433704">
                <a:moveTo>
                  <a:pt x="1375514" y="350710"/>
                </a:moveTo>
                <a:lnTo>
                  <a:pt x="1344930" y="371983"/>
                </a:lnTo>
                <a:lnTo>
                  <a:pt x="1457071" y="433197"/>
                </a:lnTo>
                <a:lnTo>
                  <a:pt x="1447431" y="366522"/>
                </a:lnTo>
                <a:lnTo>
                  <a:pt x="1387602" y="366522"/>
                </a:lnTo>
                <a:lnTo>
                  <a:pt x="1375514" y="350710"/>
                </a:lnTo>
                <a:close/>
              </a:path>
              <a:path w="1457325" h="433704">
                <a:moveTo>
                  <a:pt x="752221" y="0"/>
                </a:moveTo>
                <a:lnTo>
                  <a:pt x="710565" y="0"/>
                </a:lnTo>
                <a:lnTo>
                  <a:pt x="668909" y="1778"/>
                </a:lnTo>
                <a:lnTo>
                  <a:pt x="627379" y="5587"/>
                </a:lnTo>
                <a:lnTo>
                  <a:pt x="586104" y="11557"/>
                </a:lnTo>
                <a:lnTo>
                  <a:pt x="545210" y="19304"/>
                </a:lnTo>
                <a:lnTo>
                  <a:pt x="504825" y="29083"/>
                </a:lnTo>
                <a:lnTo>
                  <a:pt x="464820" y="40767"/>
                </a:lnTo>
                <a:lnTo>
                  <a:pt x="425450" y="54356"/>
                </a:lnTo>
                <a:lnTo>
                  <a:pt x="386841" y="69850"/>
                </a:lnTo>
                <a:lnTo>
                  <a:pt x="348615" y="87122"/>
                </a:lnTo>
                <a:lnTo>
                  <a:pt x="311531" y="106299"/>
                </a:lnTo>
                <a:lnTo>
                  <a:pt x="275082" y="127381"/>
                </a:lnTo>
                <a:lnTo>
                  <a:pt x="239776" y="150241"/>
                </a:lnTo>
                <a:lnTo>
                  <a:pt x="205232" y="175006"/>
                </a:lnTo>
                <a:lnTo>
                  <a:pt x="171958" y="201422"/>
                </a:lnTo>
                <a:lnTo>
                  <a:pt x="139827" y="229743"/>
                </a:lnTo>
                <a:lnTo>
                  <a:pt x="108965" y="259715"/>
                </a:lnTo>
                <a:lnTo>
                  <a:pt x="79502" y="291465"/>
                </a:lnTo>
                <a:lnTo>
                  <a:pt x="51308" y="324993"/>
                </a:lnTo>
                <a:lnTo>
                  <a:pt x="24638" y="360172"/>
                </a:lnTo>
                <a:lnTo>
                  <a:pt x="0" y="396240"/>
                </a:lnTo>
                <a:lnTo>
                  <a:pt x="31496" y="417703"/>
                </a:lnTo>
                <a:lnTo>
                  <a:pt x="56007" y="381508"/>
                </a:lnTo>
                <a:lnTo>
                  <a:pt x="81534" y="347980"/>
                </a:lnTo>
                <a:lnTo>
                  <a:pt x="108585" y="316103"/>
                </a:lnTo>
                <a:lnTo>
                  <a:pt x="136906" y="285750"/>
                </a:lnTo>
                <a:lnTo>
                  <a:pt x="166370" y="257048"/>
                </a:lnTo>
                <a:lnTo>
                  <a:pt x="197104" y="230124"/>
                </a:lnTo>
                <a:lnTo>
                  <a:pt x="228981" y="204724"/>
                </a:lnTo>
                <a:lnTo>
                  <a:pt x="261874" y="181229"/>
                </a:lnTo>
                <a:lnTo>
                  <a:pt x="295783" y="159385"/>
                </a:lnTo>
                <a:lnTo>
                  <a:pt x="330581" y="139319"/>
                </a:lnTo>
                <a:lnTo>
                  <a:pt x="366141" y="121031"/>
                </a:lnTo>
                <a:lnTo>
                  <a:pt x="402463" y="104521"/>
                </a:lnTo>
                <a:lnTo>
                  <a:pt x="439674" y="89788"/>
                </a:lnTo>
                <a:lnTo>
                  <a:pt x="477266" y="76835"/>
                </a:lnTo>
                <a:lnTo>
                  <a:pt x="515493" y="65659"/>
                </a:lnTo>
                <a:lnTo>
                  <a:pt x="554228" y="56387"/>
                </a:lnTo>
                <a:lnTo>
                  <a:pt x="593344" y="48895"/>
                </a:lnTo>
                <a:lnTo>
                  <a:pt x="632714" y="43434"/>
                </a:lnTo>
                <a:lnTo>
                  <a:pt x="672338" y="39750"/>
                </a:lnTo>
                <a:lnTo>
                  <a:pt x="712216" y="37973"/>
                </a:lnTo>
                <a:lnTo>
                  <a:pt x="982749" y="37973"/>
                </a:lnTo>
                <a:lnTo>
                  <a:pt x="960374" y="31115"/>
                </a:lnTo>
                <a:lnTo>
                  <a:pt x="919099" y="20828"/>
                </a:lnTo>
                <a:lnTo>
                  <a:pt x="877570" y="12573"/>
                </a:lnTo>
                <a:lnTo>
                  <a:pt x="835914" y="6350"/>
                </a:lnTo>
                <a:lnTo>
                  <a:pt x="794131" y="2159"/>
                </a:lnTo>
                <a:lnTo>
                  <a:pt x="752221" y="0"/>
                </a:lnTo>
                <a:close/>
              </a:path>
              <a:path w="1457325" h="433704">
                <a:moveTo>
                  <a:pt x="1406763" y="328975"/>
                </a:moveTo>
                <a:lnTo>
                  <a:pt x="1375514" y="350710"/>
                </a:lnTo>
                <a:lnTo>
                  <a:pt x="1387602" y="366522"/>
                </a:lnTo>
                <a:lnTo>
                  <a:pt x="1417828" y="343408"/>
                </a:lnTo>
                <a:lnTo>
                  <a:pt x="1406763" y="328975"/>
                </a:lnTo>
                <a:close/>
              </a:path>
              <a:path w="1457325" h="433704">
                <a:moveTo>
                  <a:pt x="1438783" y="306705"/>
                </a:moveTo>
                <a:lnTo>
                  <a:pt x="1406763" y="328975"/>
                </a:lnTo>
                <a:lnTo>
                  <a:pt x="1417828" y="343408"/>
                </a:lnTo>
                <a:lnTo>
                  <a:pt x="1387602" y="366522"/>
                </a:lnTo>
                <a:lnTo>
                  <a:pt x="1447431" y="366522"/>
                </a:lnTo>
                <a:lnTo>
                  <a:pt x="1438783" y="306705"/>
                </a:lnTo>
                <a:close/>
              </a:path>
              <a:path w="1457325" h="433704">
                <a:moveTo>
                  <a:pt x="982749" y="37973"/>
                </a:moveTo>
                <a:lnTo>
                  <a:pt x="712216" y="37973"/>
                </a:lnTo>
                <a:lnTo>
                  <a:pt x="752221" y="38100"/>
                </a:lnTo>
                <a:lnTo>
                  <a:pt x="792226" y="40259"/>
                </a:lnTo>
                <a:lnTo>
                  <a:pt x="832104" y="44196"/>
                </a:lnTo>
                <a:lnTo>
                  <a:pt x="871982" y="50165"/>
                </a:lnTo>
                <a:lnTo>
                  <a:pt x="911606" y="58293"/>
                </a:lnTo>
                <a:lnTo>
                  <a:pt x="951103" y="68199"/>
                </a:lnTo>
                <a:lnTo>
                  <a:pt x="990219" y="80137"/>
                </a:lnTo>
                <a:lnTo>
                  <a:pt x="1028827" y="94107"/>
                </a:lnTo>
                <a:lnTo>
                  <a:pt x="1067054" y="110236"/>
                </a:lnTo>
                <a:lnTo>
                  <a:pt x="1104773" y="128270"/>
                </a:lnTo>
                <a:lnTo>
                  <a:pt x="1141984" y="148462"/>
                </a:lnTo>
                <a:lnTo>
                  <a:pt x="1178306" y="170687"/>
                </a:lnTo>
                <a:lnTo>
                  <a:pt x="1217676" y="197738"/>
                </a:lnTo>
                <a:lnTo>
                  <a:pt x="1255522" y="227203"/>
                </a:lnTo>
                <a:lnTo>
                  <a:pt x="1291463" y="258572"/>
                </a:lnTo>
                <a:lnTo>
                  <a:pt x="1325499" y="291846"/>
                </a:lnTo>
                <a:lnTo>
                  <a:pt x="1357503" y="327151"/>
                </a:lnTo>
                <a:lnTo>
                  <a:pt x="1375514" y="350710"/>
                </a:lnTo>
                <a:lnTo>
                  <a:pt x="1406763" y="328975"/>
                </a:lnTo>
                <a:lnTo>
                  <a:pt x="1352169" y="264668"/>
                </a:lnTo>
                <a:lnTo>
                  <a:pt x="1316482" y="229743"/>
                </a:lnTo>
                <a:lnTo>
                  <a:pt x="1278890" y="197104"/>
                </a:lnTo>
                <a:lnTo>
                  <a:pt x="1239647" y="166624"/>
                </a:lnTo>
                <a:lnTo>
                  <a:pt x="1198245" y="138175"/>
                </a:lnTo>
                <a:lnTo>
                  <a:pt x="1160145" y="114935"/>
                </a:lnTo>
                <a:lnTo>
                  <a:pt x="1121283" y="93853"/>
                </a:lnTo>
                <a:lnTo>
                  <a:pt x="1081786" y="75057"/>
                </a:lnTo>
                <a:lnTo>
                  <a:pt x="1041781" y="58293"/>
                </a:lnTo>
                <a:lnTo>
                  <a:pt x="1001395" y="43687"/>
                </a:lnTo>
                <a:lnTo>
                  <a:pt x="982749" y="37973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026920" y="2625851"/>
            <a:ext cx="76200" cy="532130"/>
          </a:xfrm>
          <a:custGeom>
            <a:rect l="l" t="t" r="r" b="b"/>
            <a:pathLst>
              <a:path w="76200" h="532130">
                <a:moveTo>
                  <a:pt x="31750" y="455675"/>
                </a:moveTo>
                <a:lnTo>
                  <a:pt x="0" y="455675"/>
                </a:lnTo>
                <a:lnTo>
                  <a:pt x="38100" y="531876"/>
                </a:lnTo>
                <a:lnTo>
                  <a:pt x="69850" y="468375"/>
                </a:lnTo>
                <a:lnTo>
                  <a:pt x="31750" y="468375"/>
                </a:lnTo>
                <a:lnTo>
                  <a:pt x="31750" y="455675"/>
                </a:lnTo>
                <a:close/>
              </a:path>
              <a:path w="76200" h="532130">
                <a:moveTo>
                  <a:pt x="44450" y="0"/>
                </a:moveTo>
                <a:lnTo>
                  <a:pt x="31750" y="0"/>
                </a:lnTo>
                <a:lnTo>
                  <a:pt x="31750" y="468375"/>
                </a:lnTo>
                <a:lnTo>
                  <a:pt x="44450" y="468375"/>
                </a:lnTo>
                <a:lnTo>
                  <a:pt x="44450" y="0"/>
                </a:lnTo>
                <a:close/>
              </a:path>
              <a:path w="76200" h="532130">
                <a:moveTo>
                  <a:pt x="76200" y="455675"/>
                </a:moveTo>
                <a:lnTo>
                  <a:pt x="44450" y="455675"/>
                </a:lnTo>
                <a:lnTo>
                  <a:pt x="44450" y="468375"/>
                </a:lnTo>
                <a:lnTo>
                  <a:pt x="69850" y="468375"/>
                </a:lnTo>
                <a:lnTo>
                  <a:pt x="76200" y="455675"/>
                </a:lnTo>
                <a:close/>
              </a:path>
            </a:pathLst>
          </a:custGeom>
          <a:solidFill>
            <a:srgbClr val="AFD12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16280" y="2677667"/>
            <a:ext cx="2697480" cy="307975"/>
          </a:xfrm>
          <a:custGeom>
            <a:rect l="l" t="t" r="r" b="b"/>
            <a:pathLst>
              <a:path w="2697479" h="307975">
                <a:moveTo>
                  <a:pt x="0" y="307848"/>
                </a:moveTo>
                <a:lnTo>
                  <a:pt x="2697480" y="307848"/>
                </a:lnTo>
                <a:lnTo>
                  <a:pt x="2697480" y="0"/>
                </a:lnTo>
                <a:lnTo>
                  <a:pt x="0" y="0"/>
                </a:lnTo>
                <a:lnTo>
                  <a:pt x="0" y="3078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784961" y="2347086"/>
            <a:ext cx="2559050" cy="6432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6515" algn="ctr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7E7E7E"/>
                </a:solidFill>
                <a:latin typeface="微软雅黑"/>
                <a:cs typeface="微软雅黑"/>
              </a:rPr>
              <a:t>审判机关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6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将许可证视为“合同”，基于《著</a:t>
            </a:r>
            <a:r>
              <a:rPr sz="1000" spc="5">
                <a:solidFill>
                  <a:srgbClr val="7E7E7E"/>
                </a:solidFill>
                <a:latin typeface="微软雅黑"/>
                <a:cs typeface="微软雅黑"/>
              </a:rPr>
              <a:t>作</a:t>
            </a: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权法</a:t>
            </a:r>
            <a:r>
              <a:rPr sz="1000" spc="5">
                <a:solidFill>
                  <a:srgbClr val="7E7E7E"/>
                </a:solidFill>
                <a:latin typeface="微软雅黑"/>
                <a:cs typeface="微软雅黑"/>
              </a:rPr>
              <a:t>》</a:t>
            </a: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、</a:t>
            </a:r>
            <a:endParaRPr sz="1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《专利</a:t>
            </a:r>
            <a:r>
              <a:rPr sz="1000" spc="-10">
                <a:solidFill>
                  <a:srgbClr val="7E7E7E"/>
                </a:solidFill>
                <a:latin typeface="微软雅黑"/>
                <a:cs typeface="微软雅黑"/>
              </a:rPr>
              <a:t>法</a:t>
            </a: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》等法律法规对相关纠纷</a:t>
            </a:r>
            <a:r>
              <a:rPr sz="1000" spc="5">
                <a:solidFill>
                  <a:srgbClr val="7E7E7E"/>
                </a:solidFill>
                <a:latin typeface="微软雅黑"/>
                <a:cs typeface="微软雅黑"/>
              </a:rPr>
              <a:t>进</a:t>
            </a: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行判决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294888" y="3378708"/>
            <a:ext cx="407034" cy="367665"/>
          </a:xfrm>
          <a:custGeom>
            <a:rect l="l" t="t" r="r" b="b"/>
            <a:pathLst>
              <a:path w="407034" h="367664">
                <a:moveTo>
                  <a:pt x="223265" y="0"/>
                </a:moveTo>
                <a:lnTo>
                  <a:pt x="223265" y="91820"/>
                </a:lnTo>
                <a:lnTo>
                  <a:pt x="0" y="91820"/>
                </a:lnTo>
                <a:lnTo>
                  <a:pt x="0" y="275462"/>
                </a:lnTo>
                <a:lnTo>
                  <a:pt x="223265" y="275462"/>
                </a:lnTo>
                <a:lnTo>
                  <a:pt x="223265" y="367283"/>
                </a:lnTo>
                <a:lnTo>
                  <a:pt x="406908" y="183641"/>
                </a:lnTo>
                <a:lnTo>
                  <a:pt x="223265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880616" y="4283964"/>
            <a:ext cx="367665" cy="407034"/>
          </a:xfrm>
          <a:custGeom>
            <a:rect l="l" t="t" r="r" b="b"/>
            <a:pathLst>
              <a:path w="367664" h="407034">
                <a:moveTo>
                  <a:pt x="367283" y="223266"/>
                </a:moveTo>
                <a:lnTo>
                  <a:pt x="0" y="223266"/>
                </a:lnTo>
                <a:lnTo>
                  <a:pt x="183641" y="406908"/>
                </a:lnTo>
                <a:lnTo>
                  <a:pt x="367283" y="223266"/>
                </a:lnTo>
                <a:close/>
              </a:path>
              <a:path w="367664" h="407034">
                <a:moveTo>
                  <a:pt x="275463" y="0"/>
                </a:moveTo>
                <a:lnTo>
                  <a:pt x="91820" y="0"/>
                </a:lnTo>
                <a:lnTo>
                  <a:pt x="91820" y="223266"/>
                </a:lnTo>
                <a:lnTo>
                  <a:pt x="275463" y="223266"/>
                </a:lnTo>
                <a:lnTo>
                  <a:pt x="275463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060703" y="4718303"/>
            <a:ext cx="205740" cy="20573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007363" y="5050535"/>
            <a:ext cx="43180" cy="50800"/>
          </a:xfrm>
          <a:custGeom>
            <a:rect l="l" t="t" r="r" b="b"/>
            <a:pathLst>
              <a:path w="43180" h="50800">
                <a:moveTo>
                  <a:pt x="42672" y="0"/>
                </a:moveTo>
                <a:lnTo>
                  <a:pt x="21856" y="0"/>
                </a:lnTo>
                <a:lnTo>
                  <a:pt x="0" y="29082"/>
                </a:lnTo>
                <a:lnTo>
                  <a:pt x="0" y="50291"/>
                </a:lnTo>
              </a:path>
            </a:pathLst>
          </a:custGeom>
          <a:ln w="12191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007363" y="5254752"/>
            <a:ext cx="43180" cy="50800"/>
          </a:xfrm>
          <a:custGeom>
            <a:rect l="l" t="t" r="r" b="b"/>
            <a:pathLst>
              <a:path w="43180" h="50800">
                <a:moveTo>
                  <a:pt x="42672" y="50292"/>
                </a:moveTo>
                <a:lnTo>
                  <a:pt x="21856" y="50292"/>
                </a:lnTo>
                <a:lnTo>
                  <a:pt x="0" y="21209"/>
                </a:lnTo>
                <a:lnTo>
                  <a:pt x="0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066800" y="5050535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66800" y="5305044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915667" y="5050535"/>
            <a:ext cx="41275" cy="50800"/>
          </a:xfrm>
          <a:custGeom>
            <a:rect l="l" t="t" r="r" b="b"/>
            <a:pathLst>
              <a:path w="41275" h="50800">
                <a:moveTo>
                  <a:pt x="0" y="0"/>
                </a:moveTo>
                <a:lnTo>
                  <a:pt x="19050" y="0"/>
                </a:lnTo>
                <a:lnTo>
                  <a:pt x="41148" y="29082"/>
                </a:lnTo>
                <a:lnTo>
                  <a:pt x="41148" y="50291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915667" y="5254752"/>
            <a:ext cx="41275" cy="50800"/>
          </a:xfrm>
          <a:custGeom>
            <a:rect l="l" t="t" r="r" b="b"/>
            <a:pathLst>
              <a:path w="41275" h="50800">
                <a:moveTo>
                  <a:pt x="0" y="50292"/>
                </a:moveTo>
                <a:lnTo>
                  <a:pt x="19050" y="50292"/>
                </a:lnTo>
                <a:lnTo>
                  <a:pt x="41148" y="21209"/>
                </a:lnTo>
                <a:lnTo>
                  <a:pt x="41148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1007363" y="511454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1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1956816" y="511454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1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27175" y="5076444"/>
            <a:ext cx="909955" cy="204470"/>
          </a:xfrm>
          <a:custGeom>
            <a:rect l="l" t="t" r="r" b="b"/>
            <a:pathLst>
              <a:path w="909955" h="204470">
                <a:moveTo>
                  <a:pt x="891794" y="0"/>
                </a:moveTo>
                <a:lnTo>
                  <a:pt x="18021" y="0"/>
                </a:lnTo>
                <a:lnTo>
                  <a:pt x="0" y="18033"/>
                </a:lnTo>
                <a:lnTo>
                  <a:pt x="0" y="188340"/>
                </a:lnTo>
                <a:lnTo>
                  <a:pt x="15875" y="204215"/>
                </a:lnTo>
                <a:lnTo>
                  <a:pt x="893953" y="204215"/>
                </a:lnTo>
                <a:lnTo>
                  <a:pt x="909828" y="188340"/>
                </a:lnTo>
                <a:lnTo>
                  <a:pt x="909828" y="18033"/>
                </a:lnTo>
                <a:lnTo>
                  <a:pt x="891794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226564" y="5050535"/>
            <a:ext cx="43180" cy="50800"/>
          </a:xfrm>
          <a:custGeom>
            <a:rect l="l" t="t" r="r" b="b"/>
            <a:pathLst>
              <a:path w="43180" h="50800">
                <a:moveTo>
                  <a:pt x="42672" y="0"/>
                </a:moveTo>
                <a:lnTo>
                  <a:pt x="21843" y="0"/>
                </a:lnTo>
                <a:lnTo>
                  <a:pt x="0" y="29082"/>
                </a:lnTo>
                <a:lnTo>
                  <a:pt x="0" y="50291"/>
                </a:lnTo>
              </a:path>
            </a:pathLst>
          </a:custGeom>
          <a:ln w="12191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226564" y="5254752"/>
            <a:ext cx="43180" cy="50800"/>
          </a:xfrm>
          <a:custGeom>
            <a:rect l="l" t="t" r="r" b="b"/>
            <a:pathLst>
              <a:path w="43180" h="50800">
                <a:moveTo>
                  <a:pt x="42672" y="50292"/>
                </a:moveTo>
                <a:lnTo>
                  <a:pt x="21843" y="50292"/>
                </a:lnTo>
                <a:lnTo>
                  <a:pt x="0" y="21209"/>
                </a:lnTo>
                <a:lnTo>
                  <a:pt x="0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286000" y="5050535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286000" y="5305044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134867" y="5050535"/>
            <a:ext cx="41275" cy="50800"/>
          </a:xfrm>
          <a:custGeom>
            <a:rect l="l" t="t" r="r" b="b"/>
            <a:pathLst>
              <a:path w="41275" h="50800">
                <a:moveTo>
                  <a:pt x="0" y="0"/>
                </a:moveTo>
                <a:lnTo>
                  <a:pt x="19050" y="0"/>
                </a:lnTo>
                <a:lnTo>
                  <a:pt x="41148" y="29082"/>
                </a:lnTo>
                <a:lnTo>
                  <a:pt x="41148" y="50291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134867" y="5254752"/>
            <a:ext cx="41275" cy="50800"/>
          </a:xfrm>
          <a:custGeom>
            <a:rect l="l" t="t" r="r" b="b"/>
            <a:pathLst>
              <a:path w="41275" h="50800">
                <a:moveTo>
                  <a:pt x="0" y="50292"/>
                </a:moveTo>
                <a:lnTo>
                  <a:pt x="19050" y="50292"/>
                </a:lnTo>
                <a:lnTo>
                  <a:pt x="41148" y="21209"/>
                </a:lnTo>
                <a:lnTo>
                  <a:pt x="41148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2226564" y="511454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1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3176016" y="511454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1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246376" y="5076444"/>
            <a:ext cx="909955" cy="204470"/>
          </a:xfrm>
          <a:custGeom>
            <a:rect l="l" t="t" r="r" b="b"/>
            <a:pathLst>
              <a:path w="909955" h="204470">
                <a:moveTo>
                  <a:pt x="891794" y="0"/>
                </a:moveTo>
                <a:lnTo>
                  <a:pt x="18034" y="0"/>
                </a:lnTo>
                <a:lnTo>
                  <a:pt x="0" y="18033"/>
                </a:lnTo>
                <a:lnTo>
                  <a:pt x="0" y="188340"/>
                </a:lnTo>
                <a:lnTo>
                  <a:pt x="15875" y="204215"/>
                </a:lnTo>
                <a:lnTo>
                  <a:pt x="893953" y="204215"/>
                </a:lnTo>
                <a:lnTo>
                  <a:pt x="909828" y="188340"/>
                </a:lnTo>
                <a:lnTo>
                  <a:pt x="909828" y="18033"/>
                </a:lnTo>
                <a:lnTo>
                  <a:pt x="891794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1217777" y="4735195"/>
            <a:ext cx="1972945" cy="5257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围绕许可证可能出现的其他风险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1231265"/>
              </a:tabLst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专利风险	数据风险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1007363" y="5477255"/>
            <a:ext cx="43180" cy="50800"/>
          </a:xfrm>
          <a:custGeom>
            <a:rect l="l" t="t" r="r" b="b"/>
            <a:pathLst>
              <a:path w="43180" h="50800">
                <a:moveTo>
                  <a:pt x="42672" y="0"/>
                </a:moveTo>
                <a:lnTo>
                  <a:pt x="21856" y="0"/>
                </a:lnTo>
                <a:lnTo>
                  <a:pt x="0" y="29083"/>
                </a:lnTo>
                <a:lnTo>
                  <a:pt x="0" y="50292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007363" y="5681471"/>
            <a:ext cx="43180" cy="50800"/>
          </a:xfrm>
          <a:custGeom>
            <a:rect l="l" t="t" r="r" b="b"/>
            <a:pathLst>
              <a:path w="43180" h="50800">
                <a:moveTo>
                  <a:pt x="42672" y="50291"/>
                </a:moveTo>
                <a:lnTo>
                  <a:pt x="21856" y="50291"/>
                </a:lnTo>
                <a:lnTo>
                  <a:pt x="0" y="21234"/>
                </a:lnTo>
                <a:lnTo>
                  <a:pt x="0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066800" y="5477255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066800" y="5731764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915667" y="5477255"/>
            <a:ext cx="41275" cy="50800"/>
          </a:xfrm>
          <a:custGeom>
            <a:rect l="l" t="t" r="r" b="b"/>
            <a:pathLst>
              <a:path w="41275" h="50800">
                <a:moveTo>
                  <a:pt x="0" y="0"/>
                </a:moveTo>
                <a:lnTo>
                  <a:pt x="19050" y="0"/>
                </a:lnTo>
                <a:lnTo>
                  <a:pt x="41148" y="29083"/>
                </a:lnTo>
                <a:lnTo>
                  <a:pt x="41148" y="50292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915667" y="5681471"/>
            <a:ext cx="41275" cy="50800"/>
          </a:xfrm>
          <a:custGeom>
            <a:rect l="l" t="t" r="r" b="b"/>
            <a:pathLst>
              <a:path w="41275" h="50800">
                <a:moveTo>
                  <a:pt x="0" y="50291"/>
                </a:moveTo>
                <a:lnTo>
                  <a:pt x="19050" y="50291"/>
                </a:lnTo>
                <a:lnTo>
                  <a:pt x="41148" y="21234"/>
                </a:lnTo>
                <a:lnTo>
                  <a:pt x="41148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 flipH="1">
            <a:off x="1007363" y="554126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2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1956816" y="554126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2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027175" y="5503164"/>
            <a:ext cx="909955" cy="204470"/>
          </a:xfrm>
          <a:custGeom>
            <a:rect l="l" t="t" r="r" b="b"/>
            <a:pathLst>
              <a:path w="909955" h="204470">
                <a:moveTo>
                  <a:pt x="891794" y="0"/>
                </a:moveTo>
                <a:lnTo>
                  <a:pt x="18021" y="0"/>
                </a:lnTo>
                <a:lnTo>
                  <a:pt x="0" y="18034"/>
                </a:lnTo>
                <a:lnTo>
                  <a:pt x="0" y="188341"/>
                </a:lnTo>
                <a:lnTo>
                  <a:pt x="15875" y="204216"/>
                </a:lnTo>
                <a:lnTo>
                  <a:pt x="893953" y="204216"/>
                </a:lnTo>
                <a:lnTo>
                  <a:pt x="909828" y="188341"/>
                </a:lnTo>
                <a:lnTo>
                  <a:pt x="909828" y="18034"/>
                </a:lnTo>
                <a:lnTo>
                  <a:pt x="891794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1217777" y="5509971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出口风险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2226564" y="5477255"/>
            <a:ext cx="43180" cy="50800"/>
          </a:xfrm>
          <a:custGeom>
            <a:rect l="l" t="t" r="r" b="b"/>
            <a:pathLst>
              <a:path w="43180" h="50800">
                <a:moveTo>
                  <a:pt x="42672" y="0"/>
                </a:moveTo>
                <a:lnTo>
                  <a:pt x="21843" y="0"/>
                </a:lnTo>
                <a:lnTo>
                  <a:pt x="0" y="29083"/>
                </a:lnTo>
                <a:lnTo>
                  <a:pt x="0" y="50292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2226564" y="5681471"/>
            <a:ext cx="43180" cy="50800"/>
          </a:xfrm>
          <a:custGeom>
            <a:rect l="l" t="t" r="r" b="b"/>
            <a:pathLst>
              <a:path w="43180" h="50800">
                <a:moveTo>
                  <a:pt x="42672" y="50291"/>
                </a:moveTo>
                <a:lnTo>
                  <a:pt x="21843" y="50291"/>
                </a:lnTo>
                <a:lnTo>
                  <a:pt x="0" y="21234"/>
                </a:lnTo>
                <a:lnTo>
                  <a:pt x="0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2286000" y="5477255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286000" y="5731764"/>
            <a:ext cx="832485" cy="0"/>
          </a:xfrm>
          <a:custGeom>
            <a:rect l="l" t="t" r="r" b="b"/>
            <a:pathLst>
              <a:path w="832485">
                <a:moveTo>
                  <a:pt x="0" y="0"/>
                </a:moveTo>
                <a:lnTo>
                  <a:pt x="832104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3134867" y="5477255"/>
            <a:ext cx="41275" cy="50800"/>
          </a:xfrm>
          <a:custGeom>
            <a:rect l="l" t="t" r="r" b="b"/>
            <a:pathLst>
              <a:path w="41275" h="50800">
                <a:moveTo>
                  <a:pt x="0" y="0"/>
                </a:moveTo>
                <a:lnTo>
                  <a:pt x="19050" y="0"/>
                </a:lnTo>
                <a:lnTo>
                  <a:pt x="41148" y="29083"/>
                </a:lnTo>
                <a:lnTo>
                  <a:pt x="41148" y="50292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3134867" y="5681471"/>
            <a:ext cx="41275" cy="50800"/>
          </a:xfrm>
          <a:custGeom>
            <a:rect l="l" t="t" r="r" b="b"/>
            <a:pathLst>
              <a:path w="41275" h="50800">
                <a:moveTo>
                  <a:pt x="0" y="50291"/>
                </a:moveTo>
                <a:lnTo>
                  <a:pt x="19050" y="50291"/>
                </a:lnTo>
                <a:lnTo>
                  <a:pt x="41148" y="21234"/>
                </a:lnTo>
                <a:lnTo>
                  <a:pt x="41148" y="0"/>
                </a:lnTo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2226564" y="554126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2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3176016" y="5541264"/>
            <a:ext cx="0" cy="127000"/>
          </a:xfrm>
          <a:custGeom>
            <a:rect l="l" t="t" r="r" b="b"/>
            <a:pathLst>
              <a:path h="127000">
                <a:moveTo>
                  <a:pt x="0" y="0"/>
                </a:moveTo>
                <a:lnTo>
                  <a:pt x="0" y="126492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2246376" y="5503164"/>
            <a:ext cx="909955" cy="204470"/>
          </a:xfrm>
          <a:custGeom>
            <a:rect l="l" t="t" r="r" b="b"/>
            <a:pathLst>
              <a:path w="909955" h="204470">
                <a:moveTo>
                  <a:pt x="891794" y="0"/>
                </a:moveTo>
                <a:lnTo>
                  <a:pt x="18034" y="0"/>
                </a:lnTo>
                <a:lnTo>
                  <a:pt x="0" y="18034"/>
                </a:lnTo>
                <a:lnTo>
                  <a:pt x="0" y="188341"/>
                </a:lnTo>
                <a:lnTo>
                  <a:pt x="15875" y="204216"/>
                </a:lnTo>
                <a:lnTo>
                  <a:pt x="893953" y="204216"/>
                </a:lnTo>
                <a:lnTo>
                  <a:pt x="909828" y="188341"/>
                </a:lnTo>
                <a:lnTo>
                  <a:pt x="909828" y="18034"/>
                </a:lnTo>
                <a:lnTo>
                  <a:pt x="891794" y="0"/>
                </a:lnTo>
                <a:close/>
              </a:path>
            </a:pathLst>
          </a:custGeom>
          <a:solidFill>
            <a:srgbClr val="8AC53E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2437002" y="5509971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其他风险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4094988" y="2257044"/>
            <a:ext cx="205739" cy="2072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3998976" y="3483864"/>
            <a:ext cx="1254760" cy="736600"/>
          </a:xfrm>
          <a:custGeom>
            <a:rect l="l" t="t" r="r" b="b"/>
            <a:pathLst>
              <a:path w="1254760" h="736600">
                <a:moveTo>
                  <a:pt x="0" y="736092"/>
                </a:moveTo>
                <a:lnTo>
                  <a:pt x="1254252" y="736092"/>
                </a:lnTo>
                <a:lnTo>
                  <a:pt x="1254252" y="0"/>
                </a:lnTo>
                <a:lnTo>
                  <a:pt x="0" y="0"/>
                </a:lnTo>
                <a:lnTo>
                  <a:pt x="0" y="736092"/>
                </a:lnTo>
                <a:close/>
              </a:path>
            </a:pathLst>
          </a:custGeom>
          <a:solidFill>
            <a:srgbClr val="1EC7F3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3998976" y="3483864"/>
            <a:ext cx="1254760" cy="736600"/>
          </a:xfrm>
          <a:custGeom>
            <a:rect l="l" t="t" r="r" b="b"/>
            <a:pathLst>
              <a:path w="1254760" h="736600">
                <a:moveTo>
                  <a:pt x="0" y="736092"/>
                </a:moveTo>
                <a:lnTo>
                  <a:pt x="1254252" y="736092"/>
                </a:lnTo>
                <a:lnTo>
                  <a:pt x="1254252" y="0"/>
                </a:lnTo>
                <a:lnTo>
                  <a:pt x="0" y="0"/>
                </a:lnTo>
                <a:lnTo>
                  <a:pt x="0" y="736092"/>
                </a:lnTo>
                <a:close/>
              </a:path>
            </a:pathLst>
          </a:custGeom>
          <a:ln w="1219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5420867" y="3493008"/>
            <a:ext cx="1254760" cy="736600"/>
          </a:xfrm>
          <a:custGeom>
            <a:rect l="l" t="t" r="r" b="b"/>
            <a:pathLst>
              <a:path w="1254759" h="736600">
                <a:moveTo>
                  <a:pt x="0" y="736091"/>
                </a:moveTo>
                <a:lnTo>
                  <a:pt x="1254252" y="736091"/>
                </a:lnTo>
                <a:lnTo>
                  <a:pt x="1254252" y="0"/>
                </a:lnTo>
                <a:lnTo>
                  <a:pt x="0" y="0"/>
                </a:lnTo>
                <a:lnTo>
                  <a:pt x="0" y="736091"/>
                </a:lnTo>
                <a:close/>
              </a:path>
            </a:pathLst>
          </a:custGeom>
          <a:solidFill>
            <a:srgbClr val="1EC7F3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5420867" y="3493008"/>
            <a:ext cx="1254760" cy="736600"/>
          </a:xfrm>
          <a:custGeom>
            <a:rect l="l" t="t" r="r" b="b"/>
            <a:pathLst>
              <a:path w="1254759" h="736600">
                <a:moveTo>
                  <a:pt x="0" y="736091"/>
                </a:moveTo>
                <a:lnTo>
                  <a:pt x="1254252" y="736091"/>
                </a:lnTo>
                <a:lnTo>
                  <a:pt x="1254252" y="0"/>
                </a:lnTo>
                <a:lnTo>
                  <a:pt x="0" y="0"/>
                </a:lnTo>
                <a:lnTo>
                  <a:pt x="0" y="736091"/>
                </a:lnTo>
                <a:close/>
              </a:path>
            </a:pathLst>
          </a:custGeom>
          <a:ln w="12191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6822947" y="3483864"/>
            <a:ext cx="1254760" cy="736600"/>
          </a:xfrm>
          <a:custGeom>
            <a:rect l="l" t="t" r="r" b="b"/>
            <a:pathLst>
              <a:path w="1254759" h="736600">
                <a:moveTo>
                  <a:pt x="0" y="736092"/>
                </a:moveTo>
                <a:lnTo>
                  <a:pt x="1254252" y="736092"/>
                </a:lnTo>
                <a:lnTo>
                  <a:pt x="1254252" y="0"/>
                </a:lnTo>
                <a:lnTo>
                  <a:pt x="0" y="0"/>
                </a:lnTo>
                <a:lnTo>
                  <a:pt x="0" y="736092"/>
                </a:lnTo>
                <a:close/>
              </a:path>
            </a:pathLst>
          </a:custGeom>
          <a:solidFill>
            <a:srgbClr val="1EC7F3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6822947" y="3483864"/>
            <a:ext cx="1254760" cy="736600"/>
          </a:xfrm>
          <a:custGeom>
            <a:rect l="l" t="t" r="r" b="b"/>
            <a:pathLst>
              <a:path w="1254759" h="736600">
                <a:moveTo>
                  <a:pt x="0" y="736092"/>
                </a:moveTo>
                <a:lnTo>
                  <a:pt x="1254252" y="736092"/>
                </a:lnTo>
                <a:lnTo>
                  <a:pt x="1254252" y="0"/>
                </a:lnTo>
                <a:lnTo>
                  <a:pt x="0" y="0"/>
                </a:lnTo>
                <a:lnTo>
                  <a:pt x="0" y="736092"/>
                </a:lnTo>
                <a:close/>
              </a:path>
            </a:pathLst>
          </a:custGeom>
          <a:ln w="1219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7458456" y="3128772"/>
            <a:ext cx="76200" cy="342900"/>
          </a:xfrm>
          <a:custGeom>
            <a:rect l="l" t="t" r="r" b="b"/>
            <a:pathLst>
              <a:path w="76200" h="342900">
                <a:moveTo>
                  <a:pt x="31750" y="267597"/>
                </a:moveTo>
                <a:lnTo>
                  <a:pt x="23252" y="269307"/>
                </a:lnTo>
                <a:lnTo>
                  <a:pt x="11144" y="277463"/>
                </a:lnTo>
                <a:lnTo>
                  <a:pt x="2988" y="289571"/>
                </a:lnTo>
                <a:lnTo>
                  <a:pt x="0" y="304418"/>
                </a:lnTo>
                <a:lnTo>
                  <a:pt x="2988" y="319266"/>
                </a:lnTo>
                <a:lnTo>
                  <a:pt x="11144" y="331374"/>
                </a:lnTo>
                <a:lnTo>
                  <a:pt x="23252" y="339530"/>
                </a:lnTo>
                <a:lnTo>
                  <a:pt x="38100" y="342518"/>
                </a:lnTo>
                <a:lnTo>
                  <a:pt x="52947" y="339530"/>
                </a:lnTo>
                <a:lnTo>
                  <a:pt x="65055" y="331374"/>
                </a:lnTo>
                <a:lnTo>
                  <a:pt x="73211" y="319266"/>
                </a:lnTo>
                <a:lnTo>
                  <a:pt x="76200" y="304418"/>
                </a:lnTo>
                <a:lnTo>
                  <a:pt x="31750" y="304418"/>
                </a:lnTo>
                <a:lnTo>
                  <a:pt x="31750" y="267597"/>
                </a:lnTo>
                <a:close/>
              </a:path>
              <a:path w="76200" h="342900">
                <a:moveTo>
                  <a:pt x="38100" y="266318"/>
                </a:moveTo>
                <a:lnTo>
                  <a:pt x="31750" y="267597"/>
                </a:lnTo>
                <a:lnTo>
                  <a:pt x="31750" y="304418"/>
                </a:lnTo>
                <a:lnTo>
                  <a:pt x="44450" y="304418"/>
                </a:lnTo>
                <a:lnTo>
                  <a:pt x="44450" y="267597"/>
                </a:lnTo>
                <a:lnTo>
                  <a:pt x="38100" y="266318"/>
                </a:lnTo>
                <a:close/>
              </a:path>
              <a:path w="76200" h="342900">
                <a:moveTo>
                  <a:pt x="44450" y="267597"/>
                </a:moveTo>
                <a:lnTo>
                  <a:pt x="44450" y="304418"/>
                </a:lnTo>
                <a:lnTo>
                  <a:pt x="76200" y="304418"/>
                </a:lnTo>
                <a:lnTo>
                  <a:pt x="73211" y="289571"/>
                </a:lnTo>
                <a:lnTo>
                  <a:pt x="65055" y="277463"/>
                </a:lnTo>
                <a:lnTo>
                  <a:pt x="52947" y="269307"/>
                </a:lnTo>
                <a:lnTo>
                  <a:pt x="44450" y="267597"/>
                </a:lnTo>
                <a:close/>
              </a:path>
              <a:path w="76200" h="342900">
                <a:moveTo>
                  <a:pt x="44450" y="0"/>
                </a:moveTo>
                <a:lnTo>
                  <a:pt x="31750" y="0"/>
                </a:lnTo>
                <a:lnTo>
                  <a:pt x="31750" y="267597"/>
                </a:lnTo>
                <a:lnTo>
                  <a:pt x="38100" y="266318"/>
                </a:lnTo>
                <a:lnTo>
                  <a:pt x="44450" y="266318"/>
                </a:lnTo>
                <a:lnTo>
                  <a:pt x="44450" y="0"/>
                </a:lnTo>
                <a:close/>
              </a:path>
              <a:path w="76200" h="342900">
                <a:moveTo>
                  <a:pt x="44450" y="266318"/>
                </a:moveTo>
                <a:lnTo>
                  <a:pt x="38100" y="266318"/>
                </a:lnTo>
                <a:lnTo>
                  <a:pt x="44450" y="267597"/>
                </a:lnTo>
                <a:lnTo>
                  <a:pt x="44450" y="266318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6611111" y="3130295"/>
            <a:ext cx="885825" cy="0"/>
          </a:xfrm>
          <a:custGeom>
            <a:rect l="l" t="t" r="r" b="b"/>
            <a:pathLst>
              <a:path w="885825">
                <a:moveTo>
                  <a:pt x="0" y="0"/>
                </a:moveTo>
                <a:lnTo>
                  <a:pt x="885317" y="0"/>
                </a:lnTo>
              </a:path>
            </a:pathLst>
          </a:custGeom>
          <a:ln w="1219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4538471" y="3130295"/>
            <a:ext cx="944880" cy="0"/>
          </a:xfrm>
          <a:custGeom>
            <a:rect l="l" t="t" r="r" b="b"/>
            <a:pathLst>
              <a:path w="944878">
                <a:moveTo>
                  <a:pt x="0" y="0"/>
                </a:moveTo>
                <a:lnTo>
                  <a:pt x="944879" y="0"/>
                </a:lnTo>
              </a:path>
            </a:pathLst>
          </a:custGeom>
          <a:ln w="1219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4500371" y="3128772"/>
            <a:ext cx="76200" cy="342900"/>
          </a:xfrm>
          <a:custGeom>
            <a:rect l="l" t="t" r="r" b="b"/>
            <a:pathLst>
              <a:path w="76200" h="342900">
                <a:moveTo>
                  <a:pt x="31750" y="267597"/>
                </a:moveTo>
                <a:lnTo>
                  <a:pt x="23252" y="269307"/>
                </a:lnTo>
                <a:lnTo>
                  <a:pt x="11144" y="277463"/>
                </a:lnTo>
                <a:lnTo>
                  <a:pt x="2988" y="289571"/>
                </a:lnTo>
                <a:lnTo>
                  <a:pt x="0" y="304418"/>
                </a:lnTo>
                <a:lnTo>
                  <a:pt x="2988" y="319266"/>
                </a:lnTo>
                <a:lnTo>
                  <a:pt x="11144" y="331374"/>
                </a:lnTo>
                <a:lnTo>
                  <a:pt x="23252" y="339530"/>
                </a:lnTo>
                <a:lnTo>
                  <a:pt x="38100" y="342518"/>
                </a:lnTo>
                <a:lnTo>
                  <a:pt x="52947" y="339530"/>
                </a:lnTo>
                <a:lnTo>
                  <a:pt x="65055" y="331374"/>
                </a:lnTo>
                <a:lnTo>
                  <a:pt x="73211" y="319266"/>
                </a:lnTo>
                <a:lnTo>
                  <a:pt x="76200" y="304418"/>
                </a:lnTo>
                <a:lnTo>
                  <a:pt x="31750" y="304418"/>
                </a:lnTo>
                <a:lnTo>
                  <a:pt x="31750" y="267597"/>
                </a:lnTo>
                <a:close/>
              </a:path>
              <a:path w="76200" h="342900">
                <a:moveTo>
                  <a:pt x="38100" y="266318"/>
                </a:moveTo>
                <a:lnTo>
                  <a:pt x="31750" y="267597"/>
                </a:lnTo>
                <a:lnTo>
                  <a:pt x="31750" y="304418"/>
                </a:lnTo>
                <a:lnTo>
                  <a:pt x="44450" y="304418"/>
                </a:lnTo>
                <a:lnTo>
                  <a:pt x="44450" y="267597"/>
                </a:lnTo>
                <a:lnTo>
                  <a:pt x="38100" y="266318"/>
                </a:lnTo>
                <a:close/>
              </a:path>
              <a:path w="76200" h="342900">
                <a:moveTo>
                  <a:pt x="44450" y="267597"/>
                </a:moveTo>
                <a:lnTo>
                  <a:pt x="44450" y="304418"/>
                </a:lnTo>
                <a:lnTo>
                  <a:pt x="76200" y="304418"/>
                </a:lnTo>
                <a:lnTo>
                  <a:pt x="73211" y="289571"/>
                </a:lnTo>
                <a:lnTo>
                  <a:pt x="65055" y="277463"/>
                </a:lnTo>
                <a:lnTo>
                  <a:pt x="52947" y="269307"/>
                </a:lnTo>
                <a:lnTo>
                  <a:pt x="44450" y="267597"/>
                </a:lnTo>
                <a:close/>
              </a:path>
              <a:path w="76200" h="342900">
                <a:moveTo>
                  <a:pt x="44450" y="0"/>
                </a:moveTo>
                <a:lnTo>
                  <a:pt x="31750" y="0"/>
                </a:lnTo>
                <a:lnTo>
                  <a:pt x="31750" y="267597"/>
                </a:lnTo>
                <a:lnTo>
                  <a:pt x="38100" y="266318"/>
                </a:lnTo>
                <a:lnTo>
                  <a:pt x="44450" y="266318"/>
                </a:lnTo>
                <a:lnTo>
                  <a:pt x="44450" y="0"/>
                </a:lnTo>
                <a:close/>
              </a:path>
              <a:path w="76200" h="342900">
                <a:moveTo>
                  <a:pt x="44450" y="266318"/>
                </a:moveTo>
                <a:lnTo>
                  <a:pt x="38100" y="266318"/>
                </a:lnTo>
                <a:lnTo>
                  <a:pt x="44450" y="267597"/>
                </a:lnTo>
                <a:lnTo>
                  <a:pt x="44450" y="266318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5978652" y="3128772"/>
            <a:ext cx="76200" cy="342900"/>
          </a:xfrm>
          <a:custGeom>
            <a:rect l="l" t="t" r="r" b="b"/>
            <a:pathLst>
              <a:path w="76200" h="342900">
                <a:moveTo>
                  <a:pt x="31750" y="267597"/>
                </a:moveTo>
                <a:lnTo>
                  <a:pt x="23252" y="269307"/>
                </a:lnTo>
                <a:lnTo>
                  <a:pt x="11144" y="277463"/>
                </a:lnTo>
                <a:lnTo>
                  <a:pt x="2988" y="289571"/>
                </a:lnTo>
                <a:lnTo>
                  <a:pt x="0" y="304418"/>
                </a:lnTo>
                <a:lnTo>
                  <a:pt x="2988" y="319266"/>
                </a:lnTo>
                <a:lnTo>
                  <a:pt x="11144" y="331374"/>
                </a:lnTo>
                <a:lnTo>
                  <a:pt x="23252" y="339530"/>
                </a:lnTo>
                <a:lnTo>
                  <a:pt x="38100" y="342518"/>
                </a:lnTo>
                <a:lnTo>
                  <a:pt x="52947" y="339530"/>
                </a:lnTo>
                <a:lnTo>
                  <a:pt x="65055" y="331374"/>
                </a:lnTo>
                <a:lnTo>
                  <a:pt x="73211" y="319266"/>
                </a:lnTo>
                <a:lnTo>
                  <a:pt x="76200" y="304418"/>
                </a:lnTo>
                <a:lnTo>
                  <a:pt x="31750" y="304418"/>
                </a:lnTo>
                <a:lnTo>
                  <a:pt x="31750" y="267597"/>
                </a:lnTo>
                <a:close/>
              </a:path>
              <a:path w="76200" h="342900">
                <a:moveTo>
                  <a:pt x="38100" y="266318"/>
                </a:moveTo>
                <a:lnTo>
                  <a:pt x="31750" y="267597"/>
                </a:lnTo>
                <a:lnTo>
                  <a:pt x="31750" y="304418"/>
                </a:lnTo>
                <a:lnTo>
                  <a:pt x="44450" y="304418"/>
                </a:lnTo>
                <a:lnTo>
                  <a:pt x="44450" y="267597"/>
                </a:lnTo>
                <a:lnTo>
                  <a:pt x="38100" y="266318"/>
                </a:lnTo>
                <a:close/>
              </a:path>
              <a:path w="76200" h="342900">
                <a:moveTo>
                  <a:pt x="44450" y="267597"/>
                </a:moveTo>
                <a:lnTo>
                  <a:pt x="44450" y="304418"/>
                </a:lnTo>
                <a:lnTo>
                  <a:pt x="76200" y="304418"/>
                </a:lnTo>
                <a:lnTo>
                  <a:pt x="73211" y="289571"/>
                </a:lnTo>
                <a:lnTo>
                  <a:pt x="65055" y="277463"/>
                </a:lnTo>
                <a:lnTo>
                  <a:pt x="52947" y="269307"/>
                </a:lnTo>
                <a:lnTo>
                  <a:pt x="44450" y="267597"/>
                </a:lnTo>
                <a:close/>
              </a:path>
              <a:path w="76200" h="342900">
                <a:moveTo>
                  <a:pt x="44450" y="0"/>
                </a:moveTo>
                <a:lnTo>
                  <a:pt x="31750" y="0"/>
                </a:lnTo>
                <a:lnTo>
                  <a:pt x="31750" y="267597"/>
                </a:lnTo>
                <a:lnTo>
                  <a:pt x="38100" y="266318"/>
                </a:lnTo>
                <a:lnTo>
                  <a:pt x="44450" y="266318"/>
                </a:lnTo>
                <a:lnTo>
                  <a:pt x="44450" y="0"/>
                </a:lnTo>
                <a:close/>
              </a:path>
              <a:path w="76200" h="342900">
                <a:moveTo>
                  <a:pt x="44450" y="266318"/>
                </a:moveTo>
                <a:lnTo>
                  <a:pt x="38100" y="266318"/>
                </a:lnTo>
                <a:lnTo>
                  <a:pt x="44450" y="267597"/>
                </a:lnTo>
                <a:lnTo>
                  <a:pt x="44450" y="266318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5483352" y="2980944"/>
            <a:ext cx="1127760" cy="269875"/>
          </a:xfrm>
          <a:custGeom>
            <a:rect l="l" t="t" r="r" b="b"/>
            <a:pathLst>
              <a:path w="1127759" h="269875">
                <a:moveTo>
                  <a:pt x="0" y="269748"/>
                </a:moveTo>
                <a:lnTo>
                  <a:pt x="1127759" y="269748"/>
                </a:lnTo>
                <a:lnTo>
                  <a:pt x="1127759" y="0"/>
                </a:lnTo>
                <a:lnTo>
                  <a:pt x="0" y="0"/>
                </a:lnTo>
                <a:lnTo>
                  <a:pt x="0" y="2697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74" name="object 74"/>
          <p:cNvGraphicFramePr>
            <a:graphicFrameLocks noGrp="1"/>
          </p:cNvGraphicFramePr>
          <p:nvPr/>
        </p:nvGraphicFramePr>
        <p:xfrm>
          <a:off x="3858767" y="2183892"/>
          <a:ext cx="4352925" cy="4063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890"/>
                <a:gridCol w="1254760"/>
                <a:gridCol w="168275"/>
                <a:gridCol w="1254760"/>
                <a:gridCol w="148589"/>
                <a:gridCol w="1254760"/>
                <a:gridCol w="134620"/>
              </a:tblGrid>
              <a:tr h="2514269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T w="9525">
                      <a:solidFill>
                        <a:srgbClr val="64AE45"/>
                      </a:solidFill>
                      <a:prstDash val="solid"/>
                    </a:lnT>
                  </a:tcPr>
                </a:tc>
                <a:tc gridSpan="5">
                  <a:txBody>
                    <a:bodyPr vert="horz" wrap="square"/>
                    <a:lstStyle/>
                    <a:p>
                      <a:pPr marL="84455" marR="213995" indent="304800" algn="just">
                        <a:lnSpc>
                          <a:spcPct val="120000"/>
                        </a:lnSpc>
                        <a:spcBef>
                          <a:spcPts val="660"/>
                        </a:spcBef>
                      </a:pP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开发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者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商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用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开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代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码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时容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易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出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现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违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规</a:t>
                      </a:r>
                      <a:r>
                        <a:rPr sz="1000" b="1" spc="2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风</a:t>
                      </a:r>
                      <a:r>
                        <a:rPr sz="1000" b="1" spc="10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险</a:t>
                      </a:r>
                      <a:r>
                        <a:rPr sz="1000" b="1" spc="45">
                          <a:solidFill>
                            <a:srgbClr val="64AE45"/>
                          </a:solidFill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不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同开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许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可证 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对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于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二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次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有不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同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程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度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开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要</a:t>
                      </a:r>
                      <a:r>
                        <a:rPr sz="1000" spc="5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求</a:t>
                      </a:r>
                      <a:r>
                        <a:rPr sz="1000" spc="2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00" spc="3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要</a:t>
                      </a:r>
                      <a:r>
                        <a:rPr sz="1000" spc="2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求</a:t>
                      </a:r>
                      <a:r>
                        <a:rPr sz="1000" spc="3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越</a:t>
                      </a:r>
                      <a:r>
                        <a:rPr sz="1000" spc="2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严</a:t>
                      </a:r>
                      <a:r>
                        <a:rPr sz="1000" spc="4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格</a:t>
                      </a:r>
                      <a:r>
                        <a:rPr sz="1000" spc="3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00" spc="2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开</a:t>
                      </a:r>
                      <a:r>
                        <a:rPr sz="1000" spc="3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r>
                        <a:rPr sz="1000" spc="2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者</a:t>
                      </a:r>
                      <a:r>
                        <a:rPr sz="1000" spc="3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越</a:t>
                      </a:r>
                      <a:r>
                        <a:rPr sz="1000" spc="2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难</a:t>
                      </a:r>
                      <a:r>
                        <a:rPr sz="1000" spc="3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保 </a:t>
                      </a:r>
                      <a:r>
                        <a:rPr sz="1000" spc="1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护</a:t>
                      </a: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商业版本发行的机密性，不知情企业</a:t>
                      </a:r>
                      <a:r>
                        <a:rPr sz="1000" spc="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闭</a:t>
                      </a: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源发</a:t>
                      </a:r>
                      <a:r>
                        <a:rPr sz="1000" spc="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时越</a:t>
                      </a:r>
                      <a:r>
                        <a:rPr sz="1000" spc="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容</a:t>
                      </a: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易有</a:t>
                      </a:r>
                      <a:r>
                        <a:rPr sz="1000" spc="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侵</a:t>
                      </a: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权风 险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R="111125" algn="ctr">
                        <a:lnSpc>
                          <a:spcPct val="100000"/>
                        </a:lnSpc>
                      </a:pPr>
                      <a:r>
                        <a:rPr sz="1050" b="1" spc="5">
                          <a:solidFill>
                            <a:srgbClr val="1EC7F3"/>
                          </a:solidFill>
                          <a:latin typeface="微软雅黑"/>
                          <a:cs typeface="微软雅黑"/>
                        </a:rPr>
                        <a:t>开源许可证类别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  <a:spcBef>
                          <a:spcPts val="1175"/>
                        </a:spcBef>
                        <a:tabLst>
                          <a:tab pos="1513840"/>
                          <a:tab pos="2915285"/>
                        </a:tabLst>
                      </a:pPr>
                      <a:r>
                        <a:rPr sz="1500" b="1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类别一	</a:t>
                      </a:r>
                      <a:r>
                        <a:rPr sz="1000" b="1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类别二	</a:t>
                      </a:r>
                      <a:r>
                        <a:rPr sz="1500" b="1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类别三</a:t>
                      </a:r>
                      <a:endParaRPr sz="1500" baseline="2777">
                        <a:latin typeface="微软雅黑"/>
                        <a:cs typeface="微软雅黑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  <a:tabLst>
                          <a:tab pos="1513840"/>
                          <a:tab pos="2915285"/>
                        </a:tabLst>
                      </a:pPr>
                      <a:r>
                        <a:rPr sz="1500" spc="7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允</a:t>
                      </a:r>
                      <a:r>
                        <a:rPr sz="1500" spc="5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许</a:t>
                      </a:r>
                      <a:r>
                        <a:rPr sz="1500" spc="7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二次闭</a:t>
                      </a:r>
                      <a:r>
                        <a:rPr sz="1500" spc="5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500" spc="7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r>
                        <a:rPr sz="1500" spc="6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，	</a:t>
                      </a:r>
                      <a:r>
                        <a:rPr sz="1000" spc="5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一定</a:t>
                      </a:r>
                      <a:r>
                        <a:rPr sz="1000" spc="6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条</a:t>
                      </a:r>
                      <a:r>
                        <a:rPr sz="1000" spc="5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件下</a:t>
                      </a:r>
                      <a:r>
                        <a:rPr sz="1000" spc="6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允</a:t>
                      </a:r>
                      <a:r>
                        <a:rPr sz="1000" spc="5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许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二	</a:t>
                      </a:r>
                      <a:r>
                        <a:rPr sz="1500" spc="7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不允</a:t>
                      </a:r>
                      <a:r>
                        <a:rPr sz="1500" spc="89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许</a:t>
                      </a:r>
                      <a:r>
                        <a:rPr sz="1500" spc="7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二次</a:t>
                      </a:r>
                      <a:r>
                        <a:rPr sz="1500" spc="89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闭</a:t>
                      </a:r>
                      <a:r>
                        <a:rPr sz="1500" spc="7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endParaRPr sz="1500" baseline="2777">
                        <a:latin typeface="微软雅黑"/>
                        <a:cs typeface="微软雅黑"/>
                      </a:endParaRPr>
                    </a:p>
                    <a:p>
                      <a:pPr marL="92075" marR="1162050">
                        <a:lnSpc>
                          <a:spcPts val="1130"/>
                        </a:lnSpc>
                        <a:spcBef>
                          <a:spcPts val="95"/>
                        </a:spcBef>
                        <a:tabLst>
                          <a:tab pos="1513840"/>
                          <a:tab pos="2915285"/>
                        </a:tabLst>
                      </a:pPr>
                      <a:r>
                        <a:rPr sz="1500" spc="8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需要</a:t>
                      </a:r>
                      <a:r>
                        <a:rPr sz="1500" spc="104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保</a:t>
                      </a:r>
                      <a:r>
                        <a:rPr sz="1500" spc="8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留原</a:t>
                      </a:r>
                      <a:r>
                        <a:rPr sz="1500" spc="104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始</a:t>
                      </a:r>
                      <a:r>
                        <a:rPr sz="1500" spc="8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版</a:t>
                      </a:r>
                      <a:r>
                        <a:rPr sz="1500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权	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次闭源发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行 	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                </a:t>
                      </a:r>
                      <a:r>
                        <a:rPr sz="1000" spc="8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和许可声明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L="73660">
                        <a:lnSpc>
                          <a:spcPct val="100000"/>
                        </a:lnSpc>
                        <a:spcBef>
                          <a:spcPts val="705"/>
                        </a:spcBef>
                        <a:tabLst>
                          <a:tab pos="1513840"/>
                          <a:tab pos="2915285"/>
                        </a:tabLst>
                      </a:pP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常见许可证：	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常见许可证：	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常见许可证：</a:t>
                      </a:r>
                      <a:endParaRPr sz="1500" baseline="2777">
                        <a:latin typeface="微软雅黑"/>
                        <a:cs typeface="微软雅黑"/>
                      </a:endParaRPr>
                    </a:p>
                    <a:p>
                      <a:pPr marL="245745" indent="-172720">
                        <a:lnSpc>
                          <a:spcPct val="100000"/>
                        </a:lnSpc>
                        <a:buFont typeface="Arial"/>
                        <a:buChar char="•"/>
                        <a:tabLst>
                          <a:tab pos="245745"/>
                          <a:tab pos="246379"/>
                          <a:tab pos="1513840"/>
                          <a:tab pos="1685925"/>
                          <a:tab pos="2915285"/>
                          <a:tab pos="3087370"/>
                        </a:tabLst>
                      </a:pPr>
                      <a:r>
                        <a:rPr sz="1500" spc="-1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MIT	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Arial"/>
                          <a:cs typeface="Arial"/>
                        </a:rPr>
                        <a:t>•	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LGLP2.1</a:t>
                      </a:r>
                      <a:r>
                        <a:rPr sz="1000" spc="-2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00" spc="-2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9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商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业	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Arial"/>
                          <a:cs typeface="Arial"/>
                        </a:rPr>
                        <a:t>•	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GPL</a:t>
                      </a:r>
                      <a:r>
                        <a:rPr sz="1500" spc="-15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（</a:t>
                      </a:r>
                      <a:r>
                        <a:rPr sz="1500" spc="-17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其</a:t>
                      </a:r>
                      <a:r>
                        <a:rPr sz="1500" spc="-172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500" spc="-1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2.0</a:t>
                      </a:r>
                      <a:r>
                        <a:rPr sz="1500" spc="-16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版</a:t>
                      </a:r>
                      <a:endParaRPr sz="1500" baseline="2777">
                        <a:latin typeface="微软雅黑"/>
                        <a:cs typeface="微软雅黑"/>
                      </a:endParaRPr>
                    </a:p>
                    <a:p>
                      <a:pPr marL="245745" indent="-172720">
                        <a:lnSpc>
                          <a:spcPts val="1065"/>
                        </a:lnSpc>
                        <a:buFont typeface="Arial"/>
                        <a:buChar char="•"/>
                        <a:tabLst>
                          <a:tab pos="245745"/>
                          <a:tab pos="246379"/>
                          <a:tab pos="1685925"/>
                          <a:tab pos="3087370"/>
                        </a:tabLst>
                      </a:pPr>
                      <a:r>
                        <a:rPr sz="1500" spc="-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A</a:t>
                      </a:r>
                      <a:r>
                        <a:rPr sz="1500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pa</a:t>
                      </a:r>
                      <a:r>
                        <a:rPr sz="1500" spc="7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c</a:t>
                      </a:r>
                      <a:r>
                        <a:rPr sz="1500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he2.0	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软件通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过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代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码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类	</a:t>
                      </a:r>
                      <a:r>
                        <a:rPr sz="1500" spc="1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本不允</a:t>
                      </a:r>
                      <a:r>
                        <a:rPr sz="1500" spc="30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许</a:t>
                      </a:r>
                      <a:r>
                        <a:rPr sz="1500" spc="15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闭</a:t>
                      </a:r>
                      <a:r>
                        <a:rPr sz="1500" spc="30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500" baseline="2777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endParaRPr sz="1500" baseline="2777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R w="9525">
                      <a:solidFill>
                        <a:srgbClr val="64AE45"/>
                      </a:solidFill>
                      <a:prstDash val="solid"/>
                    </a:lnR>
                    <a:lnT w="9525">
                      <a:solidFill>
                        <a:srgbClr val="64AE45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T w="9525">
                      <a:solidFill>
                        <a:srgbClr val="64AE45"/>
                      </a:solidFill>
                      <a:prstDash val="solid"/>
                    </a:lnT>
                  </a:tcPr>
                </a:tc>
              </a:tr>
              <a:tr h="1524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T w="9525">
                      <a:solidFill>
                        <a:srgbClr val="64AE45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245745" indent="-172720">
                        <a:lnSpc>
                          <a:spcPts val="1100"/>
                        </a:lnSpc>
                        <a:buFont typeface="Arial"/>
                        <a:buChar char="•"/>
                        <a:tabLst>
                          <a:tab pos="245745"/>
                          <a:tab pos="246379"/>
                        </a:tabLst>
                      </a:pP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BDS2.0-clause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84455" algn="r">
                        <a:lnSpc>
                          <a:spcPts val="1065"/>
                        </a:lnSpc>
                        <a:spcBef>
                          <a:spcPts val="30"/>
                        </a:spcBef>
                      </a:pP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库引用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（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软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件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代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ts val="1100"/>
                        </a:lnSpc>
                      </a:pPr>
                      <a:r>
                        <a:rPr sz="1000" spc="12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行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r>
                        <a:rPr sz="1000" spc="-18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3.0</a:t>
                      </a:r>
                      <a:r>
                        <a:rPr sz="1000" spc="-17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12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版</a:t>
                      </a:r>
                      <a:r>
                        <a:rPr sz="1000" spc="13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本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在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23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T w="9525">
                      <a:solidFill>
                        <a:srgbClr val="64AE45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245745" indent="-172720">
                        <a:lnSpc>
                          <a:spcPts val="1100"/>
                        </a:lnSpc>
                        <a:buFont typeface="Arial"/>
                        <a:buChar char="•"/>
                        <a:tabLst>
                          <a:tab pos="245745"/>
                          <a:tab pos="246379"/>
                        </a:tabLst>
                      </a:pP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木兰宽松许可证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85090" algn="r">
                        <a:lnSpc>
                          <a:spcPts val="1065"/>
                        </a:lnSpc>
                        <a:spcBef>
                          <a:spcPts val="30"/>
                        </a:spcBef>
                      </a:pP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码与引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用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源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代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ts val="1100"/>
                        </a:lnSpc>
                      </a:pP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此之上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设</a:t>
                      </a: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置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了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更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688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84455" algn="r">
                        <a:lnSpc>
                          <a:spcPts val="1070"/>
                        </a:lnSpc>
                        <a:spcBef>
                          <a:spcPts val="30"/>
                        </a:spcBef>
                      </a:pPr>
                      <a:r>
                        <a:rPr sz="1000" spc="2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码呈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“</a:t>
                      </a:r>
                      <a:r>
                        <a:rPr sz="1000" spc="-17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2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松</a:t>
                      </a:r>
                      <a:r>
                        <a:rPr sz="1000" spc="2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耦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91440" algn="r">
                        <a:lnSpc>
                          <a:spcPts val="1100"/>
                        </a:lnSpc>
                      </a:pP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严格的开源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要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求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43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84455" algn="r">
                        <a:lnSpc>
                          <a:spcPts val="1070"/>
                        </a:lnSpc>
                        <a:spcBef>
                          <a:spcPts val="30"/>
                        </a:spcBef>
                      </a:pPr>
                      <a:r>
                        <a:rPr sz="1000" spc="8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性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”</a:t>
                      </a:r>
                      <a:r>
                        <a:rPr sz="1000" spc="3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）</a:t>
                      </a:r>
                      <a:r>
                        <a:rPr sz="1000" spc="-2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8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000" spc="9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方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式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 indent="-172720">
                        <a:lnSpc>
                          <a:spcPts val="1100"/>
                        </a:lnSpc>
                        <a:buFont typeface="Arial"/>
                        <a:buChar char="•"/>
                        <a:tabLst>
                          <a:tab pos="263525"/>
                          <a:tab pos="264160"/>
                          <a:tab pos="749935"/>
                          <a:tab pos="1036319"/>
                        </a:tabLst>
                      </a:pP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AGPL	（	由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48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96520" algn="r">
                        <a:lnSpc>
                          <a:spcPts val="1065"/>
                        </a:lnSpc>
                        <a:spcBef>
                          <a:spcPts val="30"/>
                        </a:spcBef>
                      </a:pP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下可以闭源发行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91440" algn="r">
                        <a:lnSpc>
                          <a:spcPts val="1100"/>
                        </a:lnSpc>
                      </a:pP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GPL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v</a:t>
                      </a:r>
                      <a:r>
                        <a:rPr sz="1000" spc="2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3</a:t>
                      </a:r>
                      <a:r>
                        <a:rPr sz="1000" spc="2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修改而</a:t>
                      </a:r>
                      <a:r>
                        <a:rPr sz="1000" spc="1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来</a:t>
                      </a:r>
                      <a:r>
                        <a:rPr sz="1000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，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47828">
                <a:tc rowSpan="5" grid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5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ts val="1065"/>
                        </a:lnSpc>
                      </a:pP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开源要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求</a:t>
                      </a: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进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一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步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400">
                <a:tc gridSpan="5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ts val="1100"/>
                        </a:lnSpc>
                      </a:pP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涉及到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了</a:t>
                      </a: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前</a:t>
                      </a:r>
                      <a:r>
                        <a:rPr sz="1000" spc="2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端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、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400">
                <a:tc gridSpan="5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ts val="1100"/>
                        </a:lnSpc>
                      </a:pP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后端等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衍</a:t>
                      </a:r>
                      <a:r>
                        <a:rPr sz="1000" spc="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生</a:t>
                      </a:r>
                      <a:r>
                        <a:rPr sz="1000" spc="1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作</a:t>
                      </a: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品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52400">
                <a:tc gridSpan="5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ts val="1100"/>
                        </a:lnSpc>
                      </a:pP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生态）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</a:tcPr>
                </a:tc>
              </a:tr>
              <a:tr h="172288">
                <a:tc gridSpan="5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63525" indent="-172720">
                        <a:lnSpc>
                          <a:spcPts val="1195"/>
                        </a:lnSpc>
                        <a:buFont typeface="Arial"/>
                        <a:buChar char="•"/>
                        <a:tabLst>
                          <a:tab pos="263525"/>
                          <a:tab pos="264160"/>
                        </a:tabLst>
                      </a:pPr>
                      <a:r>
                        <a:rPr sz="1000" spc="-5">
                          <a:solidFill>
                            <a:srgbClr val="7E7E7E"/>
                          </a:solidFill>
                          <a:latin typeface="微软雅黑"/>
                          <a:cs typeface="微软雅黑"/>
                        </a:rPr>
                        <a:t>木兰公共许可证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R w="9525">
                      <a:solidFill>
                        <a:srgbClr val="64AE45"/>
                      </a:solidFill>
                      <a:prstDash val="solid"/>
                    </a:lnR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64AE45"/>
                      </a:solidFill>
                      <a:prstDash val="solid"/>
                    </a:lnL>
                    <a:lnB w="9525">
                      <a:solidFill>
                        <a:srgbClr val="64AE45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75" name="object 75"/>
          <p:cNvSpPr txBox="1"/>
          <p:nvPr/>
        </p:nvSpPr>
        <p:spPr>
          <a:xfrm>
            <a:off x="8897111" y="6606804"/>
            <a:ext cx="136525" cy="16065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z="800">
                <a:solidFill>
                  <a:srgbClr val="7E7E7E"/>
                </a:solidFill>
                <a:latin typeface="微软雅黑"/>
                <a:cs typeface="微软雅黑"/>
              </a:rPr>
              <a:t>5</a:t>
            </a:fld>
            <a:endParaRPr sz="80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523748" y="6615704"/>
            <a:ext cx="115252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5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4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433324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中外软件开源对比（1）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 flipH="1">
            <a:off x="2117598" y="5791200"/>
            <a:ext cx="0" cy="204470"/>
          </a:xfrm>
          <a:custGeom>
            <a:rect l="l" t="t" r="r" b="b"/>
            <a:pathLst>
              <a:path h="204470">
                <a:moveTo>
                  <a:pt x="0" y="0"/>
                </a:moveTo>
                <a:lnTo>
                  <a:pt x="0" y="204215"/>
                </a:lnTo>
              </a:path>
            </a:pathLst>
          </a:custGeom>
          <a:ln w="35051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100072" y="5466588"/>
            <a:ext cx="309880" cy="203200"/>
          </a:xfrm>
          <a:custGeom>
            <a:rect l="l" t="t" r="r" b="b"/>
            <a:pathLst>
              <a:path w="309880" h="203200">
                <a:moveTo>
                  <a:pt x="309371" y="0"/>
                </a:moveTo>
                <a:lnTo>
                  <a:pt x="0" y="0"/>
                </a:lnTo>
                <a:lnTo>
                  <a:pt x="0" y="202692"/>
                </a:lnTo>
                <a:lnTo>
                  <a:pt x="309371" y="202692"/>
                </a:lnTo>
                <a:lnTo>
                  <a:pt x="309371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100072" y="5140452"/>
            <a:ext cx="309880" cy="204470"/>
          </a:xfrm>
          <a:custGeom>
            <a:rect l="l" t="t" r="r" b="b"/>
            <a:pathLst>
              <a:path w="309880" h="204470">
                <a:moveTo>
                  <a:pt x="309371" y="0"/>
                </a:moveTo>
                <a:lnTo>
                  <a:pt x="0" y="0"/>
                </a:lnTo>
                <a:lnTo>
                  <a:pt x="0" y="204216"/>
                </a:lnTo>
                <a:lnTo>
                  <a:pt x="309371" y="204216"/>
                </a:lnTo>
                <a:lnTo>
                  <a:pt x="309371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100072" y="4815840"/>
            <a:ext cx="353695" cy="203200"/>
          </a:xfrm>
          <a:custGeom>
            <a:rect l="l" t="t" r="r" b="b"/>
            <a:pathLst>
              <a:path w="353694" h="203200">
                <a:moveTo>
                  <a:pt x="353567" y="0"/>
                </a:moveTo>
                <a:lnTo>
                  <a:pt x="0" y="0"/>
                </a:lnTo>
                <a:lnTo>
                  <a:pt x="0" y="202692"/>
                </a:lnTo>
                <a:lnTo>
                  <a:pt x="353567" y="202692"/>
                </a:lnTo>
                <a:lnTo>
                  <a:pt x="353567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100072" y="4489703"/>
            <a:ext cx="425450" cy="204470"/>
          </a:xfrm>
          <a:custGeom>
            <a:rect l="l" t="t" r="r" b="b"/>
            <a:pathLst>
              <a:path w="425450" h="204470">
                <a:moveTo>
                  <a:pt x="425195" y="0"/>
                </a:moveTo>
                <a:lnTo>
                  <a:pt x="0" y="0"/>
                </a:lnTo>
                <a:lnTo>
                  <a:pt x="0" y="204216"/>
                </a:lnTo>
                <a:lnTo>
                  <a:pt x="425195" y="204216"/>
                </a:lnTo>
                <a:lnTo>
                  <a:pt x="425195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00072" y="4165091"/>
            <a:ext cx="504825" cy="203200"/>
          </a:xfrm>
          <a:custGeom>
            <a:rect l="l" t="t" r="r" b="b"/>
            <a:pathLst>
              <a:path w="504825" h="203200">
                <a:moveTo>
                  <a:pt x="504444" y="0"/>
                </a:moveTo>
                <a:lnTo>
                  <a:pt x="0" y="0"/>
                </a:lnTo>
                <a:lnTo>
                  <a:pt x="0" y="202691"/>
                </a:lnTo>
                <a:lnTo>
                  <a:pt x="504444" y="202691"/>
                </a:lnTo>
                <a:lnTo>
                  <a:pt x="504444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100072" y="3838955"/>
            <a:ext cx="680085" cy="204470"/>
          </a:xfrm>
          <a:custGeom>
            <a:rect l="l" t="t" r="r" b="b"/>
            <a:pathLst>
              <a:path w="680085" h="204470">
                <a:moveTo>
                  <a:pt x="679703" y="0"/>
                </a:moveTo>
                <a:lnTo>
                  <a:pt x="0" y="0"/>
                </a:lnTo>
                <a:lnTo>
                  <a:pt x="0" y="204216"/>
                </a:lnTo>
                <a:lnTo>
                  <a:pt x="679703" y="204216"/>
                </a:lnTo>
                <a:lnTo>
                  <a:pt x="679703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100072" y="3514344"/>
            <a:ext cx="791210" cy="203200"/>
          </a:xfrm>
          <a:custGeom>
            <a:rect l="l" t="t" r="r" b="b"/>
            <a:pathLst>
              <a:path w="791210" h="203200">
                <a:moveTo>
                  <a:pt x="790955" y="0"/>
                </a:moveTo>
                <a:lnTo>
                  <a:pt x="0" y="0"/>
                </a:lnTo>
                <a:lnTo>
                  <a:pt x="0" y="202691"/>
                </a:lnTo>
                <a:lnTo>
                  <a:pt x="790955" y="202691"/>
                </a:lnTo>
                <a:lnTo>
                  <a:pt x="790955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100072" y="3188207"/>
            <a:ext cx="1234440" cy="204470"/>
          </a:xfrm>
          <a:custGeom>
            <a:rect l="l" t="t" r="r" b="b"/>
            <a:pathLst>
              <a:path w="1234439" h="204470">
                <a:moveTo>
                  <a:pt x="1234439" y="0"/>
                </a:moveTo>
                <a:lnTo>
                  <a:pt x="0" y="0"/>
                </a:lnTo>
                <a:lnTo>
                  <a:pt x="0" y="204215"/>
                </a:lnTo>
                <a:lnTo>
                  <a:pt x="1234439" y="204215"/>
                </a:lnTo>
                <a:lnTo>
                  <a:pt x="1234439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100072" y="2863595"/>
            <a:ext cx="1300480" cy="203200"/>
          </a:xfrm>
          <a:custGeom>
            <a:rect l="l" t="t" r="r" b="b"/>
            <a:pathLst>
              <a:path w="1300479" h="203200">
                <a:moveTo>
                  <a:pt x="1299972" y="0"/>
                </a:moveTo>
                <a:lnTo>
                  <a:pt x="0" y="0"/>
                </a:lnTo>
                <a:lnTo>
                  <a:pt x="0" y="202691"/>
                </a:lnTo>
                <a:lnTo>
                  <a:pt x="1299972" y="202691"/>
                </a:lnTo>
                <a:lnTo>
                  <a:pt x="1299972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100072" y="2538983"/>
            <a:ext cx="1757680" cy="203200"/>
          </a:xfrm>
          <a:custGeom>
            <a:rect l="l" t="t" r="r" b="b"/>
            <a:pathLst>
              <a:path w="1757679" h="203200">
                <a:moveTo>
                  <a:pt x="1757172" y="0"/>
                </a:moveTo>
                <a:lnTo>
                  <a:pt x="0" y="0"/>
                </a:lnTo>
                <a:lnTo>
                  <a:pt x="0" y="202691"/>
                </a:lnTo>
                <a:lnTo>
                  <a:pt x="1757172" y="202691"/>
                </a:lnTo>
                <a:lnTo>
                  <a:pt x="1757172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2100072" y="2497835"/>
            <a:ext cx="0" cy="3558540"/>
          </a:xfrm>
          <a:custGeom>
            <a:rect l="l" t="t" r="r" b="b"/>
            <a:pathLst>
              <a:path h="3558540">
                <a:moveTo>
                  <a:pt x="0" y="0"/>
                </a:moveTo>
                <a:lnTo>
                  <a:pt x="0" y="3558540"/>
                </a:lnTo>
              </a:path>
            </a:pathLst>
          </a:custGeom>
          <a:ln w="3175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473198" y="5481015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11%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473198" y="5155819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11%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517394" y="4830317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88514" y="4505071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14%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668016" y="4179570"/>
            <a:ext cx="2889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17%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842386" y="3853941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23%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954782" y="3528822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27%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98011" y="3203193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42%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462909" y="2878073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44%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920997" y="2552445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60%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704213" y="5796483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其他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071168" y="5470956"/>
            <a:ext cx="9112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木兰宽松许可证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43457" y="5145404"/>
            <a:ext cx="10375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都了解且自觉遵守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71168" y="4820158"/>
            <a:ext cx="9112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木兰公共许可证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39139" y="4494657"/>
            <a:ext cx="84264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Mozilla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17575" y="4169409"/>
            <a:ext cx="11639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全部不了解直接使用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274444" y="3843909"/>
            <a:ext cx="7086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LGP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L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328419" y="3518103"/>
            <a:ext cx="6534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BS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D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340611" y="3193161"/>
            <a:ext cx="642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GPL许可证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343660" y="2867660"/>
            <a:ext cx="6381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M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I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T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123594" y="2542412"/>
            <a:ext cx="8578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Apa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c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h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e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许可证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2286000" y="6132576"/>
            <a:ext cx="76200" cy="74930"/>
          </a:xfrm>
          <a:custGeom>
            <a:rect l="l" t="t" r="r" b="b"/>
            <a:pathLst>
              <a:path w="76200" h="74929">
                <a:moveTo>
                  <a:pt x="0" y="74676"/>
                </a:moveTo>
                <a:lnTo>
                  <a:pt x="76200" y="74676"/>
                </a:lnTo>
                <a:lnTo>
                  <a:pt x="76200" y="0"/>
                </a:lnTo>
                <a:lnTo>
                  <a:pt x="0" y="0"/>
                </a:lnTo>
                <a:lnTo>
                  <a:pt x="0" y="74676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2199258" y="5806541"/>
            <a:ext cx="954405" cy="4445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1%</a:t>
            </a:r>
            <a:endParaRPr sz="1000">
              <a:latin typeface="微软雅黑"/>
              <a:cs typeface="微软雅黑"/>
            </a:endParaRPr>
          </a:p>
          <a:p>
            <a:pPr marL="196215">
              <a:lnSpc>
                <a:spcPct val="100000"/>
              </a:lnSpc>
              <a:spcBef>
                <a:spcPts val="90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百分比（%）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766572" y="2365248"/>
            <a:ext cx="3546475" cy="3945890"/>
          </a:xfrm>
          <a:custGeom>
            <a:rect l="l" t="t" r="r" b="b"/>
            <a:pathLst>
              <a:path w="3546475" h="3945890">
                <a:moveTo>
                  <a:pt x="0" y="3945636"/>
                </a:moveTo>
                <a:lnTo>
                  <a:pt x="3546348" y="3945636"/>
                </a:lnTo>
                <a:lnTo>
                  <a:pt x="3546348" y="0"/>
                </a:lnTo>
                <a:lnTo>
                  <a:pt x="0" y="0"/>
                </a:lnTo>
                <a:lnTo>
                  <a:pt x="0" y="3945636"/>
                </a:lnTo>
                <a:close/>
              </a:path>
            </a:pathLst>
          </a:custGeom>
          <a:ln w="12192">
            <a:solidFill>
              <a:srgbClr val="64AE45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242060" y="2202179"/>
            <a:ext cx="2491740" cy="295910"/>
          </a:xfrm>
          <a:custGeom>
            <a:rect l="l" t="t" r="r" b="b"/>
            <a:pathLst>
              <a:path w="2491740" h="295910">
                <a:moveTo>
                  <a:pt x="0" y="295656"/>
                </a:moveTo>
                <a:lnTo>
                  <a:pt x="2491740" y="295656"/>
                </a:lnTo>
                <a:lnTo>
                  <a:pt x="2491740" y="0"/>
                </a:lnTo>
                <a:lnTo>
                  <a:pt x="0" y="0"/>
                </a:lnTo>
                <a:lnTo>
                  <a:pt x="0" y="2956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1332738" y="2248280"/>
            <a:ext cx="2311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64AE45"/>
                </a:solidFill>
                <a:latin typeface="微软雅黑"/>
                <a:cs typeface="微软雅黑"/>
              </a:rPr>
              <a:t>开发者对常见开源许可证了解情况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4343400" y="2659379"/>
            <a:ext cx="407034" cy="365760"/>
          </a:xfrm>
          <a:custGeom>
            <a:rect l="l" t="t" r="r" b="b"/>
            <a:pathLst>
              <a:path w="407034" h="365760">
                <a:moveTo>
                  <a:pt x="224027" y="0"/>
                </a:moveTo>
                <a:lnTo>
                  <a:pt x="224027" y="91440"/>
                </a:lnTo>
                <a:lnTo>
                  <a:pt x="0" y="91440"/>
                </a:lnTo>
                <a:lnTo>
                  <a:pt x="0" y="274320"/>
                </a:lnTo>
                <a:lnTo>
                  <a:pt x="224027" y="274320"/>
                </a:lnTo>
                <a:lnTo>
                  <a:pt x="224027" y="365760"/>
                </a:lnTo>
                <a:lnTo>
                  <a:pt x="406908" y="182880"/>
                </a:lnTo>
                <a:lnTo>
                  <a:pt x="224027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4765547" y="2462783"/>
            <a:ext cx="3802379" cy="1138555"/>
          </a:xfrm>
          <a:prstGeom prst="rect">
            <a:avLst/>
          </a:prstGeom>
          <a:solidFill>
            <a:srgbClr val="B1D234">
              <a:alpha val="10195"/>
            </a:srgbClr>
          </a:solidFill>
        </p:spPr>
        <p:txBody>
          <a:bodyPr vert="horz" wrap="square" lIns="0" tIns="577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55"/>
              </a:spcBef>
            </a:pP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开源开发者对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许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可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证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种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类与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解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不全</a:t>
            </a:r>
            <a:endParaRPr sz="1050">
              <a:latin typeface="微软雅黑"/>
              <a:cs typeface="微软雅黑"/>
            </a:endParaRPr>
          </a:p>
          <a:p>
            <a:pPr marL="91440">
              <a:lnSpc>
                <a:spcPct val="100000"/>
              </a:lnSpc>
              <a:spcBef>
                <a:spcPts val="550"/>
              </a:spcBef>
            </a:pPr>
            <a:r>
              <a:rPr sz="1050" b="1">
                <a:solidFill>
                  <a:srgbClr val="585858"/>
                </a:solidFill>
                <a:latin typeface="微软雅黑"/>
                <a:cs typeface="微软雅黑"/>
              </a:rPr>
              <a:t>17%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的开源开发者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所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许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可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证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不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解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但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直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接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使用</a:t>
            </a:r>
            <a:endParaRPr sz="1050">
              <a:latin typeface="微软雅黑"/>
              <a:cs typeface="微软雅黑"/>
            </a:endParaRPr>
          </a:p>
          <a:p>
            <a:pPr marL="91440" marR="81280" algn="just">
              <a:lnSpc>
                <a:spcPct val="120000"/>
              </a:lnSpc>
              <a:spcBef>
                <a:spcPts val="305"/>
              </a:spcBef>
            </a:pP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发者</a:t>
            </a: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于许</a:t>
            </a: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可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证的种</a:t>
            </a: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类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认知</a:t>
            </a: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并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不全</a:t>
            </a:r>
            <a:r>
              <a:rPr sz="1050" spc="105">
                <a:solidFill>
                  <a:srgbClr val="585858"/>
                </a:solidFill>
                <a:latin typeface="微软雅黑"/>
                <a:cs typeface="微软雅黑"/>
              </a:rPr>
              <a:t>面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50" spc="-260">
                <a:solidFill>
                  <a:srgbClr val="585858"/>
                </a:solidFill>
                <a:latin typeface="微软雅黑"/>
                <a:cs typeface="微软雅黑"/>
              </a:rPr>
              <a:t> 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了解</a:t>
            </a: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程</a:t>
            </a:r>
            <a:r>
              <a:rPr sz="1050" spc="85">
                <a:solidFill>
                  <a:srgbClr val="585858"/>
                </a:solidFill>
                <a:latin typeface="微软雅黑"/>
                <a:cs typeface="微软雅黑"/>
              </a:rPr>
              <a:t>度最</a:t>
            </a:r>
            <a:r>
              <a:rPr sz="1050" spc="100">
                <a:solidFill>
                  <a:srgbClr val="585858"/>
                </a:solidFill>
                <a:latin typeface="微软雅黑"/>
                <a:cs typeface="微软雅黑"/>
              </a:rPr>
              <a:t>高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的 </a:t>
            </a:r>
            <a:r>
              <a:rPr sz="1050">
                <a:solidFill>
                  <a:srgbClr val="585858"/>
                </a:solidFill>
                <a:latin typeface="微软雅黑"/>
                <a:cs typeface="微软雅黑"/>
              </a:rPr>
              <a:t>Apache</a:t>
            </a:r>
            <a:r>
              <a:rPr sz="1050" spc="30">
                <a:solidFill>
                  <a:srgbClr val="585858"/>
                </a:solidFill>
                <a:latin typeface="微软雅黑"/>
                <a:cs typeface="微软雅黑"/>
              </a:rPr>
              <a:t>许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可</a:t>
            </a:r>
            <a:r>
              <a:rPr sz="1050" spc="30">
                <a:solidFill>
                  <a:srgbClr val="585858"/>
                </a:solidFill>
                <a:latin typeface="微软雅黑"/>
                <a:cs typeface="微软雅黑"/>
              </a:rPr>
              <a:t>证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占</a:t>
            </a:r>
            <a:r>
              <a:rPr sz="1050" spc="30">
                <a:solidFill>
                  <a:srgbClr val="585858"/>
                </a:solidFill>
                <a:latin typeface="微软雅黑"/>
                <a:cs typeface="微软雅黑"/>
              </a:rPr>
              <a:t>比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仅</a:t>
            </a:r>
            <a:r>
              <a:rPr sz="1050" spc="10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60%，</a:t>
            </a:r>
            <a:r>
              <a:rPr sz="1050" spc="25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050" spc="25">
                <a:solidFill>
                  <a:srgbClr val="585858"/>
                </a:solidFill>
                <a:latin typeface="微软雅黑"/>
                <a:cs typeface="微软雅黑"/>
              </a:rPr>
              <a:t>常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见</a:t>
            </a:r>
            <a:r>
              <a:rPr sz="1050" spc="2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50" spc="25">
                <a:solidFill>
                  <a:srgbClr val="585858"/>
                </a:solidFill>
                <a:latin typeface="微软雅黑"/>
                <a:cs typeface="微软雅黑"/>
              </a:rPr>
              <a:t>许</a:t>
            </a:r>
            <a:r>
              <a:rPr sz="1050" spc="15">
                <a:solidFill>
                  <a:srgbClr val="585858"/>
                </a:solidFill>
                <a:latin typeface="微软雅黑"/>
                <a:cs typeface="微软雅黑"/>
              </a:rPr>
              <a:t>可</a:t>
            </a:r>
            <a:r>
              <a:rPr sz="1050" spc="35">
                <a:solidFill>
                  <a:srgbClr val="585858"/>
                </a:solidFill>
                <a:latin typeface="微软雅黑"/>
                <a:cs typeface="微软雅黑"/>
              </a:rPr>
              <a:t>证</a:t>
            </a:r>
            <a:r>
              <a:rPr sz="1050" b="1" spc="15">
                <a:solidFill>
                  <a:srgbClr val="64AE45"/>
                </a:solidFill>
                <a:latin typeface="微软雅黑"/>
                <a:cs typeface="微软雅黑"/>
              </a:rPr>
              <a:t>都</a:t>
            </a:r>
            <a:r>
              <a:rPr sz="1050" b="1" spc="25">
                <a:solidFill>
                  <a:srgbClr val="64AE45"/>
                </a:solidFill>
                <a:latin typeface="微软雅黑"/>
                <a:cs typeface="微软雅黑"/>
              </a:rPr>
              <a:t>了</a:t>
            </a:r>
            <a:r>
              <a:rPr sz="1050" b="1" spc="15">
                <a:solidFill>
                  <a:srgbClr val="64AE45"/>
                </a:solidFill>
                <a:latin typeface="微软雅黑"/>
                <a:cs typeface="微软雅黑"/>
              </a:rPr>
              <a:t>解</a:t>
            </a:r>
            <a:r>
              <a:rPr sz="1050" b="1" spc="5">
                <a:solidFill>
                  <a:srgbClr val="64AE45"/>
                </a:solidFill>
                <a:latin typeface="微软雅黑"/>
                <a:cs typeface="微软雅黑"/>
              </a:rPr>
              <a:t>且 自觉遵守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的开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占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比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只</a:t>
            </a:r>
            <a:r>
              <a:rPr sz="1050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050" b="1">
                <a:solidFill>
                  <a:srgbClr val="64AE45"/>
                </a:solidFill>
                <a:latin typeface="微软雅黑"/>
                <a:cs typeface="微软雅黑"/>
              </a:rPr>
              <a:t>11%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5854446" y="5735573"/>
            <a:ext cx="925194" cy="273050"/>
          </a:xfrm>
          <a:custGeom>
            <a:rect l="l" t="t" r="r" b="b"/>
            <a:pathLst>
              <a:path w="925194" h="273050">
                <a:moveTo>
                  <a:pt x="0" y="272795"/>
                </a:moveTo>
                <a:lnTo>
                  <a:pt x="925068" y="272795"/>
                </a:lnTo>
                <a:lnTo>
                  <a:pt x="925068" y="0"/>
                </a:lnTo>
                <a:lnTo>
                  <a:pt x="0" y="0"/>
                </a:lnTo>
                <a:lnTo>
                  <a:pt x="0" y="272795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854446" y="5735573"/>
            <a:ext cx="925194" cy="273050"/>
          </a:xfrm>
          <a:custGeom>
            <a:rect l="l" t="t" r="r" b="b"/>
            <a:pathLst>
              <a:path w="925194" h="273050">
                <a:moveTo>
                  <a:pt x="0" y="272795"/>
                </a:moveTo>
                <a:lnTo>
                  <a:pt x="925068" y="272795"/>
                </a:lnTo>
                <a:lnTo>
                  <a:pt x="925068" y="0"/>
                </a:lnTo>
                <a:lnTo>
                  <a:pt x="0" y="0"/>
                </a:lnTo>
                <a:lnTo>
                  <a:pt x="0" y="272795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6779514" y="5735573"/>
            <a:ext cx="1633855" cy="273050"/>
          </a:xfrm>
          <a:custGeom>
            <a:rect l="l" t="t" r="r" b="b"/>
            <a:pathLst>
              <a:path w="1633854" h="273050">
                <a:moveTo>
                  <a:pt x="0" y="272795"/>
                </a:moveTo>
                <a:lnTo>
                  <a:pt x="1633727" y="272795"/>
                </a:lnTo>
                <a:lnTo>
                  <a:pt x="1633727" y="0"/>
                </a:lnTo>
                <a:lnTo>
                  <a:pt x="0" y="0"/>
                </a:lnTo>
                <a:lnTo>
                  <a:pt x="0" y="272795"/>
                </a:lnTo>
                <a:close/>
              </a:path>
            </a:pathLst>
          </a:custGeom>
          <a:solidFill>
            <a:srgbClr val="0095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779514" y="5735573"/>
            <a:ext cx="1633855" cy="273050"/>
          </a:xfrm>
          <a:custGeom>
            <a:rect l="l" t="t" r="r" b="b"/>
            <a:pathLst>
              <a:path w="1633854" h="273050">
                <a:moveTo>
                  <a:pt x="0" y="272795"/>
                </a:moveTo>
                <a:lnTo>
                  <a:pt x="1633727" y="272795"/>
                </a:lnTo>
                <a:lnTo>
                  <a:pt x="1633727" y="0"/>
                </a:lnTo>
                <a:lnTo>
                  <a:pt x="0" y="0"/>
                </a:lnTo>
                <a:lnTo>
                  <a:pt x="0" y="272795"/>
                </a:lnTo>
                <a:close/>
              </a:path>
            </a:pathLst>
          </a:custGeom>
          <a:ln w="19812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5270753" y="5735573"/>
            <a:ext cx="584200" cy="273050"/>
          </a:xfrm>
          <a:prstGeom prst="rect">
            <a:avLst/>
          </a:prstGeom>
          <a:solidFill>
            <a:srgbClr val="A6A6A6"/>
          </a:solidFill>
        </p:spPr>
        <p:txBody>
          <a:bodyPr vert="horz" wrap="square" lIns="0" tIns="61594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48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18.6%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854446" y="5735573"/>
            <a:ext cx="925194" cy="27305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279400">
              <a:lnSpc>
                <a:spcPct val="100000"/>
              </a:lnSpc>
              <a:spcBef>
                <a:spcPts val="48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29.4%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779514" y="5735573"/>
            <a:ext cx="1633855" cy="27305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48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52.0%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5421629" y="5575553"/>
            <a:ext cx="74930" cy="74930"/>
          </a:xfrm>
          <a:custGeom>
            <a:rect l="l" t="t" r="r" b="b"/>
            <a:pathLst>
              <a:path w="74929" h="74929">
                <a:moveTo>
                  <a:pt x="0" y="74676"/>
                </a:moveTo>
                <a:lnTo>
                  <a:pt x="74675" y="74676"/>
                </a:lnTo>
                <a:lnTo>
                  <a:pt x="74675" y="0"/>
                </a:lnTo>
                <a:lnTo>
                  <a:pt x="0" y="0"/>
                </a:lnTo>
                <a:lnTo>
                  <a:pt x="0" y="74676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5967221" y="5575553"/>
            <a:ext cx="74930" cy="74930"/>
          </a:xfrm>
          <a:custGeom>
            <a:rect l="l" t="t" r="r" b="b"/>
            <a:pathLst>
              <a:path w="74929" h="74929">
                <a:moveTo>
                  <a:pt x="0" y="74676"/>
                </a:moveTo>
                <a:lnTo>
                  <a:pt x="74675" y="74676"/>
                </a:lnTo>
                <a:lnTo>
                  <a:pt x="74675" y="0"/>
                </a:lnTo>
                <a:lnTo>
                  <a:pt x="0" y="0"/>
                </a:lnTo>
                <a:lnTo>
                  <a:pt x="0" y="74676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6258305" y="5575553"/>
            <a:ext cx="76200" cy="74930"/>
          </a:xfrm>
          <a:custGeom>
            <a:rect l="l" t="t" r="r" b="b"/>
            <a:pathLst>
              <a:path w="76200" h="74929">
                <a:moveTo>
                  <a:pt x="0" y="74676"/>
                </a:moveTo>
                <a:lnTo>
                  <a:pt x="76200" y="74676"/>
                </a:lnTo>
                <a:lnTo>
                  <a:pt x="76200" y="0"/>
                </a:lnTo>
                <a:lnTo>
                  <a:pt x="0" y="0"/>
                </a:lnTo>
                <a:lnTo>
                  <a:pt x="0" y="74676"/>
                </a:lnTo>
                <a:close/>
              </a:path>
            </a:pathLst>
          </a:custGeom>
          <a:solidFill>
            <a:srgbClr val="0095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873752" y="5426964"/>
            <a:ext cx="3714115" cy="688975"/>
          </a:xfrm>
          <a:custGeom>
            <a:rect l="l" t="t" r="r" b="b"/>
            <a:pathLst>
              <a:path w="3714115" h="688975">
                <a:moveTo>
                  <a:pt x="0" y="688848"/>
                </a:moveTo>
                <a:lnTo>
                  <a:pt x="3713988" y="688848"/>
                </a:lnTo>
                <a:lnTo>
                  <a:pt x="3713988" y="0"/>
                </a:lnTo>
                <a:lnTo>
                  <a:pt x="0" y="0"/>
                </a:lnTo>
                <a:lnTo>
                  <a:pt x="0" y="688848"/>
                </a:lnTo>
                <a:close/>
              </a:path>
            </a:pathLst>
          </a:custGeom>
          <a:ln w="12192">
            <a:solidFill>
              <a:srgbClr val="0095D2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5213603" y="5265420"/>
            <a:ext cx="3007360" cy="279400"/>
          </a:xfrm>
          <a:custGeom>
            <a:rect l="l" t="t" r="r" b="b"/>
            <a:pathLst>
              <a:path w="3007359" h="279400">
                <a:moveTo>
                  <a:pt x="0" y="278891"/>
                </a:moveTo>
                <a:lnTo>
                  <a:pt x="3006852" y="278891"/>
                </a:lnTo>
                <a:lnTo>
                  <a:pt x="3006852" y="0"/>
                </a:lnTo>
                <a:lnTo>
                  <a:pt x="0" y="0"/>
                </a:lnTo>
                <a:lnTo>
                  <a:pt x="0" y="2788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5293614" y="5269751"/>
            <a:ext cx="2825115" cy="42354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1100" b="1">
                <a:solidFill>
                  <a:srgbClr val="0095D2"/>
                </a:solidFill>
                <a:latin typeface="微软雅黑"/>
                <a:cs typeface="微软雅黑"/>
              </a:rPr>
              <a:t>开发者所在企业是否将</a:t>
            </a:r>
            <a:r>
              <a:rPr sz="1100" b="1" spc="-15">
                <a:solidFill>
                  <a:srgbClr val="0095D2"/>
                </a:solidFill>
                <a:latin typeface="微软雅黑"/>
                <a:cs typeface="微软雅黑"/>
              </a:rPr>
              <a:t>开</a:t>
            </a:r>
            <a:r>
              <a:rPr sz="1100" b="1">
                <a:solidFill>
                  <a:srgbClr val="0095D2"/>
                </a:solidFill>
                <a:latin typeface="微软雅黑"/>
                <a:cs typeface="微软雅黑"/>
              </a:rPr>
              <a:t>源列</a:t>
            </a:r>
            <a:r>
              <a:rPr sz="1100" b="1" spc="-15">
                <a:solidFill>
                  <a:srgbClr val="0095D2"/>
                </a:solidFill>
                <a:latin typeface="微软雅黑"/>
                <a:cs typeface="微软雅黑"/>
              </a:rPr>
              <a:t>为</a:t>
            </a:r>
            <a:r>
              <a:rPr sz="1100" b="1">
                <a:solidFill>
                  <a:srgbClr val="0095D2"/>
                </a:solidFill>
                <a:latin typeface="微软雅黑"/>
                <a:cs typeface="微软雅黑"/>
              </a:rPr>
              <a:t>企业</a:t>
            </a:r>
            <a:r>
              <a:rPr sz="1100" b="1" spc="-15">
                <a:solidFill>
                  <a:srgbClr val="0095D2"/>
                </a:solidFill>
                <a:latin typeface="微软雅黑"/>
                <a:cs typeface="微软雅黑"/>
              </a:rPr>
              <a:t>战</a:t>
            </a:r>
            <a:r>
              <a:rPr sz="1100" b="1">
                <a:solidFill>
                  <a:srgbClr val="0095D2"/>
                </a:solidFill>
                <a:latin typeface="微软雅黑"/>
                <a:cs typeface="微软雅黑"/>
              </a:rPr>
              <a:t>略之一</a:t>
            </a:r>
            <a:endParaRPr sz="1100">
              <a:latin typeface="微软雅黑"/>
              <a:cs typeface="微软雅黑"/>
            </a:endParaRPr>
          </a:p>
          <a:p>
            <a:pPr marL="236854">
              <a:lnSpc>
                <a:spcPct val="100000"/>
              </a:lnSpc>
              <a:spcBef>
                <a:spcPts val="285"/>
              </a:spcBef>
              <a:tabLst>
                <a:tab pos="782320"/>
                <a:tab pos="1073785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不了解	是	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785359" y="3982211"/>
            <a:ext cx="3802379" cy="890269"/>
          </a:xfrm>
          <a:prstGeom prst="rect">
            <a:avLst/>
          </a:prstGeom>
          <a:solidFill>
            <a:srgbClr val="1EC7F3">
              <a:alpha val="10195"/>
            </a:srgbClr>
          </a:solidFill>
        </p:spPr>
        <p:txBody>
          <a:bodyPr vert="horz" wrap="square" lIns="0" tIns="5715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50"/>
              </a:spcBef>
            </a:pP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中国企业对开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战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略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参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与度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待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高</a:t>
            </a:r>
            <a:endParaRPr sz="1050">
              <a:latin typeface="微软雅黑"/>
              <a:cs typeface="微软雅黑"/>
            </a:endParaRPr>
          </a:p>
          <a:p>
            <a:pPr marL="92075" marR="96520">
              <a:lnSpc>
                <a:spcPct val="120100"/>
              </a:lnSpc>
              <a:spcBef>
                <a:spcPts val="300"/>
              </a:spcBef>
            </a:pP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仍有一半以上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企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没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将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视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为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种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战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略</a:t>
            </a:r>
            <a:r>
              <a:rPr sz="1050" spc="-5">
                <a:solidFill>
                  <a:srgbClr val="585858"/>
                </a:solidFill>
                <a:latin typeface="微软雅黑"/>
                <a:cs typeface="微软雅黑"/>
              </a:rPr>
              <a:t>，Github2022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年 公</a:t>
            </a:r>
            <a:r>
              <a:rPr sz="1050" spc="-5">
                <a:solidFill>
                  <a:srgbClr val="585858"/>
                </a:solidFill>
                <a:latin typeface="微软雅黑"/>
                <a:cs typeface="微软雅黑"/>
              </a:rPr>
              <a:t>布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spc="-5">
                <a:solidFill>
                  <a:srgbClr val="585858"/>
                </a:solidFill>
                <a:latin typeface="微软雅黑"/>
                <a:cs typeface="微软雅黑"/>
              </a:rPr>
              <a:t>按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贡</a:t>
            </a:r>
            <a:r>
              <a:rPr sz="1050" spc="-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数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量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计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算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spc="-5">
                <a:solidFill>
                  <a:srgbClr val="585858"/>
                </a:solidFill>
                <a:latin typeface="微软雅黑"/>
                <a:cs typeface="微软雅黑"/>
              </a:rPr>
              <a:t>顶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级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半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是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外</a:t>
            </a:r>
            <a:r>
              <a:rPr sz="1050" spc="-15">
                <a:solidFill>
                  <a:srgbClr val="585858"/>
                </a:solidFill>
                <a:latin typeface="微软雅黑"/>
                <a:cs typeface="微软雅黑"/>
              </a:rPr>
              <a:t>商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业 公司支持的项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很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难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看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到中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公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司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spc="-10">
                <a:solidFill>
                  <a:srgbClr val="585858"/>
                </a:solidFill>
                <a:latin typeface="微软雅黑"/>
                <a:cs typeface="微软雅黑"/>
              </a:rPr>
              <a:t>影</a:t>
            </a:r>
            <a:r>
              <a:rPr sz="1050" spc="5">
                <a:solidFill>
                  <a:srgbClr val="585858"/>
                </a:solidFill>
                <a:latin typeface="微软雅黑"/>
                <a:cs typeface="微软雅黑"/>
              </a:rPr>
              <a:t>子。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4881371" y="5167884"/>
            <a:ext cx="367665" cy="407034"/>
          </a:xfrm>
          <a:custGeom>
            <a:rect l="l" t="t" r="r" b="b"/>
            <a:pathLst>
              <a:path w="367664" h="407034">
                <a:moveTo>
                  <a:pt x="275463" y="183642"/>
                </a:moveTo>
                <a:lnTo>
                  <a:pt x="91820" y="183642"/>
                </a:lnTo>
                <a:lnTo>
                  <a:pt x="91820" y="406908"/>
                </a:lnTo>
                <a:lnTo>
                  <a:pt x="275463" y="406908"/>
                </a:lnTo>
                <a:lnTo>
                  <a:pt x="275463" y="183642"/>
                </a:lnTo>
                <a:close/>
              </a:path>
              <a:path w="367664" h="407034">
                <a:moveTo>
                  <a:pt x="183641" y="0"/>
                </a:moveTo>
                <a:lnTo>
                  <a:pt x="0" y="183642"/>
                </a:lnTo>
                <a:lnTo>
                  <a:pt x="367283" y="183642"/>
                </a:lnTo>
                <a:lnTo>
                  <a:pt x="183641" y="0"/>
                </a:lnTo>
                <a:close/>
              </a:path>
            </a:pathLst>
          </a:custGeom>
          <a:solidFill>
            <a:srgbClr val="0095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8150352" y="5167884"/>
            <a:ext cx="367665" cy="407034"/>
          </a:xfrm>
          <a:custGeom>
            <a:rect l="l" t="t" r="r" b="b"/>
            <a:pathLst>
              <a:path w="367665" h="407034">
                <a:moveTo>
                  <a:pt x="275463" y="183642"/>
                </a:moveTo>
                <a:lnTo>
                  <a:pt x="91821" y="183642"/>
                </a:lnTo>
                <a:lnTo>
                  <a:pt x="91821" y="406908"/>
                </a:lnTo>
                <a:lnTo>
                  <a:pt x="275463" y="406908"/>
                </a:lnTo>
                <a:lnTo>
                  <a:pt x="275463" y="183642"/>
                </a:lnTo>
                <a:close/>
              </a:path>
              <a:path w="367665" h="407034">
                <a:moveTo>
                  <a:pt x="183642" y="0"/>
                </a:moveTo>
                <a:lnTo>
                  <a:pt x="0" y="183642"/>
                </a:lnTo>
                <a:lnTo>
                  <a:pt x="367283" y="183642"/>
                </a:lnTo>
                <a:lnTo>
                  <a:pt x="183642" y="0"/>
                </a:lnTo>
                <a:close/>
              </a:path>
            </a:pathLst>
          </a:custGeom>
          <a:solidFill>
            <a:srgbClr val="0095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526795" y="905357"/>
            <a:ext cx="7904480" cy="1136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开发者开源规范意识较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弱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、企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战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略参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与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度较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低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，是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当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前国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内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出现 的主要现象</a:t>
            </a:r>
            <a:endParaRPr sz="2000">
              <a:latin typeface="微软雅黑"/>
              <a:cs typeface="微软雅黑"/>
            </a:endParaRPr>
          </a:p>
          <a:p>
            <a:pPr marL="186055" algn="ctr">
              <a:lnSpc>
                <a:spcPct val="100000"/>
              </a:lnSpc>
              <a:spcBef>
                <a:spcPts val="130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国内开源认知分析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23748" y="6392834"/>
            <a:ext cx="4905375" cy="3625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：Gitee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《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2022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中国开源开发者报告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》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，结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合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专家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访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8897111" y="6606804"/>
            <a:ext cx="136525" cy="16065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z="800">
                <a:solidFill>
                  <a:srgbClr val="7E7E7E"/>
                </a:solidFill>
                <a:latin typeface="微软雅黑"/>
                <a:cs typeface="微软雅黑"/>
              </a:rPr>
              <a:t>6</a:t>
            </a:fld>
            <a:endParaRPr sz="80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2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922511" y="6612737"/>
            <a:ext cx="857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7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78949" y="302571"/>
            <a:ext cx="989337" cy="4725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23748" y="6326530"/>
            <a:ext cx="3934460" cy="427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：Github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、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Gitee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、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CSDN，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根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据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专家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访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自主研</a:t>
            </a:r>
            <a:endParaRPr sz="800">
              <a:latin typeface="微软雅黑"/>
              <a:cs typeface="微软雅黑"/>
            </a:endParaRPr>
          </a:p>
          <a:p>
            <a:pPr marL="15240">
              <a:lnSpc>
                <a:spcPct val="100000"/>
              </a:lnSpc>
              <a:tabLst>
                <a:tab pos="3921125"/>
              </a:tabLst>
            </a:pPr>
            <a:r>
              <a:rPr sz="800" u="sng" spc="-160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究及绘制</a:t>
            </a:r>
            <a:r>
              <a:rPr sz="800" u="sng" spc="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。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	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4"/>
              </a:spcBef>
              <a:tabLst>
                <a:tab pos="2882265"/>
              </a:tabLst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</a:t>
            </a:r>
            <a:r>
              <a:rPr sz="800" spc="4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iResearch</a:t>
            </a:r>
            <a:r>
              <a:rPr sz="800" spc="2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	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3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06873" y="6326530"/>
            <a:ext cx="3933190" cy="427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来源：Github、Gitee、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CSDN，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根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据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专家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访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自主研</a:t>
            </a:r>
            <a:endParaRPr sz="800">
              <a:latin typeface="微软雅黑"/>
              <a:cs typeface="微软雅黑"/>
            </a:endParaRPr>
          </a:p>
          <a:p>
            <a:pPr marL="13970">
              <a:lnSpc>
                <a:spcPct val="100000"/>
              </a:lnSpc>
              <a:tabLst>
                <a:tab pos="3919854"/>
              </a:tabLst>
            </a:pPr>
            <a:r>
              <a:rPr sz="800" u="sng" spc="-150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究及绘制</a:t>
            </a:r>
            <a:r>
              <a:rPr sz="800" u="sng" spc="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。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	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4"/>
              </a:spcBef>
              <a:tabLst>
                <a:tab pos="2882265"/>
              </a:tabLst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</a:t>
            </a:r>
            <a:r>
              <a:rPr sz="800" spc="4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iResearch</a:t>
            </a:r>
            <a:r>
              <a:rPr sz="800" spc="2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	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3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433324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中外软件开源对比（2）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6795" y="935227"/>
            <a:ext cx="8253730" cy="150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42240">
              <a:lnSpc>
                <a:spcPct val="100000"/>
              </a:lnSpc>
              <a:spcBef>
                <a:spcPts val="105"/>
              </a:spcBef>
            </a:pP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内九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成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以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上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开发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2000" spc="75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2000" spc="6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其中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近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半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数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人员参与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2000" spc="7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，新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增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贡 献者占比世界靠前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54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中国开源产业起步晚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发展尚不成熟的现象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以从信息技术发展环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境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、权威性组织的建立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这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两个角度看</a:t>
            </a:r>
            <a:r>
              <a:rPr sz="1100" spc="-20">
                <a:solidFill>
                  <a:srgbClr val="585858"/>
                </a:solidFill>
                <a:latin typeface="微软雅黑"/>
                <a:cs typeface="微软雅黑"/>
              </a:rPr>
              <a:t>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。权威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组织的建立方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面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 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球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标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准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权威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布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机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构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OSI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1998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立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第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权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威性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联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立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2004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年；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再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阿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帕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奇软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件基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金 会于1999年成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立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国开放原子开源基金会成立于2020年。起步晚也是上文中提到的开源意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欠缺等现象的主要原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因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然而，不 管是从世界的角度，还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是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国内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角度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中国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源产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仍处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“积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的上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期”。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845047" y="3303142"/>
            <a:ext cx="604520" cy="874394"/>
          </a:xfrm>
          <a:custGeom>
            <a:rect l="l" t="t" r="r" b="b"/>
            <a:pathLst>
              <a:path w="604520" h="874394">
                <a:moveTo>
                  <a:pt x="0" y="0"/>
                </a:moveTo>
                <a:lnTo>
                  <a:pt x="0" y="604266"/>
                </a:lnTo>
                <a:lnTo>
                  <a:pt x="540638" y="874014"/>
                </a:lnTo>
                <a:lnTo>
                  <a:pt x="559860" y="831428"/>
                </a:lnTo>
                <a:lnTo>
                  <a:pt x="575705" y="787625"/>
                </a:lnTo>
                <a:lnTo>
                  <a:pt x="588121" y="742807"/>
                </a:lnTo>
                <a:lnTo>
                  <a:pt x="597055" y="697173"/>
                </a:lnTo>
                <a:lnTo>
                  <a:pt x="602454" y="650926"/>
                </a:lnTo>
                <a:lnTo>
                  <a:pt x="604265" y="604266"/>
                </a:lnTo>
                <a:lnTo>
                  <a:pt x="602447" y="557039"/>
                </a:lnTo>
                <a:lnTo>
                  <a:pt x="597081" y="510807"/>
                </a:lnTo>
                <a:lnTo>
                  <a:pt x="588301" y="465704"/>
                </a:lnTo>
                <a:lnTo>
                  <a:pt x="576243" y="421864"/>
                </a:lnTo>
                <a:lnTo>
                  <a:pt x="561041" y="379422"/>
                </a:lnTo>
                <a:lnTo>
                  <a:pt x="542830" y="338512"/>
                </a:lnTo>
                <a:lnTo>
                  <a:pt x="521744" y="299268"/>
                </a:lnTo>
                <a:lnTo>
                  <a:pt x="497917" y="261824"/>
                </a:lnTo>
                <a:lnTo>
                  <a:pt x="471484" y="226316"/>
                </a:lnTo>
                <a:lnTo>
                  <a:pt x="442580" y="192876"/>
                </a:lnTo>
                <a:lnTo>
                  <a:pt x="411339" y="161640"/>
                </a:lnTo>
                <a:lnTo>
                  <a:pt x="377896" y="132741"/>
                </a:lnTo>
                <a:lnTo>
                  <a:pt x="342385" y="106314"/>
                </a:lnTo>
                <a:lnTo>
                  <a:pt x="304941" y="82493"/>
                </a:lnTo>
                <a:lnTo>
                  <a:pt x="265698" y="61413"/>
                </a:lnTo>
                <a:lnTo>
                  <a:pt x="224790" y="43207"/>
                </a:lnTo>
                <a:lnTo>
                  <a:pt x="182353" y="28010"/>
                </a:lnTo>
                <a:lnTo>
                  <a:pt x="138521" y="15957"/>
                </a:lnTo>
                <a:lnTo>
                  <a:pt x="93429" y="7181"/>
                </a:lnTo>
                <a:lnTo>
                  <a:pt x="47210" y="1817"/>
                </a:lnTo>
                <a:lnTo>
                  <a:pt x="0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845047" y="3907409"/>
            <a:ext cx="541020" cy="599440"/>
          </a:xfrm>
          <a:custGeom>
            <a:rect l="l" t="t" r="r" b="b"/>
            <a:pathLst>
              <a:path w="541020" h="599439">
                <a:moveTo>
                  <a:pt x="0" y="0"/>
                </a:moveTo>
                <a:lnTo>
                  <a:pt x="77469" y="599186"/>
                </a:lnTo>
                <a:lnTo>
                  <a:pt x="126805" y="590727"/>
                </a:lnTo>
                <a:lnTo>
                  <a:pt x="174855" y="578337"/>
                </a:lnTo>
                <a:lnTo>
                  <a:pt x="221420" y="562159"/>
                </a:lnTo>
                <a:lnTo>
                  <a:pt x="266300" y="542337"/>
                </a:lnTo>
                <a:lnTo>
                  <a:pt x="309294" y="519013"/>
                </a:lnTo>
                <a:lnTo>
                  <a:pt x="350202" y="492331"/>
                </a:lnTo>
                <a:lnTo>
                  <a:pt x="388824" y="462434"/>
                </a:lnTo>
                <a:lnTo>
                  <a:pt x="424960" y="429466"/>
                </a:lnTo>
                <a:lnTo>
                  <a:pt x="458410" y="393571"/>
                </a:lnTo>
                <a:lnTo>
                  <a:pt x="488973" y="354890"/>
                </a:lnTo>
                <a:lnTo>
                  <a:pt x="516449" y="313568"/>
                </a:lnTo>
                <a:lnTo>
                  <a:pt x="540638" y="269748"/>
                </a:lnTo>
                <a:lnTo>
                  <a:pt x="0" y="0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504053" y="3907409"/>
            <a:ext cx="418465" cy="603885"/>
          </a:xfrm>
          <a:custGeom>
            <a:rect l="l" t="t" r="r" b="b"/>
            <a:pathLst>
              <a:path w="418464" h="603885">
                <a:moveTo>
                  <a:pt x="340995" y="0"/>
                </a:moveTo>
                <a:lnTo>
                  <a:pt x="0" y="498856"/>
                </a:lnTo>
                <a:lnTo>
                  <a:pt x="41786" y="524966"/>
                </a:lnTo>
                <a:lnTo>
                  <a:pt x="85289" y="547465"/>
                </a:lnTo>
                <a:lnTo>
                  <a:pt x="130278" y="566297"/>
                </a:lnTo>
                <a:lnTo>
                  <a:pt x="176521" y="581407"/>
                </a:lnTo>
                <a:lnTo>
                  <a:pt x="223787" y="592740"/>
                </a:lnTo>
                <a:lnTo>
                  <a:pt x="271845" y="600239"/>
                </a:lnTo>
                <a:lnTo>
                  <a:pt x="320465" y="603850"/>
                </a:lnTo>
                <a:lnTo>
                  <a:pt x="369415" y="603517"/>
                </a:lnTo>
                <a:lnTo>
                  <a:pt x="418464" y="599186"/>
                </a:lnTo>
                <a:lnTo>
                  <a:pt x="340995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318633" y="3907409"/>
            <a:ext cx="526415" cy="499109"/>
          </a:xfrm>
          <a:custGeom>
            <a:rect l="l" t="t" r="r" b="b"/>
            <a:pathLst>
              <a:path w="526414" h="499109">
                <a:moveTo>
                  <a:pt x="526414" y="0"/>
                </a:moveTo>
                <a:lnTo>
                  <a:pt x="0" y="296545"/>
                </a:lnTo>
                <a:lnTo>
                  <a:pt x="29403" y="343578"/>
                </a:lnTo>
                <a:lnTo>
                  <a:pt x="62890" y="387582"/>
                </a:lnTo>
                <a:lnTo>
                  <a:pt x="100218" y="428300"/>
                </a:lnTo>
                <a:lnTo>
                  <a:pt x="141142" y="465477"/>
                </a:lnTo>
                <a:lnTo>
                  <a:pt x="185419" y="498856"/>
                </a:lnTo>
                <a:lnTo>
                  <a:pt x="526414" y="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241671" y="3907409"/>
            <a:ext cx="603885" cy="296545"/>
          </a:xfrm>
          <a:custGeom>
            <a:rect l="l" t="t" r="r" b="b"/>
            <a:pathLst>
              <a:path w="603885" h="296545">
                <a:moveTo>
                  <a:pt x="603376" y="0"/>
                </a:moveTo>
                <a:lnTo>
                  <a:pt x="0" y="33147"/>
                </a:lnTo>
                <a:lnTo>
                  <a:pt x="5577" y="88338"/>
                </a:lnTo>
                <a:lnTo>
                  <a:pt x="16154" y="142596"/>
                </a:lnTo>
                <a:lnTo>
                  <a:pt x="31638" y="195599"/>
                </a:lnTo>
                <a:lnTo>
                  <a:pt x="51937" y="247023"/>
                </a:lnTo>
                <a:lnTo>
                  <a:pt x="76962" y="296545"/>
                </a:lnTo>
                <a:lnTo>
                  <a:pt x="603376" y="0"/>
                </a:lnTo>
                <a:close/>
              </a:path>
            </a:pathLst>
          </a:custGeom>
          <a:solidFill>
            <a:srgbClr val="FFC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240898" y="3303142"/>
            <a:ext cx="604520" cy="637540"/>
          </a:xfrm>
          <a:custGeom>
            <a:rect l="l" t="t" r="r" b="b"/>
            <a:pathLst>
              <a:path w="604520" h="637539">
                <a:moveTo>
                  <a:pt x="604149" y="0"/>
                </a:moveTo>
                <a:lnTo>
                  <a:pt x="523947" y="5292"/>
                </a:lnTo>
                <a:lnTo>
                  <a:pt x="478079" y="13182"/>
                </a:lnTo>
                <a:lnTo>
                  <a:pt x="433526" y="24418"/>
                </a:lnTo>
                <a:lnTo>
                  <a:pt x="390414" y="38858"/>
                </a:lnTo>
                <a:lnTo>
                  <a:pt x="348869" y="56360"/>
                </a:lnTo>
                <a:lnTo>
                  <a:pt x="309019" y="76783"/>
                </a:lnTo>
                <a:lnTo>
                  <a:pt x="270991" y="99986"/>
                </a:lnTo>
                <a:lnTo>
                  <a:pt x="234910" y="125827"/>
                </a:lnTo>
                <a:lnTo>
                  <a:pt x="200904" y="154164"/>
                </a:lnTo>
                <a:lnTo>
                  <a:pt x="169099" y="184856"/>
                </a:lnTo>
                <a:lnTo>
                  <a:pt x="139622" y="217761"/>
                </a:lnTo>
                <a:lnTo>
                  <a:pt x="112600" y="252738"/>
                </a:lnTo>
                <a:lnTo>
                  <a:pt x="88159" y="289645"/>
                </a:lnTo>
                <a:lnTo>
                  <a:pt x="66427" y="328342"/>
                </a:lnTo>
                <a:lnTo>
                  <a:pt x="47529" y="368685"/>
                </a:lnTo>
                <a:lnTo>
                  <a:pt x="31593" y="410534"/>
                </a:lnTo>
                <a:lnTo>
                  <a:pt x="18745" y="453747"/>
                </a:lnTo>
                <a:lnTo>
                  <a:pt x="9113" y="498183"/>
                </a:lnTo>
                <a:lnTo>
                  <a:pt x="2822" y="543701"/>
                </a:lnTo>
                <a:lnTo>
                  <a:pt x="0" y="590158"/>
                </a:lnTo>
                <a:lnTo>
                  <a:pt x="772" y="637413"/>
                </a:lnTo>
                <a:lnTo>
                  <a:pt x="604149" y="604266"/>
                </a:lnTo>
                <a:lnTo>
                  <a:pt x="604149" y="0"/>
                </a:lnTo>
                <a:close/>
              </a:path>
            </a:pathLst>
          </a:custGeom>
          <a:solidFill>
            <a:srgbClr val="F3828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6414261" y="3409899"/>
            <a:ext cx="2889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32%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242430" y="4459935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16%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29758" y="4559300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136007" y="4362450"/>
            <a:ext cx="2133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7%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94528" y="4033773"/>
            <a:ext cx="2133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7%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942078" y="3389122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26%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979919" y="3685032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879080" y="3685032"/>
            <a:ext cx="74930" cy="76200"/>
          </a:xfrm>
          <a:custGeom>
            <a:rect l="l" t="t" r="r" b="b"/>
            <a:pathLst>
              <a:path w="74929" h="76200">
                <a:moveTo>
                  <a:pt x="0" y="76200"/>
                </a:moveTo>
                <a:lnTo>
                  <a:pt x="74675" y="76200"/>
                </a:lnTo>
                <a:lnTo>
                  <a:pt x="74675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979919" y="3918203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879080" y="3918203"/>
            <a:ext cx="74930" cy="76200"/>
          </a:xfrm>
          <a:custGeom>
            <a:rect l="l" t="t" r="r" b="b"/>
            <a:pathLst>
              <a:path w="74929" h="76200">
                <a:moveTo>
                  <a:pt x="0" y="76200"/>
                </a:moveTo>
                <a:lnTo>
                  <a:pt x="74675" y="76200"/>
                </a:lnTo>
                <a:lnTo>
                  <a:pt x="74675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6979919" y="4152900"/>
            <a:ext cx="76200" cy="74930"/>
          </a:xfrm>
          <a:custGeom>
            <a:rect l="l" t="t" r="r" b="b"/>
            <a:pathLst>
              <a:path w="76200" h="74929">
                <a:moveTo>
                  <a:pt x="0" y="74675"/>
                </a:moveTo>
                <a:lnTo>
                  <a:pt x="76200" y="74675"/>
                </a:lnTo>
                <a:lnTo>
                  <a:pt x="76200" y="0"/>
                </a:lnTo>
                <a:lnTo>
                  <a:pt x="0" y="0"/>
                </a:lnTo>
                <a:lnTo>
                  <a:pt x="0" y="74675"/>
                </a:lnTo>
                <a:close/>
              </a:path>
            </a:pathLst>
          </a:custGeom>
          <a:solidFill>
            <a:srgbClr val="FFC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879080" y="4152900"/>
            <a:ext cx="74930" cy="74930"/>
          </a:xfrm>
          <a:custGeom>
            <a:rect l="l" t="t" r="r" b="b"/>
            <a:pathLst>
              <a:path w="74929" h="74929">
                <a:moveTo>
                  <a:pt x="0" y="74675"/>
                </a:moveTo>
                <a:lnTo>
                  <a:pt x="74675" y="74675"/>
                </a:lnTo>
                <a:lnTo>
                  <a:pt x="74675" y="0"/>
                </a:lnTo>
                <a:lnTo>
                  <a:pt x="0" y="0"/>
                </a:lnTo>
                <a:lnTo>
                  <a:pt x="0" y="74675"/>
                </a:lnTo>
                <a:close/>
              </a:path>
            </a:pathLst>
          </a:custGeom>
          <a:solidFill>
            <a:srgbClr val="F3828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7077582" y="3544087"/>
            <a:ext cx="1429385" cy="725805"/>
          </a:xfrm>
          <a:prstGeom prst="rect">
            <a:avLst/>
          </a:prstGeom>
        </p:spPr>
        <p:txBody>
          <a:bodyPr vert="horz" wrap="square" lIns="0" tIns="933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35"/>
              </a:spcBef>
              <a:tabLst>
                <a:tab pos="909955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印度	中国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909955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巴西	俄罗斯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909955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印度尼西亚	其他国家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634865" y="2539111"/>
            <a:ext cx="3322954" cy="536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96290"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从世界角度看中国开源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产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业增长</a:t>
            </a:r>
            <a:endParaRPr sz="1400">
              <a:latin typeface="微软雅黑"/>
              <a:cs typeface="微软雅黑"/>
            </a:endParaRPr>
          </a:p>
          <a:p>
            <a:pPr marL="226060" indent="-213360">
              <a:lnSpc>
                <a:spcPct val="100000"/>
              </a:lnSpc>
              <a:spcBef>
                <a:spcPts val="1070"/>
              </a:spcBef>
              <a:buFont typeface="Wingdings"/>
              <a:buChar char=""/>
              <a:tabLst>
                <a:tab pos="226060"/>
              </a:tabLst>
            </a:pPr>
            <a:r>
              <a:rPr sz="1050" b="1" spc="-5">
                <a:solidFill>
                  <a:srgbClr val="585858"/>
                </a:solidFill>
                <a:latin typeface="微软雅黑"/>
                <a:cs typeface="微软雅黑"/>
              </a:rPr>
              <a:t>GitHub2022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年各国新增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贡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占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比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（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不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包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含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美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）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892040" y="5305044"/>
            <a:ext cx="3621404" cy="815340"/>
          </a:xfrm>
          <a:prstGeom prst="rect">
            <a:avLst/>
          </a:prstGeom>
          <a:solidFill>
            <a:srgbClr val="B1D234">
              <a:alpha val="10195"/>
            </a:srgbClr>
          </a:solidFill>
        </p:spPr>
        <p:txBody>
          <a:bodyPr vert="horz" wrap="square" lIns="0" tIns="26670" rIns="0" bIns="0" rtlCol="0">
            <a:spAutoFit/>
          </a:bodyPr>
          <a:lstStyle/>
          <a:p>
            <a:pPr marL="92710" marR="83185" algn="just">
              <a:lnSpc>
                <a:spcPct val="120100"/>
              </a:lnSpc>
              <a:spcBef>
                <a:spcPts val="21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Github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认为，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到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2025年，</a:t>
            </a:r>
            <a:r>
              <a:rPr sz="1000" b="1">
                <a:solidFill>
                  <a:srgbClr val="585858"/>
                </a:solidFill>
                <a:latin typeface="微软雅黑"/>
                <a:cs typeface="微软雅黑"/>
              </a:rPr>
              <a:t>美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开源贡献者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比例会</a:t>
            </a:r>
            <a:r>
              <a:rPr sz="1000" spc="10">
                <a:solidFill>
                  <a:srgbClr val="585858"/>
                </a:solidFill>
                <a:latin typeface="微软雅黑"/>
                <a:cs typeface="微软雅黑"/>
              </a:rPr>
              <a:t>由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2015年 30.4%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下降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并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稳定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16.4%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，而</a:t>
            </a:r>
            <a:r>
              <a:rPr sz="1000" b="1" spc="5">
                <a:solidFill>
                  <a:srgbClr val="585858"/>
                </a:solidFill>
                <a:latin typeface="微软雅黑"/>
                <a:cs typeface="微软雅黑"/>
              </a:rPr>
              <a:t>中国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贡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献者的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比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例预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计将 达到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13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.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3%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同时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期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预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估其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他贡献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率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强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劲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的国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家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数据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分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别是印 度（7.9%）、巴西（3%）、尼日利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（1.5%）。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634865" y="4993588"/>
            <a:ext cx="3165475" cy="187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26060" indent="-213360">
              <a:lnSpc>
                <a:spcPct val="100000"/>
              </a:lnSpc>
              <a:spcBef>
                <a:spcPts val="105"/>
              </a:spcBef>
              <a:buFont typeface="Wingdings"/>
              <a:buChar char=""/>
              <a:tabLst>
                <a:tab pos="226060"/>
              </a:tabLst>
            </a:pPr>
            <a:r>
              <a:rPr sz="1050" b="1">
                <a:solidFill>
                  <a:srgbClr val="585858"/>
                </a:solidFill>
                <a:latin typeface="微软雅黑"/>
                <a:cs typeface="微软雅黑"/>
              </a:rPr>
              <a:t>Github2025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年</a:t>
            </a:r>
            <a:r>
              <a:rPr sz="1050" b="1" spc="-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50" b="1" spc="-5">
                <a:solidFill>
                  <a:srgbClr val="585858"/>
                </a:solidFill>
                <a:latin typeface="微软雅黑"/>
                <a:cs typeface="微软雅黑"/>
              </a:rPr>
              <a:t>贡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050" b="1" spc="-15">
                <a:solidFill>
                  <a:srgbClr val="585858"/>
                </a:solidFill>
                <a:latin typeface="微软雅黑"/>
                <a:cs typeface="微软雅黑"/>
              </a:rPr>
              <a:t>比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例</a:t>
            </a:r>
            <a:r>
              <a:rPr sz="1050" b="1" spc="-15">
                <a:solidFill>
                  <a:srgbClr val="585858"/>
                </a:solidFill>
                <a:latin typeface="微软雅黑"/>
                <a:cs typeface="微软雅黑"/>
              </a:rPr>
              <a:t>预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估</a:t>
            </a:r>
            <a:r>
              <a:rPr sz="1050" b="1" spc="-15">
                <a:solidFill>
                  <a:srgbClr val="585858"/>
                </a:solidFill>
                <a:latin typeface="微软雅黑"/>
                <a:cs typeface="微软雅黑"/>
              </a:rPr>
              <a:t>（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按</a:t>
            </a:r>
            <a:r>
              <a:rPr sz="1050" b="1" spc="-15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别</a:t>
            </a:r>
            <a:r>
              <a:rPr sz="1050" b="1" spc="-15">
                <a:solidFill>
                  <a:srgbClr val="585858"/>
                </a:solidFill>
                <a:latin typeface="微软雅黑"/>
                <a:cs typeface="微软雅黑"/>
              </a:rPr>
              <a:t>分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）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812291" y="3506723"/>
            <a:ext cx="424180" cy="378460"/>
          </a:xfrm>
          <a:custGeom>
            <a:rect l="l" t="t" r="r" b="b"/>
            <a:pathLst>
              <a:path w="424180" h="378460">
                <a:moveTo>
                  <a:pt x="0" y="377951"/>
                </a:moveTo>
                <a:lnTo>
                  <a:pt x="423671" y="377951"/>
                </a:lnTo>
                <a:lnTo>
                  <a:pt x="423671" y="0"/>
                </a:lnTo>
                <a:lnTo>
                  <a:pt x="0" y="0"/>
                </a:lnTo>
                <a:lnTo>
                  <a:pt x="0" y="377951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761149" y="3866388"/>
            <a:ext cx="527050" cy="57785"/>
          </a:xfrm>
          <a:custGeom>
            <a:rect l="l" t="t" r="r" b="b"/>
            <a:pathLst>
              <a:path w="527050" h="57785">
                <a:moveTo>
                  <a:pt x="45580" y="1397"/>
                </a:moveTo>
                <a:lnTo>
                  <a:pt x="0" y="2793"/>
                </a:lnTo>
                <a:lnTo>
                  <a:pt x="18894" y="19423"/>
                </a:lnTo>
                <a:lnTo>
                  <a:pt x="54751" y="33847"/>
                </a:lnTo>
                <a:lnTo>
                  <a:pt x="104810" y="45441"/>
                </a:lnTo>
                <a:lnTo>
                  <a:pt x="166312" y="53585"/>
                </a:lnTo>
                <a:lnTo>
                  <a:pt x="236499" y="57657"/>
                </a:lnTo>
                <a:lnTo>
                  <a:pt x="307583" y="57060"/>
                </a:lnTo>
                <a:lnTo>
                  <a:pt x="373275" y="52201"/>
                </a:lnTo>
                <a:lnTo>
                  <a:pt x="430812" y="43624"/>
                </a:lnTo>
                <a:lnTo>
                  <a:pt x="477434" y="31872"/>
                </a:lnTo>
                <a:lnTo>
                  <a:pt x="506982" y="18971"/>
                </a:lnTo>
                <a:lnTo>
                  <a:pt x="265474" y="18971"/>
                </a:lnTo>
                <a:lnTo>
                  <a:pt x="207240" y="18208"/>
                </a:lnTo>
                <a:lnTo>
                  <a:pt x="153465" y="15906"/>
                </a:lnTo>
                <a:lnTo>
                  <a:pt x="106818" y="12229"/>
                </a:lnTo>
                <a:lnTo>
                  <a:pt x="69967" y="7338"/>
                </a:lnTo>
                <a:lnTo>
                  <a:pt x="45580" y="1397"/>
                </a:lnTo>
                <a:close/>
              </a:path>
              <a:path w="527050" h="57785">
                <a:moveTo>
                  <a:pt x="483755" y="0"/>
                </a:moveTo>
                <a:lnTo>
                  <a:pt x="427697" y="11302"/>
                </a:lnTo>
                <a:lnTo>
                  <a:pt x="381250" y="15359"/>
                </a:lnTo>
                <a:lnTo>
                  <a:pt x="325501" y="18034"/>
                </a:lnTo>
                <a:lnTo>
                  <a:pt x="265474" y="18971"/>
                </a:lnTo>
                <a:lnTo>
                  <a:pt x="506982" y="18971"/>
                </a:lnTo>
                <a:lnTo>
                  <a:pt x="510379" y="17488"/>
                </a:lnTo>
                <a:lnTo>
                  <a:pt x="526884" y="1016"/>
                </a:lnTo>
                <a:lnTo>
                  <a:pt x="483755" y="0"/>
                </a:lnTo>
                <a:close/>
              </a:path>
            </a:pathLst>
          </a:custGeom>
          <a:solidFill>
            <a:srgbClr val="C5E1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926591" y="3354323"/>
            <a:ext cx="195071" cy="1783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749040" y="3506723"/>
            <a:ext cx="425450" cy="378460"/>
          </a:xfrm>
          <a:custGeom>
            <a:rect l="l" t="t" r="r" b="b"/>
            <a:pathLst>
              <a:path w="425450" h="378460">
                <a:moveTo>
                  <a:pt x="0" y="377951"/>
                </a:moveTo>
                <a:lnTo>
                  <a:pt x="425196" y="377951"/>
                </a:lnTo>
                <a:lnTo>
                  <a:pt x="425196" y="0"/>
                </a:lnTo>
                <a:lnTo>
                  <a:pt x="0" y="0"/>
                </a:lnTo>
                <a:lnTo>
                  <a:pt x="0" y="377951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699383" y="3866260"/>
            <a:ext cx="525780" cy="57785"/>
          </a:xfrm>
          <a:custGeom>
            <a:rect l="l" t="t" r="r" b="b"/>
            <a:pathLst>
              <a:path w="525779" h="57785">
                <a:moveTo>
                  <a:pt x="45592" y="1524"/>
                </a:moveTo>
                <a:lnTo>
                  <a:pt x="0" y="2920"/>
                </a:lnTo>
                <a:lnTo>
                  <a:pt x="18834" y="19502"/>
                </a:lnTo>
                <a:lnTo>
                  <a:pt x="54603" y="33919"/>
                </a:lnTo>
                <a:lnTo>
                  <a:pt x="104552" y="45532"/>
                </a:lnTo>
                <a:lnTo>
                  <a:pt x="165924" y="53700"/>
                </a:lnTo>
                <a:lnTo>
                  <a:pt x="235965" y="57784"/>
                </a:lnTo>
                <a:lnTo>
                  <a:pt x="306838" y="57187"/>
                </a:lnTo>
                <a:lnTo>
                  <a:pt x="372331" y="52328"/>
                </a:lnTo>
                <a:lnTo>
                  <a:pt x="429688" y="43751"/>
                </a:lnTo>
                <a:lnTo>
                  <a:pt x="476155" y="31999"/>
                </a:lnTo>
                <a:lnTo>
                  <a:pt x="505594" y="19098"/>
                </a:lnTo>
                <a:lnTo>
                  <a:pt x="264550" y="19098"/>
                </a:lnTo>
                <a:lnTo>
                  <a:pt x="206534" y="18335"/>
                </a:lnTo>
                <a:lnTo>
                  <a:pt x="152971" y="16033"/>
                </a:lnTo>
                <a:lnTo>
                  <a:pt x="106520" y="12356"/>
                </a:lnTo>
                <a:lnTo>
                  <a:pt x="69840" y="7465"/>
                </a:lnTo>
                <a:lnTo>
                  <a:pt x="45592" y="1524"/>
                </a:lnTo>
                <a:close/>
              </a:path>
              <a:path w="525779" h="57785">
                <a:moveTo>
                  <a:pt x="482345" y="0"/>
                </a:moveTo>
                <a:lnTo>
                  <a:pt x="426402" y="11414"/>
                </a:lnTo>
                <a:lnTo>
                  <a:pt x="380011" y="15484"/>
                </a:lnTo>
                <a:lnTo>
                  <a:pt x="324357" y="18161"/>
                </a:lnTo>
                <a:lnTo>
                  <a:pt x="264550" y="19098"/>
                </a:lnTo>
                <a:lnTo>
                  <a:pt x="505594" y="19098"/>
                </a:lnTo>
                <a:lnTo>
                  <a:pt x="508977" y="17615"/>
                </a:lnTo>
                <a:lnTo>
                  <a:pt x="525399" y="1143"/>
                </a:lnTo>
                <a:lnTo>
                  <a:pt x="482345" y="0"/>
                </a:lnTo>
                <a:close/>
              </a:path>
            </a:pathLst>
          </a:custGeom>
          <a:solidFill>
            <a:srgbClr val="C5E1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864864" y="3354323"/>
            <a:ext cx="193547" cy="1783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3696970" y="3944873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新增用户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770121" y="3180333"/>
            <a:ext cx="3854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200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万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2770632" y="3506723"/>
            <a:ext cx="424180" cy="378460"/>
          </a:xfrm>
          <a:custGeom>
            <a:rect l="l" t="t" r="r" b="b"/>
            <a:pathLst>
              <a:path w="424180" h="378460">
                <a:moveTo>
                  <a:pt x="0" y="377951"/>
                </a:moveTo>
                <a:lnTo>
                  <a:pt x="423671" y="377951"/>
                </a:lnTo>
                <a:lnTo>
                  <a:pt x="423671" y="0"/>
                </a:lnTo>
                <a:lnTo>
                  <a:pt x="0" y="0"/>
                </a:lnTo>
                <a:lnTo>
                  <a:pt x="0" y="377951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719451" y="3866388"/>
            <a:ext cx="527050" cy="57785"/>
          </a:xfrm>
          <a:custGeom>
            <a:rect l="l" t="t" r="r" b="b"/>
            <a:pathLst>
              <a:path w="527050" h="57785">
                <a:moveTo>
                  <a:pt x="45593" y="1397"/>
                </a:moveTo>
                <a:lnTo>
                  <a:pt x="0" y="2793"/>
                </a:lnTo>
                <a:lnTo>
                  <a:pt x="18924" y="19423"/>
                </a:lnTo>
                <a:lnTo>
                  <a:pt x="54801" y="33847"/>
                </a:lnTo>
                <a:lnTo>
                  <a:pt x="104863" y="45441"/>
                </a:lnTo>
                <a:lnTo>
                  <a:pt x="166343" y="53585"/>
                </a:lnTo>
                <a:lnTo>
                  <a:pt x="236474" y="57657"/>
                </a:lnTo>
                <a:lnTo>
                  <a:pt x="307589" y="57060"/>
                </a:lnTo>
                <a:lnTo>
                  <a:pt x="373300" y="52201"/>
                </a:lnTo>
                <a:lnTo>
                  <a:pt x="430847" y="43624"/>
                </a:lnTo>
                <a:lnTo>
                  <a:pt x="477472" y="31872"/>
                </a:lnTo>
                <a:lnTo>
                  <a:pt x="507021" y="18971"/>
                </a:lnTo>
                <a:lnTo>
                  <a:pt x="265494" y="18971"/>
                </a:lnTo>
                <a:lnTo>
                  <a:pt x="207268" y="18208"/>
                </a:lnTo>
                <a:lnTo>
                  <a:pt x="153495" y="15906"/>
                </a:lnTo>
                <a:lnTo>
                  <a:pt x="106844" y="12229"/>
                </a:lnTo>
                <a:lnTo>
                  <a:pt x="69986" y="7338"/>
                </a:lnTo>
                <a:lnTo>
                  <a:pt x="45593" y="1397"/>
                </a:lnTo>
                <a:close/>
              </a:path>
              <a:path w="527050" h="57785">
                <a:moveTo>
                  <a:pt x="483743" y="0"/>
                </a:moveTo>
                <a:lnTo>
                  <a:pt x="427767" y="11302"/>
                </a:lnTo>
                <a:lnTo>
                  <a:pt x="381301" y="15359"/>
                </a:lnTo>
                <a:lnTo>
                  <a:pt x="325500" y="18034"/>
                </a:lnTo>
                <a:lnTo>
                  <a:pt x="265494" y="18971"/>
                </a:lnTo>
                <a:lnTo>
                  <a:pt x="507021" y="18971"/>
                </a:lnTo>
                <a:lnTo>
                  <a:pt x="510417" y="17488"/>
                </a:lnTo>
                <a:lnTo>
                  <a:pt x="526923" y="1016"/>
                </a:lnTo>
                <a:lnTo>
                  <a:pt x="483743" y="0"/>
                </a:lnTo>
                <a:close/>
              </a:path>
            </a:pathLst>
          </a:custGeom>
          <a:solidFill>
            <a:srgbClr val="C5E1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886455" y="3354323"/>
            <a:ext cx="193547" cy="1783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790700" y="3506723"/>
            <a:ext cx="425450" cy="378460"/>
          </a:xfrm>
          <a:custGeom>
            <a:rect l="l" t="t" r="r" b="b"/>
            <a:pathLst>
              <a:path w="425450" h="378460">
                <a:moveTo>
                  <a:pt x="0" y="377951"/>
                </a:moveTo>
                <a:lnTo>
                  <a:pt x="425195" y="377951"/>
                </a:lnTo>
                <a:lnTo>
                  <a:pt x="425195" y="0"/>
                </a:lnTo>
                <a:lnTo>
                  <a:pt x="0" y="0"/>
                </a:lnTo>
                <a:lnTo>
                  <a:pt x="0" y="377951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741042" y="3866260"/>
            <a:ext cx="525780" cy="57785"/>
          </a:xfrm>
          <a:custGeom>
            <a:rect l="l" t="t" r="r" b="b"/>
            <a:pathLst>
              <a:path w="525780" h="57785">
                <a:moveTo>
                  <a:pt x="45593" y="1524"/>
                </a:moveTo>
                <a:lnTo>
                  <a:pt x="0" y="2920"/>
                </a:lnTo>
                <a:lnTo>
                  <a:pt x="18834" y="19502"/>
                </a:lnTo>
                <a:lnTo>
                  <a:pt x="54603" y="33919"/>
                </a:lnTo>
                <a:lnTo>
                  <a:pt x="104552" y="45532"/>
                </a:lnTo>
                <a:lnTo>
                  <a:pt x="165924" y="53700"/>
                </a:lnTo>
                <a:lnTo>
                  <a:pt x="235965" y="57784"/>
                </a:lnTo>
                <a:lnTo>
                  <a:pt x="306838" y="57187"/>
                </a:lnTo>
                <a:lnTo>
                  <a:pt x="372331" y="52328"/>
                </a:lnTo>
                <a:lnTo>
                  <a:pt x="429688" y="43751"/>
                </a:lnTo>
                <a:lnTo>
                  <a:pt x="476155" y="31999"/>
                </a:lnTo>
                <a:lnTo>
                  <a:pt x="505594" y="19098"/>
                </a:lnTo>
                <a:lnTo>
                  <a:pt x="264550" y="19098"/>
                </a:lnTo>
                <a:lnTo>
                  <a:pt x="206534" y="18335"/>
                </a:lnTo>
                <a:lnTo>
                  <a:pt x="152971" y="16033"/>
                </a:lnTo>
                <a:lnTo>
                  <a:pt x="106520" y="12356"/>
                </a:lnTo>
                <a:lnTo>
                  <a:pt x="69840" y="7465"/>
                </a:lnTo>
                <a:lnTo>
                  <a:pt x="45593" y="1524"/>
                </a:lnTo>
                <a:close/>
              </a:path>
              <a:path w="525780" h="57785">
                <a:moveTo>
                  <a:pt x="482345" y="0"/>
                </a:moveTo>
                <a:lnTo>
                  <a:pt x="426402" y="11414"/>
                </a:lnTo>
                <a:lnTo>
                  <a:pt x="380011" y="15484"/>
                </a:lnTo>
                <a:lnTo>
                  <a:pt x="324357" y="18161"/>
                </a:lnTo>
                <a:lnTo>
                  <a:pt x="264550" y="19098"/>
                </a:lnTo>
                <a:lnTo>
                  <a:pt x="505594" y="19098"/>
                </a:lnTo>
                <a:lnTo>
                  <a:pt x="508977" y="17615"/>
                </a:lnTo>
                <a:lnTo>
                  <a:pt x="525399" y="1143"/>
                </a:lnTo>
                <a:lnTo>
                  <a:pt x="482345" y="0"/>
                </a:lnTo>
                <a:close/>
              </a:path>
            </a:pathLst>
          </a:custGeom>
          <a:solidFill>
            <a:srgbClr val="C5E1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906523" y="3354323"/>
            <a:ext cx="193547" cy="1783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618540" y="2539111"/>
            <a:ext cx="2962275" cy="818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07085"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从国内角度看中国开源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现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状</a:t>
            </a:r>
            <a:endParaRPr sz="1400">
              <a:latin typeface="微软雅黑"/>
              <a:cs typeface="微软雅黑"/>
            </a:endParaRPr>
          </a:p>
          <a:p>
            <a:pPr marL="226060" indent="-213360">
              <a:lnSpc>
                <a:spcPct val="100000"/>
              </a:lnSpc>
              <a:spcBef>
                <a:spcPts val="1070"/>
              </a:spcBef>
              <a:buFont typeface="Wingdings"/>
              <a:buChar char=""/>
              <a:tabLst>
                <a:tab pos="226060"/>
              </a:tabLst>
            </a:pPr>
            <a:r>
              <a:rPr sz="1050" b="1" spc="-5">
                <a:solidFill>
                  <a:srgbClr val="585858"/>
                </a:solidFill>
                <a:latin typeface="微软雅黑"/>
                <a:cs typeface="微软雅黑"/>
              </a:rPr>
              <a:t>Gitee2022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年平台上开源指标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变化</a:t>
            </a:r>
            <a:endParaRPr sz="1050">
              <a:latin typeface="微软雅黑"/>
              <a:cs typeface="微软雅黑"/>
            </a:endParaRPr>
          </a:p>
          <a:p>
            <a:pPr marL="186690">
              <a:lnSpc>
                <a:spcPct val="100000"/>
              </a:lnSpc>
              <a:spcBef>
                <a:spcPts val="1030"/>
              </a:spcBef>
              <a:tabLst>
                <a:tab pos="1165860"/>
                <a:tab pos="2184400"/>
              </a:tabLst>
            </a:pP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2500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万	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1000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万	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480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万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18540" y="3944873"/>
            <a:ext cx="3096895" cy="51180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3035">
              <a:lnSpc>
                <a:spcPct val="100000"/>
              </a:lnSpc>
              <a:spcBef>
                <a:spcPts val="95"/>
              </a:spcBef>
              <a:tabLst>
                <a:tab pos="1194435"/>
                <a:tab pos="2174240"/>
              </a:tabLst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平台仓库	总用户	新仓库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700">
              <a:latin typeface="微软雅黑"/>
              <a:cs typeface="微软雅黑"/>
            </a:endParaRPr>
          </a:p>
          <a:p>
            <a:pPr marL="226060" indent="-213360">
              <a:lnSpc>
                <a:spcPct val="100000"/>
              </a:lnSpc>
              <a:buFont typeface="Wingdings"/>
              <a:buChar char=""/>
              <a:tabLst>
                <a:tab pos="226060"/>
              </a:tabLst>
            </a:pPr>
            <a:r>
              <a:rPr sz="1050" b="1">
                <a:solidFill>
                  <a:srgbClr val="585858"/>
                </a:solidFill>
                <a:latin typeface="微软雅黑"/>
                <a:cs typeface="微软雅黑"/>
              </a:rPr>
              <a:t>CSDN2023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年调研：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比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例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2494407" y="4833873"/>
            <a:ext cx="1036955" cy="1170940"/>
          </a:xfrm>
          <a:custGeom>
            <a:rect l="l" t="t" r="r" b="b"/>
            <a:pathLst>
              <a:path w="1036953" h="1170939">
                <a:moveTo>
                  <a:pt x="450976" y="0"/>
                </a:moveTo>
                <a:lnTo>
                  <a:pt x="450976" y="585469"/>
                </a:lnTo>
                <a:lnTo>
                  <a:pt x="0" y="958595"/>
                </a:lnTo>
                <a:lnTo>
                  <a:pt x="34922" y="997208"/>
                </a:lnTo>
                <a:lnTo>
                  <a:pt x="72833" y="1032297"/>
                </a:lnTo>
                <a:lnTo>
                  <a:pt x="113461" y="1063734"/>
                </a:lnTo>
                <a:lnTo>
                  <a:pt x="156531" y="1091393"/>
                </a:lnTo>
                <a:lnTo>
                  <a:pt x="201771" y="1115145"/>
                </a:lnTo>
                <a:lnTo>
                  <a:pt x="248908" y="1134864"/>
                </a:lnTo>
                <a:lnTo>
                  <a:pt x="297670" y="1150423"/>
                </a:lnTo>
                <a:lnTo>
                  <a:pt x="347784" y="1161694"/>
                </a:lnTo>
                <a:lnTo>
                  <a:pt x="398977" y="1168550"/>
                </a:lnTo>
                <a:lnTo>
                  <a:pt x="450976" y="1170863"/>
                </a:lnTo>
                <a:lnTo>
                  <a:pt x="498994" y="1168923"/>
                </a:lnTo>
                <a:lnTo>
                  <a:pt x="545942" y="1163201"/>
                </a:lnTo>
                <a:lnTo>
                  <a:pt x="591670" y="1153849"/>
                </a:lnTo>
                <a:lnTo>
                  <a:pt x="636029" y="1141017"/>
                </a:lnTo>
                <a:lnTo>
                  <a:pt x="678866" y="1124857"/>
                </a:lnTo>
                <a:lnTo>
                  <a:pt x="720032" y="1105518"/>
                </a:lnTo>
                <a:lnTo>
                  <a:pt x="759375" y="1083152"/>
                </a:lnTo>
                <a:lnTo>
                  <a:pt x="796746" y="1057909"/>
                </a:lnTo>
                <a:lnTo>
                  <a:pt x="831992" y="1029940"/>
                </a:lnTo>
                <a:lnTo>
                  <a:pt x="864965" y="999396"/>
                </a:lnTo>
                <a:lnTo>
                  <a:pt x="895512" y="966427"/>
                </a:lnTo>
                <a:lnTo>
                  <a:pt x="923484" y="931184"/>
                </a:lnTo>
                <a:lnTo>
                  <a:pt x="948729" y="893819"/>
                </a:lnTo>
                <a:lnTo>
                  <a:pt x="971097" y="854480"/>
                </a:lnTo>
                <a:lnTo>
                  <a:pt x="990437" y="813320"/>
                </a:lnTo>
                <a:lnTo>
                  <a:pt x="1006598" y="770489"/>
                </a:lnTo>
                <a:lnTo>
                  <a:pt x="1019431" y="726138"/>
                </a:lnTo>
                <a:lnTo>
                  <a:pt x="1028784" y="680417"/>
                </a:lnTo>
                <a:lnTo>
                  <a:pt x="1034506" y="633477"/>
                </a:lnTo>
                <a:lnTo>
                  <a:pt x="1036446" y="585469"/>
                </a:lnTo>
                <a:lnTo>
                  <a:pt x="1034506" y="537452"/>
                </a:lnTo>
                <a:lnTo>
                  <a:pt x="1028784" y="490504"/>
                </a:lnTo>
                <a:lnTo>
                  <a:pt x="1019431" y="444776"/>
                </a:lnTo>
                <a:lnTo>
                  <a:pt x="1006598" y="400417"/>
                </a:lnTo>
                <a:lnTo>
                  <a:pt x="990437" y="357580"/>
                </a:lnTo>
                <a:lnTo>
                  <a:pt x="971097" y="316414"/>
                </a:lnTo>
                <a:lnTo>
                  <a:pt x="948729" y="277071"/>
                </a:lnTo>
                <a:lnTo>
                  <a:pt x="923484" y="239700"/>
                </a:lnTo>
                <a:lnTo>
                  <a:pt x="895512" y="204454"/>
                </a:lnTo>
                <a:lnTo>
                  <a:pt x="864965" y="171481"/>
                </a:lnTo>
                <a:lnTo>
                  <a:pt x="831992" y="140934"/>
                </a:lnTo>
                <a:lnTo>
                  <a:pt x="796746" y="112962"/>
                </a:lnTo>
                <a:lnTo>
                  <a:pt x="759375" y="87717"/>
                </a:lnTo>
                <a:lnTo>
                  <a:pt x="720032" y="65349"/>
                </a:lnTo>
                <a:lnTo>
                  <a:pt x="678866" y="46009"/>
                </a:lnTo>
                <a:lnTo>
                  <a:pt x="636029" y="29848"/>
                </a:lnTo>
                <a:lnTo>
                  <a:pt x="591670" y="17015"/>
                </a:lnTo>
                <a:lnTo>
                  <a:pt x="545942" y="7662"/>
                </a:lnTo>
                <a:lnTo>
                  <a:pt x="498994" y="1940"/>
                </a:lnTo>
                <a:lnTo>
                  <a:pt x="450976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360083" y="4852289"/>
            <a:ext cx="585470" cy="940435"/>
          </a:xfrm>
          <a:custGeom>
            <a:rect l="l" t="t" r="r" b="b"/>
            <a:pathLst>
              <a:path w="585469" h="940435">
                <a:moveTo>
                  <a:pt x="439758" y="0"/>
                </a:moveTo>
                <a:lnTo>
                  <a:pt x="390425" y="15021"/>
                </a:lnTo>
                <a:lnTo>
                  <a:pt x="342732" y="34249"/>
                </a:lnTo>
                <a:lnTo>
                  <a:pt x="296947" y="57561"/>
                </a:lnTo>
                <a:lnTo>
                  <a:pt x="253339" y="84836"/>
                </a:lnTo>
                <a:lnTo>
                  <a:pt x="212174" y="115950"/>
                </a:lnTo>
                <a:lnTo>
                  <a:pt x="176409" y="148054"/>
                </a:lnTo>
                <a:lnTo>
                  <a:pt x="143880" y="182389"/>
                </a:lnTo>
                <a:lnTo>
                  <a:pt x="114606" y="218741"/>
                </a:lnTo>
                <a:lnTo>
                  <a:pt x="88607" y="256900"/>
                </a:lnTo>
                <a:lnTo>
                  <a:pt x="65904" y="296654"/>
                </a:lnTo>
                <a:lnTo>
                  <a:pt x="46516" y="337790"/>
                </a:lnTo>
                <a:lnTo>
                  <a:pt x="30463" y="380096"/>
                </a:lnTo>
                <a:lnTo>
                  <a:pt x="17765" y="423362"/>
                </a:lnTo>
                <a:lnTo>
                  <a:pt x="8442" y="467374"/>
                </a:lnTo>
                <a:lnTo>
                  <a:pt x="2513" y="511921"/>
                </a:lnTo>
                <a:lnTo>
                  <a:pt x="0" y="556790"/>
                </a:lnTo>
                <a:lnTo>
                  <a:pt x="920" y="601771"/>
                </a:lnTo>
                <a:lnTo>
                  <a:pt x="5296" y="646651"/>
                </a:lnTo>
                <a:lnTo>
                  <a:pt x="13146" y="691218"/>
                </a:lnTo>
                <a:lnTo>
                  <a:pt x="24490" y="735260"/>
                </a:lnTo>
                <a:lnTo>
                  <a:pt x="39349" y="778565"/>
                </a:lnTo>
                <a:lnTo>
                  <a:pt x="57741" y="820922"/>
                </a:lnTo>
                <a:lnTo>
                  <a:pt x="79688" y="862118"/>
                </a:lnTo>
                <a:lnTo>
                  <a:pt x="105209" y="901942"/>
                </a:lnTo>
                <a:lnTo>
                  <a:pt x="134323" y="940181"/>
                </a:lnTo>
                <a:lnTo>
                  <a:pt x="585300" y="567055"/>
                </a:lnTo>
                <a:lnTo>
                  <a:pt x="439758" y="0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799842" y="4838446"/>
            <a:ext cx="146050" cy="581025"/>
          </a:xfrm>
          <a:custGeom>
            <a:rect l="l" t="t" r="r" b="b"/>
            <a:pathLst>
              <a:path w="146050" h="581025">
                <a:moveTo>
                  <a:pt x="72262" y="0"/>
                </a:moveTo>
                <a:lnTo>
                  <a:pt x="54024" y="2645"/>
                </a:lnTo>
                <a:lnTo>
                  <a:pt x="35893" y="5826"/>
                </a:lnTo>
                <a:lnTo>
                  <a:pt x="17881" y="9554"/>
                </a:lnTo>
                <a:lnTo>
                  <a:pt x="0" y="13842"/>
                </a:lnTo>
                <a:lnTo>
                  <a:pt x="145541" y="580897"/>
                </a:lnTo>
                <a:lnTo>
                  <a:pt x="72262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2872104" y="4833873"/>
            <a:ext cx="73660" cy="585470"/>
          </a:xfrm>
          <a:custGeom>
            <a:rect l="l" t="t" r="r" b="b"/>
            <a:pathLst>
              <a:path w="73660" h="585470">
                <a:moveTo>
                  <a:pt x="73278" y="0"/>
                </a:moveTo>
                <a:lnTo>
                  <a:pt x="54899" y="285"/>
                </a:lnTo>
                <a:lnTo>
                  <a:pt x="36544" y="1143"/>
                </a:lnTo>
                <a:lnTo>
                  <a:pt x="18236" y="2571"/>
                </a:lnTo>
                <a:lnTo>
                  <a:pt x="0" y="4571"/>
                </a:lnTo>
                <a:lnTo>
                  <a:pt x="73278" y="585469"/>
                </a:lnTo>
                <a:lnTo>
                  <a:pt x="73278" y="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773679" y="4803647"/>
            <a:ext cx="62865" cy="41275"/>
          </a:xfrm>
          <a:custGeom>
            <a:rect l="l" t="t" r="r" b="b"/>
            <a:pathLst>
              <a:path w="62864" h="41275">
                <a:moveTo>
                  <a:pt x="62483" y="41147"/>
                </a:moveTo>
                <a:lnTo>
                  <a:pt x="56387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2909316" y="4803647"/>
            <a:ext cx="90170" cy="32384"/>
          </a:xfrm>
          <a:custGeom>
            <a:rect l="l" t="t" r="r" b="b"/>
            <a:pathLst>
              <a:path w="90169" h="32384">
                <a:moveTo>
                  <a:pt x="0" y="32003"/>
                </a:moveTo>
                <a:lnTo>
                  <a:pt x="32003" y="0"/>
                </a:lnTo>
                <a:lnTo>
                  <a:pt x="89915" y="0"/>
                </a:lnTo>
              </a:path>
            </a:pathLst>
          </a:custGeom>
          <a:ln w="914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3134105" y="5539232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64%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429001" y="5234685"/>
            <a:ext cx="2882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32%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2552192" y="4691888"/>
            <a:ext cx="661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0375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2%	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3729228" y="5088635"/>
            <a:ext cx="64135" cy="64135"/>
          </a:xfrm>
          <a:custGeom>
            <a:rect l="l" t="t" r="r" b="b"/>
            <a:pathLst>
              <a:path w="64135" h="64135">
                <a:moveTo>
                  <a:pt x="0" y="64007"/>
                </a:moveTo>
                <a:lnTo>
                  <a:pt x="64008" y="64007"/>
                </a:lnTo>
                <a:lnTo>
                  <a:pt x="64008" y="0"/>
                </a:lnTo>
                <a:lnTo>
                  <a:pt x="0" y="0"/>
                </a:lnTo>
                <a:lnTo>
                  <a:pt x="0" y="64007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3729228" y="5276088"/>
            <a:ext cx="64135" cy="64135"/>
          </a:xfrm>
          <a:custGeom>
            <a:rect l="l" t="t" r="r" b="b"/>
            <a:pathLst>
              <a:path w="64135" h="64135">
                <a:moveTo>
                  <a:pt x="0" y="64008"/>
                </a:moveTo>
                <a:lnTo>
                  <a:pt x="64008" y="64008"/>
                </a:lnTo>
                <a:lnTo>
                  <a:pt x="64008" y="0"/>
                </a:lnTo>
                <a:lnTo>
                  <a:pt x="0" y="0"/>
                </a:lnTo>
                <a:lnTo>
                  <a:pt x="0" y="64008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3729228" y="5463540"/>
            <a:ext cx="64135" cy="62865"/>
          </a:xfrm>
          <a:custGeom>
            <a:rect l="l" t="t" r="r" b="b"/>
            <a:pathLst>
              <a:path w="64135" h="62864">
                <a:moveTo>
                  <a:pt x="0" y="62484"/>
                </a:moveTo>
                <a:lnTo>
                  <a:pt x="64008" y="62484"/>
                </a:lnTo>
                <a:lnTo>
                  <a:pt x="64008" y="0"/>
                </a:lnTo>
                <a:lnTo>
                  <a:pt x="0" y="0"/>
                </a:lnTo>
                <a:lnTo>
                  <a:pt x="0" y="62484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3807967" y="4995577"/>
            <a:ext cx="531495" cy="586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227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经常使用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偶尔使用 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不清楚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3729228" y="5649467"/>
            <a:ext cx="64135" cy="64135"/>
          </a:xfrm>
          <a:custGeom>
            <a:rect l="l" t="t" r="r" b="b"/>
            <a:pathLst>
              <a:path w="64135" h="64135">
                <a:moveTo>
                  <a:pt x="0" y="64008"/>
                </a:moveTo>
                <a:lnTo>
                  <a:pt x="64008" y="64008"/>
                </a:lnTo>
                <a:lnTo>
                  <a:pt x="64008" y="0"/>
                </a:lnTo>
                <a:lnTo>
                  <a:pt x="0" y="0"/>
                </a:lnTo>
                <a:lnTo>
                  <a:pt x="0" y="64008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3807967" y="5591352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从未使用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871727" y="4971288"/>
            <a:ext cx="364490" cy="498475"/>
          </a:xfrm>
          <a:custGeom>
            <a:rect l="l" t="t" r="r" b="b"/>
            <a:pathLst>
              <a:path w="364490" h="498475">
                <a:moveTo>
                  <a:pt x="364235" y="0"/>
                </a:moveTo>
                <a:lnTo>
                  <a:pt x="0" y="0"/>
                </a:lnTo>
                <a:lnTo>
                  <a:pt x="0" y="498348"/>
                </a:lnTo>
                <a:lnTo>
                  <a:pt x="364235" y="498348"/>
                </a:lnTo>
                <a:lnTo>
                  <a:pt x="364235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1453896" y="4888991"/>
            <a:ext cx="364490" cy="581025"/>
          </a:xfrm>
          <a:custGeom>
            <a:rect l="l" t="t" r="r" b="b"/>
            <a:pathLst>
              <a:path w="364489" h="581025">
                <a:moveTo>
                  <a:pt x="364235" y="0"/>
                </a:moveTo>
                <a:lnTo>
                  <a:pt x="0" y="0"/>
                </a:lnTo>
                <a:lnTo>
                  <a:pt x="0" y="580643"/>
                </a:lnTo>
                <a:lnTo>
                  <a:pt x="364235" y="580643"/>
                </a:lnTo>
                <a:lnTo>
                  <a:pt x="364235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763523" y="5469635"/>
            <a:ext cx="1163320" cy="0"/>
          </a:xfrm>
          <a:custGeom>
            <a:rect l="l" t="t" r="r" b="b"/>
            <a:pathLst>
              <a:path w="1163320">
                <a:moveTo>
                  <a:pt x="0" y="0"/>
                </a:moveTo>
                <a:lnTo>
                  <a:pt x="1162812" y="0"/>
                </a:lnTo>
              </a:path>
            </a:pathLst>
          </a:custGeom>
          <a:ln w="3175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943457" y="4727828"/>
            <a:ext cx="2203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5">
                <a:solidFill>
                  <a:srgbClr val="585858"/>
                </a:solidFill>
                <a:latin typeface="等线 Light"/>
                <a:cs typeface="等线 Light"/>
              </a:rPr>
              <a:t>42</a:t>
            </a:r>
            <a:endParaRPr sz="1000">
              <a:latin typeface="等线 Light"/>
              <a:cs typeface="等线 Light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1090362" y="4784471"/>
            <a:ext cx="60325" cy="889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1525650" y="4644644"/>
            <a:ext cx="2203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5">
                <a:solidFill>
                  <a:srgbClr val="585858"/>
                </a:solidFill>
                <a:latin typeface="等线 Light"/>
                <a:cs typeface="等线 Light"/>
              </a:rPr>
              <a:t>49</a:t>
            </a:r>
            <a:endParaRPr sz="1000">
              <a:latin typeface="等线 Light"/>
              <a:cs typeface="等线 Light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1672555" y="4701285"/>
            <a:ext cx="60325" cy="889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964691" y="5881115"/>
            <a:ext cx="59690" cy="59690"/>
          </a:xfrm>
          <a:custGeom>
            <a:rect l="l" t="t" r="r" b="b"/>
            <a:pathLst>
              <a:path w="59690" h="59689">
                <a:moveTo>
                  <a:pt x="0" y="59435"/>
                </a:moveTo>
                <a:lnTo>
                  <a:pt x="59435" y="59435"/>
                </a:lnTo>
                <a:lnTo>
                  <a:pt x="59435" y="0"/>
                </a:lnTo>
                <a:lnTo>
                  <a:pt x="0" y="0"/>
                </a:lnTo>
                <a:lnTo>
                  <a:pt x="0" y="59435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 txBox="1"/>
          <p:nvPr/>
        </p:nvSpPr>
        <p:spPr>
          <a:xfrm>
            <a:off x="910539" y="5504484"/>
            <a:ext cx="914400" cy="6527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94360"/>
              </a:tabLst>
            </a:pPr>
            <a:r>
              <a:rPr sz="1000" b="0" spc="-5">
                <a:solidFill>
                  <a:srgbClr val="585858"/>
                </a:solidFill>
                <a:latin typeface="等线 Light"/>
                <a:cs typeface="等线 Light"/>
              </a:rPr>
              <a:t>2022	2023</a:t>
            </a:r>
            <a:endParaRPr sz="1000">
              <a:latin typeface="等线 Light"/>
              <a:cs typeface="等线 Light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750">
              <a:latin typeface="等线 Light"/>
              <a:cs typeface="等线 Light"/>
            </a:endParaRPr>
          </a:p>
          <a:p>
            <a:pPr marL="140335">
              <a:lnSpc>
                <a:spcPct val="100000"/>
              </a:lnSpc>
            </a:pPr>
            <a:r>
              <a:rPr sz="1000" b="0" spc="-5">
                <a:solidFill>
                  <a:srgbClr val="585858"/>
                </a:solidFill>
                <a:latin typeface="等线 Light"/>
                <a:cs typeface="等线 Light"/>
              </a:rPr>
              <a:t>开发者参与开</a:t>
            </a:r>
            <a:endParaRPr sz="1000">
              <a:latin typeface="等线 Light"/>
              <a:cs typeface="等线 Light"/>
            </a:endParaRPr>
          </a:p>
          <a:p>
            <a:pPr marL="140335">
              <a:lnSpc>
                <a:spcPct val="100000"/>
              </a:lnSpc>
              <a:spcBef>
                <a:spcPts val="145"/>
              </a:spcBef>
            </a:pPr>
            <a:r>
              <a:rPr sz="1000" b="0" spc="-5">
                <a:solidFill>
                  <a:srgbClr val="585858"/>
                </a:solidFill>
                <a:latin typeface="等线 Light"/>
                <a:cs typeface="等线 Light"/>
              </a:rPr>
              <a:t>源项目的比例</a:t>
            </a:r>
            <a:endParaRPr sz="1000">
              <a:latin typeface="等线 Light"/>
              <a:cs typeface="等线 Light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1955292" y="5117591"/>
            <a:ext cx="285750" cy="76200"/>
          </a:xfrm>
          <a:custGeom>
            <a:rect l="l" t="t" r="r" b="b"/>
            <a:pathLst>
              <a:path w="2857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4449"/>
                </a:lnTo>
                <a:lnTo>
                  <a:pt x="63500" y="44449"/>
                </a:lnTo>
                <a:lnTo>
                  <a:pt x="63500" y="31749"/>
                </a:lnTo>
                <a:lnTo>
                  <a:pt x="76200" y="31749"/>
                </a:lnTo>
                <a:lnTo>
                  <a:pt x="76200" y="0"/>
                </a:lnTo>
                <a:close/>
              </a:path>
              <a:path w="285750" h="76200">
                <a:moveTo>
                  <a:pt x="209295" y="0"/>
                </a:moveTo>
                <a:lnTo>
                  <a:pt x="209295" y="76199"/>
                </a:lnTo>
                <a:lnTo>
                  <a:pt x="272795" y="44449"/>
                </a:lnTo>
                <a:lnTo>
                  <a:pt x="221995" y="44449"/>
                </a:lnTo>
                <a:lnTo>
                  <a:pt x="221995" y="31749"/>
                </a:lnTo>
                <a:lnTo>
                  <a:pt x="272795" y="31749"/>
                </a:lnTo>
                <a:lnTo>
                  <a:pt x="209295" y="0"/>
                </a:lnTo>
                <a:close/>
              </a:path>
              <a:path w="285750" h="76200">
                <a:moveTo>
                  <a:pt x="76200" y="31749"/>
                </a:moveTo>
                <a:lnTo>
                  <a:pt x="63500" y="31749"/>
                </a:lnTo>
                <a:lnTo>
                  <a:pt x="63500" y="44449"/>
                </a:lnTo>
                <a:lnTo>
                  <a:pt x="76200" y="44449"/>
                </a:lnTo>
                <a:lnTo>
                  <a:pt x="76200" y="31749"/>
                </a:lnTo>
                <a:close/>
              </a:path>
              <a:path w="285750" h="76200">
                <a:moveTo>
                  <a:pt x="209295" y="31749"/>
                </a:moveTo>
                <a:lnTo>
                  <a:pt x="76200" y="31749"/>
                </a:lnTo>
                <a:lnTo>
                  <a:pt x="76200" y="44449"/>
                </a:lnTo>
                <a:lnTo>
                  <a:pt x="209295" y="44449"/>
                </a:lnTo>
                <a:lnTo>
                  <a:pt x="209295" y="31749"/>
                </a:lnTo>
                <a:close/>
              </a:path>
              <a:path w="285750" h="76200">
                <a:moveTo>
                  <a:pt x="272795" y="31749"/>
                </a:moveTo>
                <a:lnTo>
                  <a:pt x="221995" y="31749"/>
                </a:lnTo>
                <a:lnTo>
                  <a:pt x="221995" y="44449"/>
                </a:lnTo>
                <a:lnTo>
                  <a:pt x="272795" y="44449"/>
                </a:lnTo>
                <a:lnTo>
                  <a:pt x="285495" y="38099"/>
                </a:lnTo>
                <a:lnTo>
                  <a:pt x="272795" y="31749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816863" y="3128772"/>
            <a:ext cx="3629025" cy="894715"/>
          </a:xfrm>
          <a:custGeom>
            <a:rect l="l" t="t" r="r" b="b"/>
            <a:pathLst>
              <a:path w="3629025" h="894714">
                <a:moveTo>
                  <a:pt x="0" y="894588"/>
                </a:moveTo>
                <a:lnTo>
                  <a:pt x="3628644" y="894588"/>
                </a:lnTo>
                <a:lnTo>
                  <a:pt x="3628644" y="0"/>
                </a:lnTo>
                <a:lnTo>
                  <a:pt x="0" y="0"/>
                </a:lnTo>
                <a:lnTo>
                  <a:pt x="0" y="894588"/>
                </a:lnTo>
                <a:close/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816863" y="4485132"/>
            <a:ext cx="3629025" cy="1292860"/>
          </a:xfrm>
          <a:custGeom>
            <a:rect l="l" t="t" r="r" b="b"/>
            <a:pathLst>
              <a:path w="3629025" h="1292860">
                <a:moveTo>
                  <a:pt x="0" y="1292352"/>
                </a:moveTo>
                <a:lnTo>
                  <a:pt x="3628644" y="1292352"/>
                </a:lnTo>
                <a:lnTo>
                  <a:pt x="3628644" y="0"/>
                </a:lnTo>
                <a:lnTo>
                  <a:pt x="0" y="0"/>
                </a:lnTo>
                <a:lnTo>
                  <a:pt x="0" y="1292352"/>
                </a:lnTo>
                <a:close/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922511" y="6612737"/>
            <a:ext cx="857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8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16595" y="0"/>
            <a:ext cx="1114044" cy="109423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80182" y="2485389"/>
            <a:ext cx="4592955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54000">
              <a:lnSpc>
                <a:spcPct val="100000"/>
              </a:lnSpc>
              <a:spcBef>
                <a:spcPts val="95"/>
              </a:spcBef>
            </a:pPr>
            <a:r>
              <a:rPr sz="4000" spc="-5"/>
              <a:t>中国开源基础软件 产业链及参与者洞察</a:t>
            </a:r>
            <a:endParaRPr sz="4000"/>
          </a:p>
        </p:txBody>
      </p:sp>
      <p:sp>
        <p:nvSpPr>
          <p:cNvPr id="5" name="object 5"/>
          <p:cNvSpPr txBox="1"/>
          <p:nvPr/>
        </p:nvSpPr>
        <p:spPr>
          <a:xfrm>
            <a:off x="1614677" y="2568955"/>
            <a:ext cx="787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solidFill>
                  <a:srgbClr val="FFFFFF"/>
                </a:solidFill>
                <a:latin typeface="Arial"/>
                <a:cs typeface="Arial"/>
              </a:rPr>
              <a:t>02</a:t>
            </a:r>
            <a:endParaRPr sz="5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433827" y="2769107"/>
            <a:ext cx="216535" cy="481965"/>
          </a:xfrm>
          <a:custGeom>
            <a:rect l="l" t="t" r="r" b="b"/>
            <a:pathLst>
              <a:path w="216535" h="481964">
                <a:moveTo>
                  <a:pt x="216281" y="0"/>
                </a:moveTo>
                <a:lnTo>
                  <a:pt x="0" y="481838"/>
                </a:lnTo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287401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开源产业链关系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74317" y="3228848"/>
            <a:ext cx="828040" cy="35496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900" b="1">
                <a:solidFill>
                  <a:srgbClr val="8AC53E"/>
                </a:solidFill>
                <a:latin typeface="微软雅黑"/>
                <a:cs typeface="微软雅黑"/>
              </a:rPr>
              <a:t>运营：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900">
                <a:solidFill>
                  <a:srgbClr val="8AC53E"/>
                </a:solidFill>
                <a:latin typeface="微软雅黑"/>
                <a:cs typeface="微软雅黑"/>
              </a:rPr>
              <a:t>发起者为运营者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0831" y="5449823"/>
            <a:ext cx="8053070" cy="542925"/>
          </a:xfrm>
          <a:prstGeom prst="rect">
            <a:avLst/>
          </a:prstGeom>
          <a:solidFill>
            <a:srgbClr val="B1D234">
              <a:alpha val="10195"/>
            </a:srgbClr>
          </a:solidFill>
          <a:ln w="6096">
            <a:solidFill>
              <a:srgbClr val="B5B5B5"/>
            </a:solidFill>
          </a:ln>
        </p:spPr>
        <p:txBody>
          <a:bodyPr vert="horz" wrap="square" lIns="0" tIns="86995" rIns="0" bIns="0" rtlCol="0">
            <a:spAutoFit/>
          </a:bodyPr>
          <a:lstStyle/>
          <a:p>
            <a:pPr marL="11430" algn="ctr">
              <a:lnSpc>
                <a:spcPct val="100000"/>
              </a:lnSpc>
              <a:spcBef>
                <a:spcPts val="685"/>
              </a:spcBef>
            </a:pP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开源技术论坛</a:t>
            </a:r>
            <a:r>
              <a:rPr sz="1050" b="1">
                <a:solidFill>
                  <a:srgbClr val="8AC53E"/>
                </a:solidFill>
                <a:latin typeface="微软雅黑"/>
                <a:cs typeface="微软雅黑"/>
              </a:rPr>
              <a:t>\</a:t>
            </a:r>
            <a:r>
              <a:rPr sz="1050" b="1" spc="-5">
                <a:solidFill>
                  <a:srgbClr val="8AC53E"/>
                </a:solidFill>
                <a:latin typeface="微软雅黑"/>
                <a:cs typeface="微软雅黑"/>
              </a:rPr>
              <a:t>开</a:t>
            </a: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源</a:t>
            </a:r>
            <a:r>
              <a:rPr sz="1050" b="1" spc="-5">
                <a:solidFill>
                  <a:srgbClr val="8AC53E"/>
                </a:solidFill>
                <a:latin typeface="微软雅黑"/>
                <a:cs typeface="微软雅黑"/>
              </a:rPr>
              <a:t>社</a:t>
            </a: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区</a:t>
            </a:r>
            <a:r>
              <a:rPr sz="1050" b="1" spc="-5">
                <a:solidFill>
                  <a:srgbClr val="8AC53E"/>
                </a:solidFill>
                <a:latin typeface="微软雅黑"/>
                <a:cs typeface="微软雅黑"/>
              </a:rPr>
              <a:t>评</a:t>
            </a: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估</a:t>
            </a:r>
            <a:r>
              <a:rPr sz="1050" b="1" spc="-5">
                <a:solidFill>
                  <a:srgbClr val="8AC53E"/>
                </a:solidFill>
                <a:latin typeface="微软雅黑"/>
                <a:cs typeface="微软雅黑"/>
              </a:rPr>
              <a:t>机</a:t>
            </a:r>
            <a:r>
              <a:rPr sz="1050" b="1" spc="-10">
                <a:solidFill>
                  <a:srgbClr val="8AC53E"/>
                </a:solidFill>
                <a:latin typeface="微软雅黑"/>
                <a:cs typeface="微软雅黑"/>
              </a:rPr>
              <a:t>构</a:t>
            </a:r>
            <a:r>
              <a:rPr sz="1050" b="1" spc="-15">
                <a:solidFill>
                  <a:srgbClr val="8AC53E"/>
                </a:solidFill>
                <a:latin typeface="微软雅黑"/>
                <a:cs typeface="微软雅黑"/>
              </a:rPr>
              <a:t>\</a:t>
            </a: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开</a:t>
            </a:r>
            <a:r>
              <a:rPr sz="1050" b="1" spc="-10">
                <a:solidFill>
                  <a:srgbClr val="8AC53E"/>
                </a:solidFill>
                <a:latin typeface="微软雅黑"/>
                <a:cs typeface="微软雅黑"/>
              </a:rPr>
              <a:t>源</a:t>
            </a: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产</a:t>
            </a:r>
            <a:r>
              <a:rPr sz="1050" b="1" spc="-10">
                <a:solidFill>
                  <a:srgbClr val="8AC53E"/>
                </a:solidFill>
                <a:latin typeface="微软雅黑"/>
                <a:cs typeface="微软雅黑"/>
              </a:rPr>
              <a:t>业</a:t>
            </a: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联盟</a:t>
            </a:r>
            <a:endParaRPr sz="1050">
              <a:latin typeface="微软雅黑"/>
              <a:cs typeface="微软雅黑"/>
            </a:endParaRPr>
          </a:p>
          <a:p>
            <a:pPr marL="11430" algn="ctr">
              <a:lnSpc>
                <a:spcPct val="100000"/>
              </a:lnSpc>
              <a:spcBef>
                <a:spcPts val="254"/>
              </a:spcBef>
            </a:pP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提供参与者交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流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的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平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台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，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推动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开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源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技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术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发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展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、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打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造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最</a:t>
            </a:r>
            <a:r>
              <a:rPr sz="1050" spc="-10">
                <a:solidFill>
                  <a:srgbClr val="8AC53E"/>
                </a:solidFill>
                <a:latin typeface="微软雅黑"/>
                <a:cs typeface="微软雅黑"/>
              </a:rPr>
              <a:t>佳</a:t>
            </a:r>
            <a:r>
              <a:rPr sz="1050" spc="5">
                <a:solidFill>
                  <a:srgbClr val="8AC53E"/>
                </a:solidFill>
                <a:latin typeface="微软雅黑"/>
                <a:cs typeface="微软雅黑"/>
              </a:rPr>
              <a:t>实践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88182" y="5218557"/>
            <a:ext cx="21971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8AC53E"/>
                </a:solidFill>
                <a:latin typeface="微软雅黑"/>
                <a:cs typeface="微软雅黑"/>
              </a:rPr>
              <a:t>赋能开源全产业生态的循环流转与运行规范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252472" y="5038344"/>
            <a:ext cx="593090" cy="408940"/>
          </a:xfrm>
          <a:custGeom>
            <a:rect l="l" t="t" r="r" b="b"/>
            <a:pathLst>
              <a:path w="593089" h="408939">
                <a:moveTo>
                  <a:pt x="444626" y="204215"/>
                </a:moveTo>
                <a:lnTo>
                  <a:pt x="148208" y="204215"/>
                </a:lnTo>
                <a:lnTo>
                  <a:pt x="148208" y="408431"/>
                </a:lnTo>
                <a:lnTo>
                  <a:pt x="444626" y="408431"/>
                </a:lnTo>
                <a:lnTo>
                  <a:pt x="444626" y="204215"/>
                </a:lnTo>
                <a:close/>
              </a:path>
              <a:path w="593089" h="408939">
                <a:moveTo>
                  <a:pt x="296417" y="0"/>
                </a:moveTo>
                <a:lnTo>
                  <a:pt x="0" y="204215"/>
                </a:lnTo>
                <a:lnTo>
                  <a:pt x="592835" y="204215"/>
                </a:lnTo>
                <a:lnTo>
                  <a:pt x="296417" y="0"/>
                </a:lnTo>
                <a:close/>
              </a:path>
            </a:pathLst>
          </a:custGeom>
          <a:solidFill>
            <a:srgbClr val="B5B5B5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323076" y="5038344"/>
            <a:ext cx="591820" cy="408940"/>
          </a:xfrm>
          <a:custGeom>
            <a:rect l="l" t="t" r="r" b="b"/>
            <a:pathLst>
              <a:path w="591820" h="408939">
                <a:moveTo>
                  <a:pt x="443483" y="204215"/>
                </a:moveTo>
                <a:lnTo>
                  <a:pt x="147827" y="204215"/>
                </a:lnTo>
                <a:lnTo>
                  <a:pt x="147827" y="408431"/>
                </a:lnTo>
                <a:lnTo>
                  <a:pt x="443483" y="408431"/>
                </a:lnTo>
                <a:lnTo>
                  <a:pt x="443483" y="204215"/>
                </a:lnTo>
                <a:close/>
              </a:path>
              <a:path w="591820" h="408939">
                <a:moveTo>
                  <a:pt x="295655" y="0"/>
                </a:moveTo>
                <a:lnTo>
                  <a:pt x="0" y="204215"/>
                </a:lnTo>
                <a:lnTo>
                  <a:pt x="591312" y="204215"/>
                </a:lnTo>
                <a:lnTo>
                  <a:pt x="295655" y="0"/>
                </a:lnTo>
                <a:close/>
              </a:path>
            </a:pathLst>
          </a:custGeom>
          <a:solidFill>
            <a:srgbClr val="B5B5B5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082419" y="4948428"/>
            <a:ext cx="5009641" cy="2118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30351" y="3282696"/>
            <a:ext cx="1172210" cy="291465"/>
          </a:xfrm>
          <a:custGeom>
            <a:rect l="l" t="t" r="r" b="b"/>
            <a:pathLst>
              <a:path w="1172210" h="291464">
                <a:moveTo>
                  <a:pt x="0" y="0"/>
                </a:moveTo>
                <a:lnTo>
                  <a:pt x="1144143" y="0"/>
                </a:lnTo>
                <a:lnTo>
                  <a:pt x="1171956" y="27812"/>
                </a:lnTo>
                <a:lnTo>
                  <a:pt x="1171956" y="291083"/>
                </a:lnTo>
                <a:lnTo>
                  <a:pt x="27813" y="291083"/>
                </a:lnTo>
                <a:lnTo>
                  <a:pt x="0" y="263270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5B5B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99261" y="3322065"/>
            <a:ext cx="44640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>
                <a:solidFill>
                  <a:srgbClr val="64AE45"/>
                </a:solidFill>
                <a:latin typeface="微软雅黑"/>
                <a:cs typeface="微软雅黑"/>
              </a:rPr>
              <a:t>发起者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661150" y="3509517"/>
            <a:ext cx="7607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830" marR="5080" indent="-24765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代码</a:t>
            </a:r>
            <a:r>
              <a:rPr sz="900" spc="-5">
                <a:solidFill>
                  <a:srgbClr val="585858"/>
                </a:solidFill>
                <a:latin typeface="微软雅黑"/>
                <a:cs typeface="微软雅黑"/>
              </a:rPr>
              <a:t>/</a:t>
            </a: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文档贡献 参与社区互动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441692" y="3282696"/>
            <a:ext cx="1172210" cy="291465"/>
          </a:xfrm>
          <a:custGeom>
            <a:rect l="l" t="t" r="r" b="b"/>
            <a:pathLst>
              <a:path w="1172209" h="291464">
                <a:moveTo>
                  <a:pt x="0" y="0"/>
                </a:moveTo>
                <a:lnTo>
                  <a:pt x="1144142" y="0"/>
                </a:lnTo>
                <a:lnTo>
                  <a:pt x="1171955" y="27812"/>
                </a:lnTo>
                <a:lnTo>
                  <a:pt x="1171955" y="291083"/>
                </a:lnTo>
                <a:lnTo>
                  <a:pt x="27812" y="291083"/>
                </a:lnTo>
                <a:lnTo>
                  <a:pt x="0" y="263270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5B5B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7810881" y="3322065"/>
            <a:ext cx="44640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>
                <a:solidFill>
                  <a:srgbClr val="64AE45"/>
                </a:solidFill>
                <a:latin typeface="微软雅黑"/>
                <a:cs typeface="微软雅黑"/>
              </a:rPr>
              <a:t>开发者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80794" y="4181347"/>
            <a:ext cx="817244" cy="51943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900" b="1">
                <a:solidFill>
                  <a:srgbClr val="8AC53E"/>
                </a:solidFill>
                <a:latin typeface="微软雅黑"/>
                <a:cs typeface="微软雅黑"/>
              </a:rPr>
              <a:t>运营：</a:t>
            </a:r>
            <a:endParaRPr sz="9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</a:pPr>
            <a:r>
              <a:rPr sz="900" spc="165">
                <a:solidFill>
                  <a:srgbClr val="8AC53E"/>
                </a:solidFill>
                <a:latin typeface="微软雅黑"/>
                <a:cs typeface="微软雅黑"/>
              </a:rPr>
              <a:t>开源</a:t>
            </a:r>
            <a:r>
              <a:rPr sz="900" spc="155">
                <a:solidFill>
                  <a:srgbClr val="8AC53E"/>
                </a:solidFill>
                <a:latin typeface="微软雅黑"/>
                <a:cs typeface="微软雅黑"/>
              </a:rPr>
              <a:t>基</a:t>
            </a:r>
            <a:r>
              <a:rPr sz="900" spc="165">
                <a:solidFill>
                  <a:srgbClr val="8AC53E"/>
                </a:solidFill>
                <a:latin typeface="微软雅黑"/>
                <a:cs typeface="微软雅黑"/>
              </a:rPr>
              <a:t>金会</a:t>
            </a:r>
            <a:r>
              <a:rPr sz="900">
                <a:solidFill>
                  <a:srgbClr val="8AC53E"/>
                </a:solidFill>
                <a:latin typeface="微软雅黑"/>
                <a:cs typeface="微软雅黑"/>
              </a:rPr>
              <a:t>为 运营者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7441692" y="4389120"/>
            <a:ext cx="1172210" cy="292735"/>
          </a:xfrm>
          <a:custGeom>
            <a:rect l="l" t="t" r="r" b="b"/>
            <a:pathLst>
              <a:path w="1172209" h="292735">
                <a:moveTo>
                  <a:pt x="0" y="0"/>
                </a:moveTo>
                <a:lnTo>
                  <a:pt x="1144015" y="0"/>
                </a:lnTo>
                <a:lnTo>
                  <a:pt x="1171955" y="27939"/>
                </a:lnTo>
                <a:lnTo>
                  <a:pt x="1171955" y="292607"/>
                </a:lnTo>
                <a:lnTo>
                  <a:pt x="27939" y="292607"/>
                </a:lnTo>
                <a:lnTo>
                  <a:pt x="0" y="264667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5B5B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7810881" y="4429505"/>
            <a:ext cx="4464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>
                <a:solidFill>
                  <a:srgbClr val="64AE45"/>
                </a:solidFill>
                <a:latin typeface="微软雅黑"/>
                <a:cs typeface="微软雅黑"/>
              </a:rPr>
              <a:t>使用者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667000" y="3121151"/>
            <a:ext cx="3956685" cy="1725295"/>
          </a:xfrm>
          <a:custGeom>
            <a:rect l="l" t="t" r="r" b="b"/>
            <a:pathLst>
              <a:path w="3956684" h="1725295">
                <a:moveTo>
                  <a:pt x="0" y="1725168"/>
                </a:moveTo>
                <a:lnTo>
                  <a:pt x="3956304" y="1725168"/>
                </a:lnTo>
                <a:lnTo>
                  <a:pt x="3956304" y="0"/>
                </a:lnTo>
                <a:lnTo>
                  <a:pt x="0" y="0"/>
                </a:lnTo>
                <a:lnTo>
                  <a:pt x="0" y="1725168"/>
                </a:lnTo>
                <a:close/>
              </a:path>
            </a:pathLst>
          </a:custGeom>
          <a:ln w="6095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2785872" y="3521964"/>
            <a:ext cx="1247140" cy="289560"/>
          </a:xfrm>
          <a:prstGeom prst="rect">
            <a:avLst/>
          </a:prstGeom>
          <a:solidFill>
            <a:srgbClr val="64AE45">
              <a:alpha val="69802"/>
            </a:srgbClr>
          </a:solidFill>
          <a:ln w="12192">
            <a:solidFill>
              <a:srgbClr val="64AE45"/>
            </a:solidFill>
          </a:ln>
        </p:spPr>
        <p:txBody>
          <a:bodyPr vert="horz" wrap="square" lIns="0" tIns="56515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445"/>
              </a:spcBef>
            </a:pP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开源代码托管</a:t>
            </a:r>
            <a:r>
              <a:rPr sz="1050" b="1" spc="-10">
                <a:solidFill>
                  <a:srgbClr val="585858"/>
                </a:solidFill>
                <a:latin typeface="微软雅黑"/>
                <a:cs typeface="微软雅黑"/>
              </a:rPr>
              <a:t>平</a:t>
            </a: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台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180332" y="3425952"/>
            <a:ext cx="2280285" cy="463550"/>
          </a:xfrm>
          <a:prstGeom prst="rect">
            <a:avLst/>
          </a:prstGeom>
          <a:solidFill>
            <a:srgbClr val="64AE45">
              <a:alpha val="30195"/>
            </a:srgbClr>
          </a:solidFill>
          <a:ln w="6096">
            <a:solidFill>
              <a:srgbClr val="64AE45"/>
            </a:solidFill>
          </a:ln>
        </p:spPr>
        <p:txBody>
          <a:bodyPr vert="horz" wrap="square" lIns="0" tIns="26034" rIns="0" bIns="0" rtlCol="0">
            <a:spAutoFit/>
          </a:bodyPr>
          <a:lstStyle/>
          <a:p>
            <a:pPr marL="92075" marR="85090">
              <a:lnSpc>
                <a:spcPct val="120000"/>
              </a:lnSpc>
              <a:spcBef>
                <a:spcPts val="204"/>
              </a:spcBef>
            </a:pPr>
            <a:r>
              <a:rPr sz="1000" spc="30">
                <a:solidFill>
                  <a:srgbClr val="7E7E7E"/>
                </a:solidFill>
                <a:latin typeface="微软雅黑"/>
                <a:cs typeface="微软雅黑"/>
              </a:rPr>
              <a:t>代码维护：对代码进行</a:t>
            </a:r>
            <a:r>
              <a:rPr sz="1000" spc="40">
                <a:solidFill>
                  <a:srgbClr val="7E7E7E"/>
                </a:solidFill>
                <a:latin typeface="微软雅黑"/>
                <a:cs typeface="微软雅黑"/>
              </a:rPr>
              <a:t>日</a:t>
            </a:r>
            <a:r>
              <a:rPr sz="1000" spc="30">
                <a:solidFill>
                  <a:srgbClr val="7E7E7E"/>
                </a:solidFill>
                <a:latin typeface="微软雅黑"/>
                <a:cs typeface="微软雅黑"/>
              </a:rPr>
              <a:t>常维护，</a:t>
            </a: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如 审核开发者贡献的代码质量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785872" y="4183379"/>
            <a:ext cx="1247140" cy="291465"/>
          </a:xfrm>
          <a:prstGeom prst="rect">
            <a:avLst/>
          </a:prstGeom>
          <a:solidFill>
            <a:srgbClr val="64AE45">
              <a:alpha val="69802"/>
            </a:srgbClr>
          </a:solidFill>
          <a:ln w="12192">
            <a:solidFill>
              <a:srgbClr val="64AE45"/>
            </a:solidFill>
          </a:ln>
        </p:spPr>
        <p:txBody>
          <a:bodyPr vert="horz" wrap="square" lIns="0" tIns="57150" rIns="0" bIns="0" rtlCol="0">
            <a:spAutoFit/>
          </a:bodyPr>
          <a:lstStyle/>
          <a:p>
            <a:pPr marL="361315">
              <a:lnSpc>
                <a:spcPct val="100000"/>
              </a:lnSpc>
              <a:spcBef>
                <a:spcPts val="450"/>
              </a:spcBef>
            </a:pPr>
            <a:r>
              <a:rPr sz="1050" b="1" spc="5">
                <a:solidFill>
                  <a:srgbClr val="585858"/>
                </a:solidFill>
                <a:latin typeface="微软雅黑"/>
                <a:cs typeface="微软雅黑"/>
              </a:rPr>
              <a:t>开源社区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80332" y="4037076"/>
            <a:ext cx="2280285" cy="631190"/>
          </a:xfrm>
          <a:prstGeom prst="rect">
            <a:avLst/>
          </a:prstGeom>
          <a:solidFill>
            <a:srgbClr val="64AE45">
              <a:alpha val="30195"/>
            </a:srgbClr>
          </a:solidFill>
          <a:ln w="6096">
            <a:solidFill>
              <a:srgbClr val="64AE45"/>
            </a:solidFill>
          </a:ln>
        </p:spPr>
        <p:txBody>
          <a:bodyPr vert="horz" wrap="square" lIns="0" tIns="26670" rIns="0" bIns="0" rtlCol="0">
            <a:spAutoFit/>
          </a:bodyPr>
          <a:lstStyle/>
          <a:p>
            <a:pPr marL="92075" marR="80645" algn="just">
              <a:lnSpc>
                <a:spcPct val="120100"/>
              </a:lnSpc>
              <a:spcBef>
                <a:spcPts val="210"/>
              </a:spcBef>
            </a:pPr>
            <a:r>
              <a:rPr sz="1000" spc="30">
                <a:solidFill>
                  <a:srgbClr val="7E7E7E"/>
                </a:solidFill>
                <a:latin typeface="微软雅黑"/>
                <a:cs typeface="微软雅黑"/>
              </a:rPr>
              <a:t>治理与运营者建立开源</a:t>
            </a:r>
            <a:r>
              <a:rPr sz="1000" spc="40">
                <a:solidFill>
                  <a:srgbClr val="7E7E7E"/>
                </a:solidFill>
                <a:latin typeface="微软雅黑"/>
                <a:cs typeface="微软雅黑"/>
              </a:rPr>
              <a:t>社</a:t>
            </a:r>
            <a:r>
              <a:rPr sz="1000" spc="30">
                <a:solidFill>
                  <a:srgbClr val="7E7E7E"/>
                </a:solidFill>
                <a:latin typeface="微软雅黑"/>
                <a:cs typeface="微软雅黑"/>
              </a:rPr>
              <a:t>区，提供开 </a:t>
            </a:r>
            <a:r>
              <a:rPr sz="1000">
                <a:solidFill>
                  <a:srgbClr val="7E7E7E"/>
                </a:solidFill>
                <a:latin typeface="微软雅黑"/>
                <a:cs typeface="微软雅黑"/>
              </a:rPr>
              <a:t>发者交流平</a:t>
            </a:r>
            <a:r>
              <a:rPr sz="1000" spc="5">
                <a:solidFill>
                  <a:srgbClr val="7E7E7E"/>
                </a:solidFill>
                <a:latin typeface="微软雅黑"/>
                <a:cs typeface="微软雅黑"/>
              </a:rPr>
              <a:t>台</a:t>
            </a:r>
            <a:r>
              <a:rPr sz="1000">
                <a:solidFill>
                  <a:srgbClr val="7E7E7E"/>
                </a:solidFill>
                <a:latin typeface="微软雅黑"/>
                <a:cs typeface="微软雅黑"/>
              </a:rPr>
              <a:t>，包括建</a:t>
            </a:r>
            <a:r>
              <a:rPr sz="1000" spc="15">
                <a:solidFill>
                  <a:srgbClr val="7E7E7E"/>
                </a:solidFill>
                <a:latin typeface="微软雅黑"/>
                <a:cs typeface="微软雅黑"/>
              </a:rPr>
              <a:t>立</a:t>
            </a:r>
            <a:r>
              <a:rPr sz="1000">
                <a:solidFill>
                  <a:srgbClr val="7E7E7E"/>
                </a:solidFill>
                <a:latin typeface="微软雅黑"/>
                <a:cs typeface="微软雅黑"/>
              </a:rPr>
              <a:t>sig中心、</a:t>
            </a:r>
            <a:r>
              <a:rPr sz="1000" spc="-5">
                <a:solidFill>
                  <a:srgbClr val="7E7E7E"/>
                </a:solidFill>
                <a:latin typeface="微软雅黑"/>
                <a:cs typeface="微软雅黑"/>
              </a:rPr>
              <a:t>设 立公开课等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041647" y="2987039"/>
            <a:ext cx="1091565" cy="268605"/>
          </a:xfrm>
          <a:custGeom>
            <a:rect l="l" t="t" r="r" b="b"/>
            <a:pathLst>
              <a:path w="1091564" h="268604">
                <a:moveTo>
                  <a:pt x="0" y="0"/>
                </a:moveTo>
                <a:lnTo>
                  <a:pt x="1091184" y="0"/>
                </a:lnTo>
                <a:lnTo>
                  <a:pt x="1091184" y="268224"/>
                </a:lnTo>
                <a:lnTo>
                  <a:pt x="0" y="26822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526795" y="935227"/>
            <a:ext cx="8115934" cy="2284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以开源社区及代码托管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平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台为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心，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各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方合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力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促进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产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业源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与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端共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生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共长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47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发起者可以将源代码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放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在代码托管平台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上，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结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合开发者的代码贡献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一步提升源代码质</a:t>
            </a:r>
            <a:r>
              <a:rPr sz="1100" spc="30">
                <a:solidFill>
                  <a:srgbClr val="585858"/>
                </a:solidFill>
                <a:latin typeface="微软雅黑"/>
                <a:cs typeface="微软雅黑"/>
              </a:rPr>
              <a:t>量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在这个代码优化的过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程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，也有其他力 量辅助：1）开源基金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可选择性接受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目的捐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赠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并运营项目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；2）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术论坛通常会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供更广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阔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的开发者交流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平</a:t>
            </a:r>
            <a:r>
              <a:rPr sz="1100" spc="30">
                <a:solidFill>
                  <a:srgbClr val="585858"/>
                </a:solidFill>
                <a:latin typeface="微软雅黑"/>
                <a:cs typeface="微软雅黑"/>
              </a:rPr>
              <a:t>台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者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能力水平；3）开源社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评估机构可对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源社区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行评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分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，辅助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发者选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择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要参与的开源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；4）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开源产业联盟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往会对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业贡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献 技术指标、开源规范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等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引导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业专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化发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展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50">
              <a:latin typeface="微软雅黑"/>
              <a:cs typeface="微软雅黑"/>
            </a:endParaRPr>
          </a:p>
          <a:p>
            <a:pPr marR="15240" algn="ctr">
              <a:lnSpc>
                <a:spcPct val="100000"/>
              </a:lnSpc>
              <a:spcBef>
                <a:spcPts val="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开源产业链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00">
              <a:latin typeface="微软雅黑"/>
              <a:cs typeface="微软雅黑"/>
            </a:endParaRPr>
          </a:p>
          <a:p>
            <a:pPr marL="5080" algn="ctr">
              <a:lnSpc>
                <a:spcPct val="100000"/>
              </a:lnSpc>
            </a:pPr>
            <a:r>
              <a:rPr sz="1200" b="1">
                <a:solidFill>
                  <a:srgbClr val="64AE45"/>
                </a:solidFill>
                <a:latin typeface="微软雅黑"/>
                <a:cs typeface="微软雅黑"/>
              </a:rPr>
              <a:t>开源项目运营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30351" y="4389120"/>
            <a:ext cx="1172210" cy="292735"/>
          </a:xfrm>
          <a:custGeom>
            <a:rect l="l" t="t" r="r" b="b"/>
            <a:pathLst>
              <a:path w="1172210" h="292735">
                <a:moveTo>
                  <a:pt x="1144016" y="0"/>
                </a:moveTo>
                <a:lnTo>
                  <a:pt x="0" y="0"/>
                </a:lnTo>
                <a:lnTo>
                  <a:pt x="0" y="264667"/>
                </a:lnTo>
                <a:lnTo>
                  <a:pt x="27952" y="292607"/>
                </a:lnTo>
                <a:lnTo>
                  <a:pt x="1171956" y="292607"/>
                </a:lnTo>
                <a:lnTo>
                  <a:pt x="1171956" y="27939"/>
                </a:lnTo>
                <a:lnTo>
                  <a:pt x="1144016" y="0"/>
                </a:lnTo>
                <a:close/>
              </a:path>
            </a:pathLst>
          </a:custGeom>
          <a:solidFill>
            <a:srgbClr val="B1D234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30351" y="4389120"/>
            <a:ext cx="1172210" cy="292735"/>
          </a:xfrm>
          <a:custGeom>
            <a:rect l="l" t="t" r="r" b="b"/>
            <a:pathLst>
              <a:path w="1172210" h="292735">
                <a:moveTo>
                  <a:pt x="0" y="0"/>
                </a:moveTo>
                <a:lnTo>
                  <a:pt x="1144016" y="0"/>
                </a:lnTo>
                <a:lnTo>
                  <a:pt x="1171956" y="27939"/>
                </a:lnTo>
                <a:lnTo>
                  <a:pt x="1171956" y="292607"/>
                </a:lnTo>
                <a:lnTo>
                  <a:pt x="27952" y="292607"/>
                </a:lnTo>
                <a:lnTo>
                  <a:pt x="0" y="264667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5B5B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773988" y="4434077"/>
            <a:ext cx="69786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solidFill>
                  <a:srgbClr val="8AC53E"/>
                </a:solidFill>
                <a:latin typeface="微软雅黑"/>
                <a:cs typeface="微软雅黑"/>
              </a:rPr>
              <a:t>开源基金会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702307" y="3390900"/>
            <a:ext cx="972185" cy="76200"/>
          </a:xfrm>
          <a:custGeom>
            <a:rect l="l" t="t" r="r" b="b"/>
            <a:pathLst>
              <a:path w="972185" h="76200">
                <a:moveTo>
                  <a:pt x="895858" y="0"/>
                </a:moveTo>
                <a:lnTo>
                  <a:pt x="895858" y="76200"/>
                </a:lnTo>
                <a:lnTo>
                  <a:pt x="959358" y="44450"/>
                </a:lnTo>
                <a:lnTo>
                  <a:pt x="908558" y="44450"/>
                </a:lnTo>
                <a:lnTo>
                  <a:pt x="908558" y="31750"/>
                </a:lnTo>
                <a:lnTo>
                  <a:pt x="959358" y="31750"/>
                </a:lnTo>
                <a:lnTo>
                  <a:pt x="895858" y="0"/>
                </a:lnTo>
                <a:close/>
              </a:path>
              <a:path w="972185" h="76200">
                <a:moveTo>
                  <a:pt x="895858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895858" y="44450"/>
                </a:lnTo>
                <a:lnTo>
                  <a:pt x="895858" y="31750"/>
                </a:lnTo>
                <a:close/>
              </a:path>
              <a:path w="972185" h="76200">
                <a:moveTo>
                  <a:pt x="959358" y="31750"/>
                </a:moveTo>
                <a:lnTo>
                  <a:pt x="908558" y="31750"/>
                </a:lnTo>
                <a:lnTo>
                  <a:pt x="908558" y="44450"/>
                </a:lnTo>
                <a:lnTo>
                  <a:pt x="959358" y="44450"/>
                </a:lnTo>
                <a:lnTo>
                  <a:pt x="972058" y="38100"/>
                </a:lnTo>
                <a:lnTo>
                  <a:pt x="959358" y="3175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078991" y="3573779"/>
            <a:ext cx="76200" cy="815340"/>
          </a:xfrm>
          <a:custGeom>
            <a:rect l="l" t="t" r="r" b="b"/>
            <a:pathLst>
              <a:path w="76200" h="815339">
                <a:moveTo>
                  <a:pt x="44450" y="0"/>
                </a:moveTo>
                <a:lnTo>
                  <a:pt x="31750" y="0"/>
                </a:lnTo>
                <a:lnTo>
                  <a:pt x="31750" y="101600"/>
                </a:lnTo>
                <a:lnTo>
                  <a:pt x="44450" y="101600"/>
                </a:lnTo>
                <a:lnTo>
                  <a:pt x="44450" y="0"/>
                </a:lnTo>
                <a:close/>
              </a:path>
              <a:path w="76200" h="815339">
                <a:moveTo>
                  <a:pt x="44450" y="139700"/>
                </a:moveTo>
                <a:lnTo>
                  <a:pt x="31750" y="139700"/>
                </a:lnTo>
                <a:lnTo>
                  <a:pt x="31750" y="241300"/>
                </a:lnTo>
                <a:lnTo>
                  <a:pt x="44450" y="241300"/>
                </a:lnTo>
                <a:lnTo>
                  <a:pt x="44450" y="139700"/>
                </a:lnTo>
                <a:close/>
              </a:path>
              <a:path w="76200" h="815339">
                <a:moveTo>
                  <a:pt x="44450" y="279400"/>
                </a:moveTo>
                <a:lnTo>
                  <a:pt x="31750" y="279400"/>
                </a:lnTo>
                <a:lnTo>
                  <a:pt x="31750" y="381000"/>
                </a:lnTo>
                <a:lnTo>
                  <a:pt x="44450" y="381000"/>
                </a:lnTo>
                <a:lnTo>
                  <a:pt x="44450" y="279400"/>
                </a:lnTo>
                <a:close/>
              </a:path>
              <a:path w="76200" h="815339">
                <a:moveTo>
                  <a:pt x="44450" y="419100"/>
                </a:moveTo>
                <a:lnTo>
                  <a:pt x="31750" y="419100"/>
                </a:lnTo>
                <a:lnTo>
                  <a:pt x="31750" y="520700"/>
                </a:lnTo>
                <a:lnTo>
                  <a:pt x="44450" y="520700"/>
                </a:lnTo>
                <a:lnTo>
                  <a:pt x="44450" y="419100"/>
                </a:lnTo>
                <a:close/>
              </a:path>
              <a:path w="76200" h="815339">
                <a:moveTo>
                  <a:pt x="44450" y="558800"/>
                </a:moveTo>
                <a:lnTo>
                  <a:pt x="31750" y="558800"/>
                </a:lnTo>
                <a:lnTo>
                  <a:pt x="31750" y="660400"/>
                </a:lnTo>
                <a:lnTo>
                  <a:pt x="44450" y="660400"/>
                </a:lnTo>
                <a:lnTo>
                  <a:pt x="44450" y="558800"/>
                </a:lnTo>
                <a:close/>
              </a:path>
              <a:path w="76200" h="815339">
                <a:moveTo>
                  <a:pt x="31750" y="739013"/>
                </a:moveTo>
                <a:lnTo>
                  <a:pt x="0" y="739013"/>
                </a:lnTo>
                <a:lnTo>
                  <a:pt x="38100" y="815213"/>
                </a:lnTo>
                <a:lnTo>
                  <a:pt x="69850" y="751713"/>
                </a:lnTo>
                <a:lnTo>
                  <a:pt x="31750" y="751713"/>
                </a:lnTo>
                <a:lnTo>
                  <a:pt x="31750" y="739013"/>
                </a:lnTo>
                <a:close/>
              </a:path>
              <a:path w="76200" h="815339">
                <a:moveTo>
                  <a:pt x="44450" y="698500"/>
                </a:moveTo>
                <a:lnTo>
                  <a:pt x="31750" y="698500"/>
                </a:lnTo>
                <a:lnTo>
                  <a:pt x="31750" y="751713"/>
                </a:lnTo>
                <a:lnTo>
                  <a:pt x="44450" y="751713"/>
                </a:lnTo>
                <a:lnTo>
                  <a:pt x="44450" y="698500"/>
                </a:lnTo>
                <a:close/>
              </a:path>
              <a:path w="76200" h="815339">
                <a:moveTo>
                  <a:pt x="76200" y="739013"/>
                </a:moveTo>
                <a:lnTo>
                  <a:pt x="44450" y="739013"/>
                </a:lnTo>
                <a:lnTo>
                  <a:pt x="44450" y="751713"/>
                </a:lnTo>
                <a:lnTo>
                  <a:pt x="69850" y="751713"/>
                </a:lnTo>
                <a:lnTo>
                  <a:pt x="76200" y="739013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702307" y="4497323"/>
            <a:ext cx="972185" cy="76200"/>
          </a:xfrm>
          <a:custGeom>
            <a:rect l="l" t="t" r="r" b="b"/>
            <a:pathLst>
              <a:path w="972185" h="76200">
                <a:moveTo>
                  <a:pt x="895858" y="0"/>
                </a:moveTo>
                <a:lnTo>
                  <a:pt x="895858" y="76200"/>
                </a:lnTo>
                <a:lnTo>
                  <a:pt x="959358" y="44450"/>
                </a:lnTo>
                <a:lnTo>
                  <a:pt x="908558" y="44450"/>
                </a:lnTo>
                <a:lnTo>
                  <a:pt x="908558" y="31750"/>
                </a:lnTo>
                <a:lnTo>
                  <a:pt x="959358" y="31750"/>
                </a:lnTo>
                <a:lnTo>
                  <a:pt x="895858" y="0"/>
                </a:lnTo>
                <a:close/>
              </a:path>
              <a:path w="972185" h="76200">
                <a:moveTo>
                  <a:pt x="895858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895858" y="44450"/>
                </a:lnTo>
                <a:lnTo>
                  <a:pt x="895858" y="31750"/>
                </a:lnTo>
                <a:close/>
              </a:path>
              <a:path w="972185" h="76200">
                <a:moveTo>
                  <a:pt x="959358" y="31750"/>
                </a:moveTo>
                <a:lnTo>
                  <a:pt x="908558" y="31750"/>
                </a:lnTo>
                <a:lnTo>
                  <a:pt x="908558" y="44450"/>
                </a:lnTo>
                <a:lnTo>
                  <a:pt x="959358" y="44450"/>
                </a:lnTo>
                <a:lnTo>
                  <a:pt x="972058" y="38100"/>
                </a:lnTo>
                <a:lnTo>
                  <a:pt x="959358" y="3175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6618731" y="3390900"/>
            <a:ext cx="822325" cy="76200"/>
          </a:xfrm>
          <a:custGeom>
            <a:rect l="l" t="t" r="r" b="b"/>
            <a:pathLst>
              <a:path w="822325" h="76200">
                <a:moveTo>
                  <a:pt x="76200" y="0"/>
                </a:move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822325" h="76200">
                <a:moveTo>
                  <a:pt x="76200" y="31750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00" y="44450"/>
                </a:lnTo>
                <a:lnTo>
                  <a:pt x="76200" y="31750"/>
                </a:lnTo>
                <a:close/>
              </a:path>
              <a:path w="822325" h="76200">
                <a:moveTo>
                  <a:pt x="822198" y="31750"/>
                </a:moveTo>
                <a:lnTo>
                  <a:pt x="76200" y="31750"/>
                </a:lnTo>
                <a:lnTo>
                  <a:pt x="76200" y="44450"/>
                </a:lnTo>
                <a:lnTo>
                  <a:pt x="822198" y="44450"/>
                </a:lnTo>
                <a:lnTo>
                  <a:pt x="822198" y="3175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7988807" y="3573779"/>
            <a:ext cx="76200" cy="815340"/>
          </a:xfrm>
          <a:custGeom>
            <a:rect l="l" t="t" r="r" b="b"/>
            <a:pathLst>
              <a:path w="76200" h="815339">
                <a:moveTo>
                  <a:pt x="31750" y="739013"/>
                </a:moveTo>
                <a:lnTo>
                  <a:pt x="0" y="739013"/>
                </a:lnTo>
                <a:lnTo>
                  <a:pt x="38100" y="815213"/>
                </a:lnTo>
                <a:lnTo>
                  <a:pt x="69850" y="751713"/>
                </a:lnTo>
                <a:lnTo>
                  <a:pt x="31750" y="751713"/>
                </a:lnTo>
                <a:lnTo>
                  <a:pt x="31750" y="739013"/>
                </a:lnTo>
                <a:close/>
              </a:path>
              <a:path w="76200" h="815339">
                <a:moveTo>
                  <a:pt x="44450" y="0"/>
                </a:moveTo>
                <a:lnTo>
                  <a:pt x="31750" y="0"/>
                </a:lnTo>
                <a:lnTo>
                  <a:pt x="31750" y="751713"/>
                </a:lnTo>
                <a:lnTo>
                  <a:pt x="44450" y="751713"/>
                </a:lnTo>
                <a:lnTo>
                  <a:pt x="44450" y="0"/>
                </a:lnTo>
                <a:close/>
              </a:path>
              <a:path w="76200" h="815339">
                <a:moveTo>
                  <a:pt x="76200" y="739013"/>
                </a:moveTo>
                <a:lnTo>
                  <a:pt x="44450" y="739013"/>
                </a:lnTo>
                <a:lnTo>
                  <a:pt x="44450" y="751713"/>
                </a:lnTo>
                <a:lnTo>
                  <a:pt x="69850" y="751713"/>
                </a:lnTo>
                <a:lnTo>
                  <a:pt x="76200" y="739013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7586471" y="3851147"/>
            <a:ext cx="876300" cy="231775"/>
          </a:xfrm>
          <a:custGeom>
            <a:rect l="l" t="t" r="r" b="b"/>
            <a:pathLst>
              <a:path w="876300" h="231775">
                <a:moveTo>
                  <a:pt x="0" y="231647"/>
                </a:moveTo>
                <a:lnTo>
                  <a:pt x="876300" y="231647"/>
                </a:lnTo>
                <a:lnTo>
                  <a:pt x="876300" y="0"/>
                </a:lnTo>
                <a:lnTo>
                  <a:pt x="0" y="0"/>
                </a:lnTo>
                <a:lnTo>
                  <a:pt x="0" y="23164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7669530" y="3880866"/>
            <a:ext cx="7112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微软雅黑"/>
                <a:cs typeface="微软雅黑"/>
              </a:rPr>
              <a:t>提供基础软件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694944" y="3726179"/>
            <a:ext cx="822960" cy="411480"/>
          </a:xfrm>
          <a:custGeom>
            <a:rect l="l" t="t" r="r" b="b"/>
            <a:pathLst>
              <a:path w="822960" h="411479">
                <a:moveTo>
                  <a:pt x="0" y="411480"/>
                </a:moveTo>
                <a:lnTo>
                  <a:pt x="822960" y="411480"/>
                </a:lnTo>
                <a:lnTo>
                  <a:pt x="822960" y="0"/>
                </a:lnTo>
                <a:lnTo>
                  <a:pt x="0" y="0"/>
                </a:lnTo>
                <a:lnTo>
                  <a:pt x="0" y="4114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773988" y="3742435"/>
            <a:ext cx="680720" cy="35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900" spc="130">
                <a:solidFill>
                  <a:srgbClr val="8AC53E"/>
                </a:solidFill>
                <a:latin typeface="微软雅黑"/>
                <a:cs typeface="微软雅黑"/>
              </a:rPr>
              <a:t>发起者选择 </a:t>
            </a:r>
            <a:r>
              <a:rPr sz="900">
                <a:solidFill>
                  <a:srgbClr val="8AC53E"/>
                </a:solidFill>
                <a:latin typeface="微软雅黑"/>
                <a:cs typeface="微软雅黑"/>
              </a:rPr>
              <a:t>性捐赠项目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23748" y="6392834"/>
            <a:ext cx="3188970" cy="3625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37" name="object 3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9</a:t>
            </a:fld>
          </a:p>
        </p:txBody>
      </p:sp>
      <p:sp>
        <p:nvSpPr>
          <p:cNvPr id="38" name="object 38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3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975859" y="3639311"/>
            <a:ext cx="3389629" cy="614680"/>
          </a:xfrm>
          <a:custGeom>
            <a:rect l="l" t="t" r="r" b="b"/>
            <a:pathLst>
              <a:path w="3389629" h="614679">
                <a:moveTo>
                  <a:pt x="0" y="614171"/>
                </a:moveTo>
                <a:lnTo>
                  <a:pt x="3389376" y="614171"/>
                </a:lnTo>
                <a:lnTo>
                  <a:pt x="3389376" y="0"/>
                </a:lnTo>
                <a:lnTo>
                  <a:pt x="0" y="0"/>
                </a:lnTo>
                <a:lnTo>
                  <a:pt x="0" y="614171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693991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中国基础软件开源产业</a:t>
            </a:r>
            <a:r>
              <a:rPr sz="3200" b="0" spc="-15">
                <a:solidFill>
                  <a:srgbClr val="8AC53E"/>
                </a:solidFill>
                <a:latin typeface="微软雅黑"/>
                <a:cs typeface="微软雅黑"/>
              </a:rPr>
              <a:t>主</a:t>
            </a: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要参</a:t>
            </a:r>
            <a:r>
              <a:rPr sz="3200" b="0" spc="-15">
                <a:solidFill>
                  <a:srgbClr val="8AC53E"/>
                </a:solidFill>
                <a:latin typeface="微软雅黑"/>
                <a:cs typeface="微软雅黑"/>
              </a:rPr>
              <a:t>与</a:t>
            </a: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者图谱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81227" y="3194304"/>
            <a:ext cx="1812289" cy="1529080"/>
          </a:xfrm>
          <a:custGeom>
            <a:rect l="l" t="t" r="r" b="b"/>
            <a:pathLst>
              <a:path w="1812289" h="1529079">
                <a:moveTo>
                  <a:pt x="0" y="1528572"/>
                </a:moveTo>
                <a:lnTo>
                  <a:pt x="1812036" y="1528572"/>
                </a:lnTo>
                <a:lnTo>
                  <a:pt x="1812036" y="0"/>
                </a:lnTo>
                <a:lnTo>
                  <a:pt x="0" y="0"/>
                </a:lnTo>
                <a:lnTo>
                  <a:pt x="0" y="1528572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795016" y="3179064"/>
            <a:ext cx="1811020" cy="1530350"/>
          </a:xfrm>
          <a:custGeom>
            <a:rect l="l" t="t" r="r" b="b"/>
            <a:pathLst>
              <a:path w="1811020" h="1530350">
                <a:moveTo>
                  <a:pt x="0" y="1530096"/>
                </a:moveTo>
                <a:lnTo>
                  <a:pt x="1810511" y="1530096"/>
                </a:lnTo>
                <a:lnTo>
                  <a:pt x="1810511" y="0"/>
                </a:lnTo>
                <a:lnTo>
                  <a:pt x="0" y="0"/>
                </a:lnTo>
                <a:lnTo>
                  <a:pt x="0" y="1530096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198876" y="3090672"/>
            <a:ext cx="1001394" cy="218440"/>
          </a:xfrm>
          <a:custGeom>
            <a:rect l="l" t="t" r="r" b="b"/>
            <a:pathLst>
              <a:path w="1001394" h="218439">
                <a:moveTo>
                  <a:pt x="1001268" y="0"/>
                </a:moveTo>
                <a:lnTo>
                  <a:pt x="0" y="0"/>
                </a:lnTo>
                <a:lnTo>
                  <a:pt x="88773" y="217931"/>
                </a:lnTo>
                <a:lnTo>
                  <a:pt x="927226" y="217931"/>
                </a:lnTo>
                <a:lnTo>
                  <a:pt x="10012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502278" y="3102101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中间件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78180" y="1865376"/>
            <a:ext cx="3929379" cy="1021080"/>
          </a:xfrm>
          <a:custGeom>
            <a:rect l="l" t="t" r="r" b="b"/>
            <a:pathLst>
              <a:path w="3929379" h="1021080">
                <a:moveTo>
                  <a:pt x="0" y="1021079"/>
                </a:moveTo>
                <a:lnTo>
                  <a:pt x="3928872" y="1021079"/>
                </a:lnTo>
                <a:lnTo>
                  <a:pt x="3928872" y="0"/>
                </a:lnTo>
                <a:lnTo>
                  <a:pt x="0" y="0"/>
                </a:lnTo>
                <a:lnTo>
                  <a:pt x="0" y="1021079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78180" y="5006340"/>
            <a:ext cx="3929379" cy="1021080"/>
          </a:xfrm>
          <a:custGeom>
            <a:rect l="l" t="t" r="r" b="b"/>
            <a:pathLst>
              <a:path w="3929379" h="1021078">
                <a:moveTo>
                  <a:pt x="0" y="1021080"/>
                </a:moveTo>
                <a:lnTo>
                  <a:pt x="3928872" y="1021080"/>
                </a:lnTo>
                <a:lnTo>
                  <a:pt x="3928872" y="0"/>
                </a:lnTo>
                <a:lnTo>
                  <a:pt x="0" y="0"/>
                </a:lnTo>
                <a:lnTo>
                  <a:pt x="0" y="1021080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142744" y="4901184"/>
            <a:ext cx="1001394" cy="218440"/>
          </a:xfrm>
          <a:custGeom>
            <a:rect l="l" t="t" r="r" b="b"/>
            <a:pathLst>
              <a:path w="1001394" h="218439">
                <a:moveTo>
                  <a:pt x="1001268" y="0"/>
                </a:moveTo>
                <a:lnTo>
                  <a:pt x="0" y="0"/>
                </a:lnTo>
                <a:lnTo>
                  <a:pt x="88773" y="217932"/>
                </a:lnTo>
                <a:lnTo>
                  <a:pt x="927226" y="217932"/>
                </a:lnTo>
                <a:lnTo>
                  <a:pt x="10012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382773" y="4913503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操作系统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74531" y="5239310"/>
            <a:ext cx="1087966" cy="23140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261616" y="5266944"/>
            <a:ext cx="970788" cy="2225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086611" y="3099816"/>
            <a:ext cx="1001394" cy="216535"/>
          </a:xfrm>
          <a:custGeom>
            <a:rect l="l" t="t" r="r" b="b"/>
            <a:pathLst>
              <a:path w="1001394" h="216535">
                <a:moveTo>
                  <a:pt x="1001268" y="0"/>
                </a:moveTo>
                <a:lnTo>
                  <a:pt x="0" y="0"/>
                </a:lnTo>
                <a:lnTo>
                  <a:pt x="88722" y="216408"/>
                </a:lnTo>
                <a:lnTo>
                  <a:pt x="927226" y="216408"/>
                </a:lnTo>
                <a:lnTo>
                  <a:pt x="10012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384808" y="3110229"/>
            <a:ext cx="4159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64AE45"/>
                </a:solidFill>
                <a:latin typeface="微软雅黑"/>
                <a:cs typeface="微软雅黑"/>
              </a:rPr>
              <a:t>A</a:t>
            </a: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I框架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297214" y="5676847"/>
            <a:ext cx="876730" cy="14945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12683" y="4319372"/>
            <a:ext cx="685016" cy="22179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33627" y="3877957"/>
            <a:ext cx="635379" cy="18959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688569" y="3890771"/>
            <a:ext cx="644026" cy="18288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498327" y="5263806"/>
            <a:ext cx="932717" cy="24706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919390" y="5618988"/>
            <a:ext cx="1038151" cy="26159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598164" y="5634228"/>
            <a:ext cx="777239" cy="21640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142744" y="1770888"/>
            <a:ext cx="1001394" cy="216535"/>
          </a:xfrm>
          <a:custGeom>
            <a:rect l="l" t="t" r="r" b="b"/>
            <a:pathLst>
              <a:path w="1001394" h="216535">
                <a:moveTo>
                  <a:pt x="1001268" y="0"/>
                </a:moveTo>
                <a:lnTo>
                  <a:pt x="0" y="0"/>
                </a:lnTo>
                <a:lnTo>
                  <a:pt x="88773" y="216408"/>
                </a:lnTo>
                <a:lnTo>
                  <a:pt x="927226" y="216408"/>
                </a:lnTo>
                <a:lnTo>
                  <a:pt x="10012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2445257" y="1781301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数据库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67343" y="2032728"/>
            <a:ext cx="450728" cy="373955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776471" y="2095500"/>
            <a:ext cx="650748" cy="248412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622804" y="2107692"/>
            <a:ext cx="1025652" cy="18668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986905" y="2378815"/>
            <a:ext cx="423698" cy="436160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493519" y="2066544"/>
            <a:ext cx="999744" cy="280107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952244" y="2535935"/>
            <a:ext cx="1053083" cy="227075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190697" y="2574930"/>
            <a:ext cx="573450" cy="161510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869602" y="2556498"/>
            <a:ext cx="901886" cy="184427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975859" y="2752344"/>
            <a:ext cx="3389629" cy="614680"/>
          </a:xfrm>
          <a:custGeom>
            <a:rect l="l" t="t" r="r" b="b"/>
            <a:pathLst>
              <a:path w="3389629" h="614679">
                <a:moveTo>
                  <a:pt x="0" y="614172"/>
                </a:moveTo>
                <a:lnTo>
                  <a:pt x="3389376" y="614172"/>
                </a:lnTo>
                <a:lnTo>
                  <a:pt x="3389376" y="0"/>
                </a:lnTo>
                <a:lnTo>
                  <a:pt x="0" y="0"/>
                </a:lnTo>
                <a:lnTo>
                  <a:pt x="0" y="614172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105144" y="2653283"/>
            <a:ext cx="1130935" cy="198120"/>
          </a:xfrm>
          <a:custGeom>
            <a:rect l="l" t="t" r="r" b="b"/>
            <a:pathLst>
              <a:path w="1130934" h="198119">
                <a:moveTo>
                  <a:pt x="1130807" y="0"/>
                </a:moveTo>
                <a:lnTo>
                  <a:pt x="0" y="0"/>
                </a:lnTo>
                <a:lnTo>
                  <a:pt x="100202" y="198119"/>
                </a:lnTo>
                <a:lnTo>
                  <a:pt x="1047114" y="198119"/>
                </a:lnTo>
                <a:lnTo>
                  <a:pt x="113080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6279260" y="2658567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64AE45"/>
                </a:solidFill>
                <a:latin typeface="微软雅黑"/>
                <a:cs typeface="微软雅黑"/>
              </a:rPr>
              <a:t>开源技术论坛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931408" y="2982467"/>
            <a:ext cx="708660" cy="19739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7542294" y="2985611"/>
            <a:ext cx="728425" cy="210026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071871" y="3002279"/>
            <a:ext cx="820340" cy="167639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731601" y="3017911"/>
            <a:ext cx="728294" cy="141078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919983" y="3468623"/>
            <a:ext cx="638556" cy="138683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007358" y="3772540"/>
            <a:ext cx="408622" cy="396483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919983" y="4354169"/>
            <a:ext cx="729995" cy="159816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912727" y="3807333"/>
            <a:ext cx="913252" cy="322706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975859" y="5411723"/>
            <a:ext cx="3389629" cy="615950"/>
          </a:xfrm>
          <a:custGeom>
            <a:rect l="l" t="t" r="r" b="b"/>
            <a:pathLst>
              <a:path w="3389629" h="615950">
                <a:moveTo>
                  <a:pt x="0" y="615695"/>
                </a:moveTo>
                <a:lnTo>
                  <a:pt x="3389376" y="615695"/>
                </a:lnTo>
                <a:lnTo>
                  <a:pt x="3389376" y="0"/>
                </a:lnTo>
                <a:lnTo>
                  <a:pt x="0" y="0"/>
                </a:lnTo>
                <a:lnTo>
                  <a:pt x="0" y="615695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509259" y="5682102"/>
            <a:ext cx="822960" cy="132850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5100828" y="5658611"/>
            <a:ext cx="370332" cy="179831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6954011" y="5666232"/>
            <a:ext cx="655320" cy="164592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384364" y="5670346"/>
            <a:ext cx="530023" cy="156362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6105144" y="5312664"/>
            <a:ext cx="1130935" cy="198120"/>
          </a:xfrm>
          <a:custGeom>
            <a:rect l="l" t="t" r="r" b="b"/>
            <a:pathLst>
              <a:path w="1130934" h="198120">
                <a:moveTo>
                  <a:pt x="1130807" y="0"/>
                </a:moveTo>
                <a:lnTo>
                  <a:pt x="0" y="0"/>
                </a:lnTo>
                <a:lnTo>
                  <a:pt x="100202" y="198120"/>
                </a:lnTo>
                <a:lnTo>
                  <a:pt x="1047114" y="198120"/>
                </a:lnTo>
                <a:lnTo>
                  <a:pt x="113080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6279260" y="5320029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开源产业联盟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975859" y="1431036"/>
            <a:ext cx="3389629" cy="28956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46355" rIns="0" bIns="0" rtlCol="0">
            <a:spAutoFit/>
          </a:bodyPr>
          <a:lstStyle/>
          <a:p>
            <a:pPr marL="10795" algn="ctr">
              <a:lnSpc>
                <a:spcPct val="100000"/>
              </a:lnSpc>
              <a:spcBef>
                <a:spcPts val="365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开源组织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678180" y="1431036"/>
            <a:ext cx="3929379" cy="28956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46355" rIns="0" bIns="0" rtlCol="0">
            <a:spAutoFit/>
          </a:bodyPr>
          <a:lstStyle/>
          <a:p>
            <a:pPr marL="10160" algn="ctr">
              <a:lnSpc>
                <a:spcPct val="100000"/>
              </a:lnSpc>
              <a:spcBef>
                <a:spcPts val="365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基础软件开源项目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5059679" y="4751832"/>
            <a:ext cx="1167384" cy="233171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6323076" y="4736591"/>
            <a:ext cx="646176" cy="263651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7063740" y="4762500"/>
            <a:ext cx="606201" cy="213360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7776971" y="4767254"/>
            <a:ext cx="437325" cy="208483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4975859" y="4524755"/>
            <a:ext cx="3389629" cy="615950"/>
          </a:xfrm>
          <a:custGeom>
            <a:rect l="l" t="t" r="r" b="b"/>
            <a:pathLst>
              <a:path w="3389629" h="615950">
                <a:moveTo>
                  <a:pt x="0" y="615696"/>
                </a:moveTo>
                <a:lnTo>
                  <a:pt x="3389376" y="615696"/>
                </a:lnTo>
                <a:lnTo>
                  <a:pt x="3389376" y="0"/>
                </a:lnTo>
                <a:lnTo>
                  <a:pt x="0" y="0"/>
                </a:lnTo>
                <a:lnTo>
                  <a:pt x="0" y="615696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105144" y="4425696"/>
            <a:ext cx="1130935" cy="198120"/>
          </a:xfrm>
          <a:custGeom>
            <a:rect l="l" t="t" r="r" b="b"/>
            <a:pathLst>
              <a:path w="1130934" h="198120">
                <a:moveTo>
                  <a:pt x="1130807" y="0"/>
                </a:moveTo>
                <a:lnTo>
                  <a:pt x="0" y="0"/>
                </a:lnTo>
                <a:lnTo>
                  <a:pt x="100202" y="198119"/>
                </a:lnTo>
                <a:lnTo>
                  <a:pt x="1047114" y="198119"/>
                </a:lnTo>
                <a:lnTo>
                  <a:pt x="113080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6341745" y="4433061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开源基金会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4975859" y="1865376"/>
            <a:ext cx="3389629" cy="614680"/>
          </a:xfrm>
          <a:custGeom>
            <a:rect l="l" t="t" r="r" b="b"/>
            <a:pathLst>
              <a:path w="3389629" h="614680">
                <a:moveTo>
                  <a:pt x="0" y="614172"/>
                </a:moveTo>
                <a:lnTo>
                  <a:pt x="3389376" y="614172"/>
                </a:lnTo>
                <a:lnTo>
                  <a:pt x="3389376" y="0"/>
                </a:lnTo>
                <a:lnTo>
                  <a:pt x="0" y="0"/>
                </a:lnTo>
                <a:lnTo>
                  <a:pt x="0" y="614172"/>
                </a:lnTo>
                <a:close/>
              </a:path>
            </a:pathLst>
          </a:custGeom>
          <a:ln w="6096">
            <a:solidFill>
              <a:srgbClr val="7BAF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7187079" y="2161032"/>
            <a:ext cx="1108052" cy="124967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6048755" y="1770888"/>
            <a:ext cx="1242060" cy="198120"/>
          </a:xfrm>
          <a:custGeom>
            <a:rect l="l" t="t" r="r" b="b"/>
            <a:pathLst>
              <a:path w="1242059" h="198119">
                <a:moveTo>
                  <a:pt x="1242060" y="0"/>
                </a:moveTo>
                <a:lnTo>
                  <a:pt x="0" y="0"/>
                </a:lnTo>
                <a:lnTo>
                  <a:pt x="110109" y="198120"/>
                </a:lnTo>
                <a:lnTo>
                  <a:pt x="1150112" y="198120"/>
                </a:lnTo>
                <a:lnTo>
                  <a:pt x="124206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6152769" y="1776475"/>
            <a:ext cx="10375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开源社区评估机构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6300215" y="2039111"/>
            <a:ext cx="739139" cy="289513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5094732" y="2107692"/>
            <a:ext cx="1071372" cy="233172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1782826" y="4277359"/>
            <a:ext cx="5276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4925">
              <a:lnSpc>
                <a:spcPct val="100000"/>
              </a:lnSpc>
              <a:spcBef>
                <a:spcPts val="100"/>
              </a:spcBef>
            </a:pPr>
            <a:r>
              <a:rPr sz="900" b="1">
                <a:solidFill>
                  <a:srgbClr val="111111"/>
                </a:solidFill>
                <a:latin typeface="微软雅黑"/>
                <a:cs typeface="微软雅黑"/>
              </a:rPr>
              <a:t>X-Deep  Le</a:t>
            </a:r>
            <a:r>
              <a:rPr sz="900" b="1" spc="-5">
                <a:solidFill>
                  <a:srgbClr val="111111"/>
                </a:solidFill>
                <a:latin typeface="微软雅黑"/>
                <a:cs typeface="微软雅黑"/>
              </a:rPr>
              <a:t>a</a:t>
            </a:r>
            <a:r>
              <a:rPr sz="900" b="1">
                <a:solidFill>
                  <a:srgbClr val="111111"/>
                </a:solidFill>
                <a:latin typeface="微软雅黑"/>
                <a:cs typeface="微软雅黑"/>
              </a:rPr>
              <a:t>r</a:t>
            </a:r>
            <a:r>
              <a:rPr sz="900" b="1" spc="5">
                <a:solidFill>
                  <a:srgbClr val="111111"/>
                </a:solidFill>
                <a:latin typeface="微软雅黑"/>
                <a:cs typeface="微软雅黑"/>
              </a:rPr>
              <a:t>n</a:t>
            </a:r>
            <a:r>
              <a:rPr sz="900" b="1">
                <a:solidFill>
                  <a:srgbClr val="111111"/>
                </a:solidFill>
                <a:latin typeface="微软雅黑"/>
                <a:cs typeface="微软雅黑"/>
              </a:rPr>
              <a:t>ing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6105144" y="3540252"/>
            <a:ext cx="1130935" cy="198120"/>
          </a:xfrm>
          <a:custGeom>
            <a:rect l="l" t="t" r="r" b="b"/>
            <a:pathLst>
              <a:path w="1130934" h="198120">
                <a:moveTo>
                  <a:pt x="1130807" y="0"/>
                </a:moveTo>
                <a:lnTo>
                  <a:pt x="0" y="0"/>
                </a:lnTo>
                <a:lnTo>
                  <a:pt x="100202" y="198120"/>
                </a:lnTo>
                <a:lnTo>
                  <a:pt x="1047114" y="198120"/>
                </a:lnTo>
                <a:lnTo>
                  <a:pt x="113080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6152769" y="3547109"/>
            <a:ext cx="10375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开源代码托管平台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6478402" y="3888390"/>
            <a:ext cx="641145" cy="162464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5064261" y="3883224"/>
            <a:ext cx="701020" cy="190427"/>
          </a:xfrm>
          <a:prstGeom prst="rect">
            <a:avLst/>
          </a:prstGeom>
          <a:blipFill>
            <a:blip r:embed="rId3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5820155" y="3883152"/>
            <a:ext cx="595884" cy="187451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7186364" y="3901040"/>
            <a:ext cx="374609" cy="154395"/>
          </a:xfrm>
          <a:prstGeom prst="rect">
            <a:avLst/>
          </a:prstGeom>
          <a:blipFill>
            <a:blip r:embed="rId4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7620020" y="3881628"/>
            <a:ext cx="670518" cy="205739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7647431" y="5666271"/>
            <a:ext cx="614172" cy="166035"/>
          </a:xfrm>
          <a:prstGeom prst="rect">
            <a:avLst/>
          </a:prstGeom>
          <a:blipFill>
            <a:blip r:embed="rId4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1806678" y="3453744"/>
            <a:ext cx="537510" cy="183295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3789807" y="4369513"/>
            <a:ext cx="715619" cy="140002"/>
          </a:xfrm>
          <a:prstGeom prst="rect">
            <a:avLst/>
          </a:prstGeom>
          <a:blipFill>
            <a:blip r:embed="rId4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3743043" y="3430219"/>
            <a:ext cx="743512" cy="214579"/>
          </a:xfrm>
          <a:prstGeom prst="rect">
            <a:avLst/>
          </a:prstGeom>
          <a:blipFill>
            <a:blip r:embed="rId4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865936" y="3460834"/>
            <a:ext cx="612343" cy="199136"/>
          </a:xfrm>
          <a:prstGeom prst="rect">
            <a:avLst/>
          </a:prstGeom>
          <a:blipFill>
            <a:blip r:embed="rId4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 txBox="1"/>
          <p:nvPr/>
        </p:nvSpPr>
        <p:spPr>
          <a:xfrm>
            <a:off x="523748" y="6392834"/>
            <a:ext cx="3188970" cy="3625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80" name="object 8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10</a:t>
            </a:fld>
          </a:p>
        </p:txBody>
      </p:sp>
      <p:sp>
        <p:nvSpPr>
          <p:cNvPr id="81" name="object 81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48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3932554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开源企业洞察（1/2）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26795" y="935227"/>
            <a:ext cx="8253730" cy="15240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避免聚焦</a:t>
            </a:r>
            <a:r>
              <a:rPr sz="2000" spc="-10">
                <a:solidFill>
                  <a:srgbClr val="585858"/>
                </a:solidFill>
                <a:latin typeface="微软雅黑"/>
                <a:cs typeface="微软雅黑"/>
              </a:rPr>
              <a:t>ROI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的短视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思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维，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树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立长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期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战略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意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识，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持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续加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码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目运营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7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基础软件的开源发起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一般为企业级开发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对于他们来讲，开源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目从设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立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、运营到最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终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成熟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一个长期的过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程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。不同于传统项 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目具有明确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可量化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ROI，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开源项目为企业带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来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的多为无法直接变现的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接性收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益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，但这类收益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是支撑企业长期走稳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走强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的底层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动力。我们看到，市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中一些开源项目因一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段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时间后仍无法看到明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确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的项目回报而</a:t>
            </a:r>
            <a:r>
              <a:rPr sz="1100" spc="40">
                <a:solidFill>
                  <a:srgbClr val="585858"/>
                </a:solidFill>
                <a:latin typeface="微软雅黑"/>
                <a:cs typeface="微软雅黑"/>
              </a:rPr>
              <a:t>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失败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告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终，逐渐被开源发起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抛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弃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。正因如此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 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企业应转变短视思路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认识到开源是一种长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行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，对应制定长期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战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。仅以投入产出比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衡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量开源项目收益将忽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视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开源对于企业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在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提升技术领导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、增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创新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、构建活力生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、树立行业标准方面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贡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，短视的战略部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署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无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法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支撑企业持续投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，等到开源项目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6795" y="2466848"/>
            <a:ext cx="114744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的最终开花结果。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23386" y="2583942"/>
            <a:ext cx="269684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开源项目长期投入要素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及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长期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收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9495" y="2961132"/>
            <a:ext cx="494030" cy="337439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Times New Roman"/>
              <a:cs typeface="Times New Roman"/>
            </a:endParaRPr>
          </a:p>
          <a:p>
            <a:pPr marL="151765" marR="181610" algn="just">
              <a:lnSpc>
                <a:spcPts val="1200"/>
              </a:lnSpc>
              <a:spcBef>
                <a:spcPts val="5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开 源 长 期 战 略</a:t>
            </a:r>
            <a:endParaRPr sz="1200">
              <a:latin typeface="微软雅黑"/>
              <a:cs typeface="微软雅黑"/>
            </a:endParaRPr>
          </a:p>
          <a:p>
            <a:pPr marL="151765" marR="181610" algn="just">
              <a:lnSpc>
                <a:spcPts val="1200"/>
              </a:lnSpc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（ 顶 层 设 计</a:t>
            </a:r>
            <a:endParaRPr sz="1200">
              <a:latin typeface="微软雅黑"/>
              <a:cs typeface="微软雅黑"/>
            </a:endParaRPr>
          </a:p>
          <a:p>
            <a:pPr marL="151765">
              <a:lnSpc>
                <a:spcPts val="1200"/>
              </a:lnSpc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27276" y="3442715"/>
            <a:ext cx="1287780" cy="368935"/>
          </a:xfrm>
          <a:custGeom>
            <a:rect l="l" t="t" r="r" b="b"/>
            <a:pathLst>
              <a:path w="1287780" h="368935">
                <a:moveTo>
                  <a:pt x="1103376" y="0"/>
                </a:moveTo>
                <a:lnTo>
                  <a:pt x="0" y="0"/>
                </a:lnTo>
                <a:lnTo>
                  <a:pt x="0" y="368808"/>
                </a:lnTo>
                <a:lnTo>
                  <a:pt x="1103376" y="368808"/>
                </a:lnTo>
                <a:lnTo>
                  <a:pt x="1287780" y="184404"/>
                </a:lnTo>
                <a:lnTo>
                  <a:pt x="1103376" y="0"/>
                </a:lnTo>
                <a:close/>
              </a:path>
            </a:pathLst>
          </a:custGeom>
          <a:solidFill>
            <a:srgbClr val="64AE45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827276" y="3442715"/>
            <a:ext cx="1287780" cy="368935"/>
          </a:xfrm>
          <a:custGeom>
            <a:rect l="l" t="t" r="r" b="b"/>
            <a:pathLst>
              <a:path w="1287780" h="368935">
                <a:moveTo>
                  <a:pt x="0" y="0"/>
                </a:moveTo>
                <a:lnTo>
                  <a:pt x="1103376" y="0"/>
                </a:lnTo>
                <a:lnTo>
                  <a:pt x="1287780" y="184404"/>
                </a:lnTo>
                <a:lnTo>
                  <a:pt x="1103376" y="368808"/>
                </a:lnTo>
                <a:lnTo>
                  <a:pt x="0" y="368808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034032" y="3536060"/>
            <a:ext cx="786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运营人员投入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827276" y="4475988"/>
            <a:ext cx="1287780" cy="370840"/>
          </a:xfrm>
          <a:custGeom>
            <a:rect l="l" t="t" r="r" b="b"/>
            <a:pathLst>
              <a:path w="1287780" h="370839">
                <a:moveTo>
                  <a:pt x="1102614" y="0"/>
                </a:moveTo>
                <a:lnTo>
                  <a:pt x="0" y="0"/>
                </a:lnTo>
                <a:lnTo>
                  <a:pt x="0" y="370331"/>
                </a:lnTo>
                <a:lnTo>
                  <a:pt x="1102614" y="370331"/>
                </a:lnTo>
                <a:lnTo>
                  <a:pt x="1287780" y="185166"/>
                </a:lnTo>
                <a:lnTo>
                  <a:pt x="1102614" y="0"/>
                </a:lnTo>
                <a:close/>
              </a:path>
            </a:pathLst>
          </a:custGeom>
          <a:solidFill>
            <a:srgbClr val="64AE45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827276" y="4475988"/>
            <a:ext cx="1287780" cy="370840"/>
          </a:xfrm>
          <a:custGeom>
            <a:rect l="l" t="t" r="r" b="b"/>
            <a:pathLst>
              <a:path w="1287780" h="370839">
                <a:moveTo>
                  <a:pt x="0" y="0"/>
                </a:moveTo>
                <a:lnTo>
                  <a:pt x="1102614" y="0"/>
                </a:lnTo>
                <a:lnTo>
                  <a:pt x="1287780" y="185166"/>
                </a:lnTo>
                <a:lnTo>
                  <a:pt x="1102614" y="370331"/>
                </a:lnTo>
                <a:lnTo>
                  <a:pt x="0" y="370331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034032" y="4570603"/>
            <a:ext cx="786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开源技术投入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827276" y="5489447"/>
            <a:ext cx="1287780" cy="368935"/>
          </a:xfrm>
          <a:custGeom>
            <a:rect l="l" t="t" r="r" b="b"/>
            <a:pathLst>
              <a:path w="1287780" h="368935">
                <a:moveTo>
                  <a:pt x="1103376" y="0"/>
                </a:moveTo>
                <a:lnTo>
                  <a:pt x="0" y="0"/>
                </a:lnTo>
                <a:lnTo>
                  <a:pt x="0" y="368807"/>
                </a:lnTo>
                <a:lnTo>
                  <a:pt x="1103376" y="368807"/>
                </a:lnTo>
                <a:lnTo>
                  <a:pt x="1287780" y="184403"/>
                </a:lnTo>
                <a:lnTo>
                  <a:pt x="1103376" y="0"/>
                </a:lnTo>
                <a:close/>
              </a:path>
            </a:pathLst>
          </a:custGeom>
          <a:solidFill>
            <a:srgbClr val="64AE45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827276" y="5489447"/>
            <a:ext cx="1287780" cy="368935"/>
          </a:xfrm>
          <a:custGeom>
            <a:rect l="l" t="t" r="r" b="b"/>
            <a:pathLst>
              <a:path w="1287780" h="368935">
                <a:moveTo>
                  <a:pt x="0" y="0"/>
                </a:moveTo>
                <a:lnTo>
                  <a:pt x="1103376" y="0"/>
                </a:lnTo>
                <a:lnTo>
                  <a:pt x="1287780" y="184403"/>
                </a:lnTo>
                <a:lnTo>
                  <a:pt x="1103376" y="368807"/>
                </a:lnTo>
                <a:lnTo>
                  <a:pt x="0" y="368807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034032" y="5583732"/>
            <a:ext cx="786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开源资金投入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827276" y="3941064"/>
            <a:ext cx="1287780" cy="368935"/>
          </a:xfrm>
          <a:custGeom>
            <a:rect l="l" t="t" r="r" b="b"/>
            <a:pathLst>
              <a:path w="1287780" h="368935">
                <a:moveTo>
                  <a:pt x="1103376" y="0"/>
                </a:moveTo>
                <a:lnTo>
                  <a:pt x="0" y="0"/>
                </a:lnTo>
                <a:lnTo>
                  <a:pt x="0" y="368808"/>
                </a:lnTo>
                <a:lnTo>
                  <a:pt x="1103376" y="368808"/>
                </a:lnTo>
                <a:lnTo>
                  <a:pt x="1287780" y="184404"/>
                </a:lnTo>
                <a:lnTo>
                  <a:pt x="1103376" y="0"/>
                </a:lnTo>
                <a:close/>
              </a:path>
            </a:pathLst>
          </a:custGeom>
          <a:solidFill>
            <a:srgbClr val="64AE45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827276" y="3941064"/>
            <a:ext cx="1287780" cy="368935"/>
          </a:xfrm>
          <a:custGeom>
            <a:rect l="l" t="t" r="r" b="b"/>
            <a:pathLst>
              <a:path w="1287780" h="368935">
                <a:moveTo>
                  <a:pt x="0" y="0"/>
                </a:moveTo>
                <a:lnTo>
                  <a:pt x="1103376" y="0"/>
                </a:lnTo>
                <a:lnTo>
                  <a:pt x="1287780" y="184404"/>
                </a:lnTo>
                <a:lnTo>
                  <a:pt x="1103376" y="368808"/>
                </a:lnTo>
                <a:lnTo>
                  <a:pt x="0" y="368808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2034032" y="4034409"/>
            <a:ext cx="786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企业组织重组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827276" y="2961132"/>
            <a:ext cx="1287780" cy="370840"/>
          </a:xfrm>
          <a:custGeom>
            <a:rect l="l" t="t" r="r" b="b"/>
            <a:pathLst>
              <a:path w="1287780" h="370839">
                <a:moveTo>
                  <a:pt x="1102614" y="0"/>
                </a:moveTo>
                <a:lnTo>
                  <a:pt x="0" y="0"/>
                </a:lnTo>
                <a:lnTo>
                  <a:pt x="0" y="370331"/>
                </a:lnTo>
                <a:lnTo>
                  <a:pt x="1102614" y="370331"/>
                </a:lnTo>
                <a:lnTo>
                  <a:pt x="1287780" y="185165"/>
                </a:lnTo>
                <a:lnTo>
                  <a:pt x="1102614" y="0"/>
                </a:lnTo>
                <a:close/>
              </a:path>
            </a:pathLst>
          </a:custGeom>
          <a:solidFill>
            <a:srgbClr val="64AE45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827276" y="2961132"/>
            <a:ext cx="1287780" cy="370840"/>
          </a:xfrm>
          <a:custGeom>
            <a:rect l="l" t="t" r="r" b="b"/>
            <a:pathLst>
              <a:path w="1287780" h="370839">
                <a:moveTo>
                  <a:pt x="0" y="0"/>
                </a:moveTo>
                <a:lnTo>
                  <a:pt x="1102614" y="0"/>
                </a:lnTo>
                <a:lnTo>
                  <a:pt x="1287780" y="185165"/>
                </a:lnTo>
                <a:lnTo>
                  <a:pt x="1102614" y="370331"/>
                </a:lnTo>
                <a:lnTo>
                  <a:pt x="0" y="370331"/>
                </a:lnTo>
                <a:lnTo>
                  <a:pt x="0" y="0"/>
                </a:lnTo>
                <a:close/>
              </a:path>
            </a:pathLst>
          </a:custGeom>
          <a:ln w="609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2034032" y="3053842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开源板块规划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827276" y="5004815"/>
            <a:ext cx="1287780" cy="370840"/>
          </a:xfrm>
          <a:custGeom>
            <a:rect l="l" t="t" r="r" b="b"/>
            <a:pathLst>
              <a:path w="1287780" h="370839">
                <a:moveTo>
                  <a:pt x="1102614" y="0"/>
                </a:moveTo>
                <a:lnTo>
                  <a:pt x="0" y="0"/>
                </a:lnTo>
                <a:lnTo>
                  <a:pt x="0" y="370331"/>
                </a:lnTo>
                <a:lnTo>
                  <a:pt x="1102614" y="370331"/>
                </a:lnTo>
                <a:lnTo>
                  <a:pt x="1287780" y="185165"/>
                </a:lnTo>
                <a:lnTo>
                  <a:pt x="1102614" y="0"/>
                </a:lnTo>
                <a:close/>
              </a:path>
            </a:pathLst>
          </a:custGeom>
          <a:solidFill>
            <a:srgbClr val="64AE45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827276" y="5004815"/>
            <a:ext cx="1287780" cy="370840"/>
          </a:xfrm>
          <a:custGeom>
            <a:rect l="l" t="t" r="r" b="b"/>
            <a:pathLst>
              <a:path w="1287780" h="370839">
                <a:moveTo>
                  <a:pt x="0" y="0"/>
                </a:moveTo>
                <a:lnTo>
                  <a:pt x="1102614" y="0"/>
                </a:lnTo>
                <a:lnTo>
                  <a:pt x="1287780" y="185165"/>
                </a:lnTo>
                <a:lnTo>
                  <a:pt x="1102614" y="370331"/>
                </a:lnTo>
                <a:lnTo>
                  <a:pt x="0" y="370331"/>
                </a:lnTo>
                <a:lnTo>
                  <a:pt x="0" y="0"/>
                </a:lnTo>
                <a:close/>
              </a:path>
            </a:pathLst>
          </a:custGeom>
          <a:ln w="6095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2034032" y="5099050"/>
            <a:ext cx="786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合作伙伴联结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1373124" y="2974848"/>
            <a:ext cx="347980" cy="346075"/>
          </a:xfrm>
          <a:custGeom>
            <a:rect l="l" t="t" r="r" b="b"/>
            <a:pathLst>
              <a:path w="347980" h="346075">
                <a:moveTo>
                  <a:pt x="310514" y="309117"/>
                </a:moveTo>
                <a:lnTo>
                  <a:pt x="36703" y="309117"/>
                </a:lnTo>
                <a:lnTo>
                  <a:pt x="36703" y="343662"/>
                </a:lnTo>
                <a:lnTo>
                  <a:pt x="39242" y="345948"/>
                </a:lnTo>
                <a:lnTo>
                  <a:pt x="45084" y="345948"/>
                </a:lnTo>
                <a:lnTo>
                  <a:pt x="47497" y="343662"/>
                </a:lnTo>
                <a:lnTo>
                  <a:pt x="47497" y="310261"/>
                </a:lnTo>
                <a:lnTo>
                  <a:pt x="310514" y="310261"/>
                </a:lnTo>
                <a:lnTo>
                  <a:pt x="310514" y="309117"/>
                </a:lnTo>
                <a:close/>
              </a:path>
              <a:path w="347980" h="346075">
                <a:moveTo>
                  <a:pt x="310514" y="310261"/>
                </a:moveTo>
                <a:lnTo>
                  <a:pt x="299974" y="310261"/>
                </a:lnTo>
                <a:lnTo>
                  <a:pt x="299974" y="343662"/>
                </a:lnTo>
                <a:lnTo>
                  <a:pt x="302387" y="345948"/>
                </a:lnTo>
                <a:lnTo>
                  <a:pt x="308228" y="345948"/>
                </a:lnTo>
                <a:lnTo>
                  <a:pt x="310514" y="343662"/>
                </a:lnTo>
                <a:lnTo>
                  <a:pt x="310514" y="310261"/>
                </a:lnTo>
                <a:close/>
              </a:path>
              <a:path w="347980" h="346075">
                <a:moveTo>
                  <a:pt x="47116" y="47243"/>
                </a:moveTo>
                <a:lnTo>
                  <a:pt x="36321" y="47243"/>
                </a:lnTo>
                <a:lnTo>
                  <a:pt x="36321" y="298703"/>
                </a:lnTo>
                <a:lnTo>
                  <a:pt x="2285" y="298703"/>
                </a:lnTo>
                <a:lnTo>
                  <a:pt x="0" y="300989"/>
                </a:lnTo>
                <a:lnTo>
                  <a:pt x="0" y="306704"/>
                </a:lnTo>
                <a:lnTo>
                  <a:pt x="2285" y="309117"/>
                </a:lnTo>
                <a:lnTo>
                  <a:pt x="345186" y="309117"/>
                </a:lnTo>
                <a:lnTo>
                  <a:pt x="347471" y="306704"/>
                </a:lnTo>
                <a:lnTo>
                  <a:pt x="347471" y="300989"/>
                </a:lnTo>
                <a:lnTo>
                  <a:pt x="345439" y="298957"/>
                </a:lnTo>
                <a:lnTo>
                  <a:pt x="47116" y="298957"/>
                </a:lnTo>
                <a:lnTo>
                  <a:pt x="47116" y="217424"/>
                </a:lnTo>
                <a:lnTo>
                  <a:pt x="310514" y="217424"/>
                </a:lnTo>
                <a:lnTo>
                  <a:pt x="310514" y="213613"/>
                </a:lnTo>
                <a:lnTo>
                  <a:pt x="47116" y="213613"/>
                </a:lnTo>
                <a:lnTo>
                  <a:pt x="47116" y="132079"/>
                </a:lnTo>
                <a:lnTo>
                  <a:pt x="310514" y="132079"/>
                </a:lnTo>
                <a:lnTo>
                  <a:pt x="310514" y="128524"/>
                </a:lnTo>
                <a:lnTo>
                  <a:pt x="47116" y="128524"/>
                </a:lnTo>
                <a:lnTo>
                  <a:pt x="47116" y="47243"/>
                </a:lnTo>
                <a:close/>
              </a:path>
              <a:path w="347980" h="346075">
                <a:moveTo>
                  <a:pt x="132714" y="217424"/>
                </a:moveTo>
                <a:lnTo>
                  <a:pt x="129159" y="217424"/>
                </a:lnTo>
                <a:lnTo>
                  <a:pt x="129159" y="298957"/>
                </a:lnTo>
                <a:lnTo>
                  <a:pt x="132714" y="298957"/>
                </a:lnTo>
                <a:lnTo>
                  <a:pt x="132714" y="217424"/>
                </a:lnTo>
                <a:close/>
              </a:path>
              <a:path w="347980" h="346075">
                <a:moveTo>
                  <a:pt x="218312" y="217424"/>
                </a:moveTo>
                <a:lnTo>
                  <a:pt x="214503" y="217424"/>
                </a:lnTo>
                <a:lnTo>
                  <a:pt x="214503" y="298957"/>
                </a:lnTo>
                <a:lnTo>
                  <a:pt x="218312" y="298957"/>
                </a:lnTo>
                <a:lnTo>
                  <a:pt x="218312" y="217424"/>
                </a:lnTo>
                <a:close/>
              </a:path>
              <a:path w="347980" h="346075">
                <a:moveTo>
                  <a:pt x="310514" y="217424"/>
                </a:moveTo>
                <a:lnTo>
                  <a:pt x="299974" y="217424"/>
                </a:lnTo>
                <a:lnTo>
                  <a:pt x="299974" y="298957"/>
                </a:lnTo>
                <a:lnTo>
                  <a:pt x="345439" y="298957"/>
                </a:lnTo>
                <a:lnTo>
                  <a:pt x="345186" y="298703"/>
                </a:lnTo>
                <a:lnTo>
                  <a:pt x="310514" y="298703"/>
                </a:lnTo>
                <a:lnTo>
                  <a:pt x="310514" y="217424"/>
                </a:lnTo>
                <a:close/>
              </a:path>
              <a:path w="347980" h="346075">
                <a:moveTo>
                  <a:pt x="120776" y="225171"/>
                </a:moveTo>
                <a:lnTo>
                  <a:pt x="53593" y="225171"/>
                </a:lnTo>
                <a:lnTo>
                  <a:pt x="53593" y="292226"/>
                </a:lnTo>
                <a:lnTo>
                  <a:pt x="120776" y="292226"/>
                </a:lnTo>
                <a:lnTo>
                  <a:pt x="120776" y="225171"/>
                </a:lnTo>
                <a:close/>
              </a:path>
              <a:path w="347980" h="346075">
                <a:moveTo>
                  <a:pt x="132714" y="132079"/>
                </a:moveTo>
                <a:lnTo>
                  <a:pt x="129159" y="132079"/>
                </a:lnTo>
                <a:lnTo>
                  <a:pt x="129159" y="213613"/>
                </a:lnTo>
                <a:lnTo>
                  <a:pt x="132714" y="213613"/>
                </a:lnTo>
                <a:lnTo>
                  <a:pt x="132714" y="132079"/>
                </a:lnTo>
                <a:close/>
              </a:path>
              <a:path w="347980" h="346075">
                <a:moveTo>
                  <a:pt x="218312" y="132079"/>
                </a:moveTo>
                <a:lnTo>
                  <a:pt x="214503" y="132079"/>
                </a:lnTo>
                <a:lnTo>
                  <a:pt x="214503" y="213613"/>
                </a:lnTo>
                <a:lnTo>
                  <a:pt x="218312" y="213613"/>
                </a:lnTo>
                <a:lnTo>
                  <a:pt x="218312" y="132079"/>
                </a:lnTo>
                <a:close/>
              </a:path>
              <a:path w="347980" h="346075">
                <a:moveTo>
                  <a:pt x="310514" y="132079"/>
                </a:moveTo>
                <a:lnTo>
                  <a:pt x="299974" y="132079"/>
                </a:lnTo>
                <a:lnTo>
                  <a:pt x="299974" y="213613"/>
                </a:lnTo>
                <a:lnTo>
                  <a:pt x="310514" y="213613"/>
                </a:lnTo>
                <a:lnTo>
                  <a:pt x="310514" y="132079"/>
                </a:lnTo>
                <a:close/>
              </a:path>
              <a:path w="347980" h="346075">
                <a:moveTo>
                  <a:pt x="132714" y="47243"/>
                </a:moveTo>
                <a:lnTo>
                  <a:pt x="129159" y="47243"/>
                </a:lnTo>
                <a:lnTo>
                  <a:pt x="129159" y="128524"/>
                </a:lnTo>
                <a:lnTo>
                  <a:pt x="132714" y="128524"/>
                </a:lnTo>
                <a:lnTo>
                  <a:pt x="132714" y="47243"/>
                </a:lnTo>
                <a:close/>
              </a:path>
              <a:path w="347980" h="346075">
                <a:moveTo>
                  <a:pt x="218312" y="47243"/>
                </a:moveTo>
                <a:lnTo>
                  <a:pt x="214503" y="47243"/>
                </a:lnTo>
                <a:lnTo>
                  <a:pt x="214503" y="128524"/>
                </a:lnTo>
                <a:lnTo>
                  <a:pt x="218312" y="128524"/>
                </a:lnTo>
                <a:lnTo>
                  <a:pt x="218312" y="47243"/>
                </a:lnTo>
                <a:close/>
              </a:path>
              <a:path w="347980" h="346075">
                <a:moveTo>
                  <a:pt x="310514" y="47243"/>
                </a:moveTo>
                <a:lnTo>
                  <a:pt x="299974" y="47243"/>
                </a:lnTo>
                <a:lnTo>
                  <a:pt x="299974" y="128524"/>
                </a:lnTo>
                <a:lnTo>
                  <a:pt x="310514" y="128524"/>
                </a:lnTo>
                <a:lnTo>
                  <a:pt x="310514" y="47243"/>
                </a:lnTo>
                <a:close/>
              </a:path>
              <a:path w="347980" h="346075">
                <a:moveTo>
                  <a:pt x="345186" y="36575"/>
                </a:moveTo>
                <a:lnTo>
                  <a:pt x="2285" y="36575"/>
                </a:lnTo>
                <a:lnTo>
                  <a:pt x="0" y="39242"/>
                </a:lnTo>
                <a:lnTo>
                  <a:pt x="0" y="44957"/>
                </a:lnTo>
                <a:lnTo>
                  <a:pt x="2285" y="47243"/>
                </a:lnTo>
                <a:lnTo>
                  <a:pt x="345186" y="47243"/>
                </a:lnTo>
                <a:lnTo>
                  <a:pt x="347471" y="44957"/>
                </a:lnTo>
                <a:lnTo>
                  <a:pt x="347471" y="39242"/>
                </a:lnTo>
                <a:lnTo>
                  <a:pt x="345186" y="36575"/>
                </a:lnTo>
                <a:close/>
              </a:path>
              <a:path w="347980" h="346075">
                <a:moveTo>
                  <a:pt x="45084" y="0"/>
                </a:moveTo>
                <a:lnTo>
                  <a:pt x="39242" y="0"/>
                </a:lnTo>
                <a:lnTo>
                  <a:pt x="36703" y="2286"/>
                </a:lnTo>
                <a:lnTo>
                  <a:pt x="36703" y="36575"/>
                </a:lnTo>
                <a:lnTo>
                  <a:pt x="47497" y="36575"/>
                </a:lnTo>
                <a:lnTo>
                  <a:pt x="47497" y="2286"/>
                </a:lnTo>
                <a:lnTo>
                  <a:pt x="45084" y="0"/>
                </a:lnTo>
                <a:close/>
              </a:path>
              <a:path w="347980" h="346075">
                <a:moveTo>
                  <a:pt x="308228" y="0"/>
                </a:moveTo>
                <a:lnTo>
                  <a:pt x="302387" y="0"/>
                </a:lnTo>
                <a:lnTo>
                  <a:pt x="299974" y="2286"/>
                </a:lnTo>
                <a:lnTo>
                  <a:pt x="299974" y="36575"/>
                </a:lnTo>
                <a:lnTo>
                  <a:pt x="310514" y="36575"/>
                </a:lnTo>
                <a:lnTo>
                  <a:pt x="310514" y="2286"/>
                </a:lnTo>
                <a:lnTo>
                  <a:pt x="308228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360932" y="3954779"/>
            <a:ext cx="373380" cy="337185"/>
          </a:xfrm>
          <a:custGeom>
            <a:rect l="l" t="t" r="r" b="b"/>
            <a:pathLst>
              <a:path w="373380" h="337185">
                <a:moveTo>
                  <a:pt x="316103" y="279781"/>
                </a:moveTo>
                <a:lnTo>
                  <a:pt x="293812" y="284261"/>
                </a:lnTo>
                <a:lnTo>
                  <a:pt x="275605" y="296481"/>
                </a:lnTo>
                <a:lnTo>
                  <a:pt x="263328" y="314606"/>
                </a:lnTo>
                <a:lnTo>
                  <a:pt x="258826" y="336804"/>
                </a:lnTo>
                <a:lnTo>
                  <a:pt x="373380" y="336804"/>
                </a:lnTo>
                <a:lnTo>
                  <a:pt x="368877" y="314606"/>
                </a:lnTo>
                <a:lnTo>
                  <a:pt x="356600" y="296481"/>
                </a:lnTo>
                <a:lnTo>
                  <a:pt x="338393" y="284261"/>
                </a:lnTo>
                <a:lnTo>
                  <a:pt x="316103" y="279781"/>
                </a:lnTo>
                <a:close/>
              </a:path>
              <a:path w="373380" h="337185">
                <a:moveTo>
                  <a:pt x="57277" y="279781"/>
                </a:moveTo>
                <a:lnTo>
                  <a:pt x="34986" y="284261"/>
                </a:lnTo>
                <a:lnTo>
                  <a:pt x="16779" y="296481"/>
                </a:lnTo>
                <a:lnTo>
                  <a:pt x="4502" y="314606"/>
                </a:lnTo>
                <a:lnTo>
                  <a:pt x="0" y="336804"/>
                </a:lnTo>
                <a:lnTo>
                  <a:pt x="114554" y="336804"/>
                </a:lnTo>
                <a:lnTo>
                  <a:pt x="110051" y="314606"/>
                </a:lnTo>
                <a:lnTo>
                  <a:pt x="97774" y="296481"/>
                </a:lnTo>
                <a:lnTo>
                  <a:pt x="79567" y="284261"/>
                </a:lnTo>
                <a:lnTo>
                  <a:pt x="57277" y="279781"/>
                </a:lnTo>
                <a:close/>
              </a:path>
              <a:path w="373380" h="337185">
                <a:moveTo>
                  <a:pt x="316103" y="198247"/>
                </a:moveTo>
                <a:lnTo>
                  <a:pt x="304940" y="200497"/>
                </a:lnTo>
                <a:lnTo>
                  <a:pt x="295862" y="206629"/>
                </a:lnTo>
                <a:lnTo>
                  <a:pt x="289760" y="215713"/>
                </a:lnTo>
                <a:lnTo>
                  <a:pt x="287528" y="226822"/>
                </a:lnTo>
                <a:lnTo>
                  <a:pt x="289760" y="237910"/>
                </a:lnTo>
                <a:lnTo>
                  <a:pt x="295862" y="246951"/>
                </a:lnTo>
                <a:lnTo>
                  <a:pt x="304940" y="253039"/>
                </a:lnTo>
                <a:lnTo>
                  <a:pt x="316103" y="255270"/>
                </a:lnTo>
                <a:lnTo>
                  <a:pt x="327211" y="253039"/>
                </a:lnTo>
                <a:lnTo>
                  <a:pt x="336296" y="246951"/>
                </a:lnTo>
                <a:lnTo>
                  <a:pt x="342427" y="237910"/>
                </a:lnTo>
                <a:lnTo>
                  <a:pt x="344678" y="226822"/>
                </a:lnTo>
                <a:lnTo>
                  <a:pt x="342427" y="215713"/>
                </a:lnTo>
                <a:lnTo>
                  <a:pt x="336296" y="206629"/>
                </a:lnTo>
                <a:lnTo>
                  <a:pt x="327211" y="200497"/>
                </a:lnTo>
                <a:lnTo>
                  <a:pt x="316103" y="198247"/>
                </a:lnTo>
                <a:close/>
              </a:path>
              <a:path w="373380" h="337185">
                <a:moveTo>
                  <a:pt x="57277" y="198247"/>
                </a:moveTo>
                <a:lnTo>
                  <a:pt x="46095" y="200497"/>
                </a:lnTo>
                <a:lnTo>
                  <a:pt x="36972" y="206629"/>
                </a:lnTo>
                <a:lnTo>
                  <a:pt x="30827" y="215713"/>
                </a:lnTo>
                <a:lnTo>
                  <a:pt x="28575" y="226822"/>
                </a:lnTo>
                <a:lnTo>
                  <a:pt x="30827" y="237910"/>
                </a:lnTo>
                <a:lnTo>
                  <a:pt x="36972" y="246951"/>
                </a:lnTo>
                <a:lnTo>
                  <a:pt x="46095" y="253039"/>
                </a:lnTo>
                <a:lnTo>
                  <a:pt x="57277" y="255270"/>
                </a:lnTo>
                <a:lnTo>
                  <a:pt x="68385" y="253039"/>
                </a:lnTo>
                <a:lnTo>
                  <a:pt x="77470" y="246951"/>
                </a:lnTo>
                <a:lnTo>
                  <a:pt x="83601" y="237910"/>
                </a:lnTo>
                <a:lnTo>
                  <a:pt x="85852" y="226822"/>
                </a:lnTo>
                <a:lnTo>
                  <a:pt x="83601" y="215713"/>
                </a:lnTo>
                <a:lnTo>
                  <a:pt x="77469" y="206629"/>
                </a:lnTo>
                <a:lnTo>
                  <a:pt x="68385" y="200497"/>
                </a:lnTo>
                <a:lnTo>
                  <a:pt x="57277" y="198247"/>
                </a:lnTo>
                <a:close/>
              </a:path>
              <a:path w="373380" h="337185">
                <a:moveTo>
                  <a:pt x="199009" y="179197"/>
                </a:moveTo>
                <a:lnTo>
                  <a:pt x="174371" y="179197"/>
                </a:lnTo>
                <a:lnTo>
                  <a:pt x="174371" y="234823"/>
                </a:lnTo>
                <a:lnTo>
                  <a:pt x="125984" y="262636"/>
                </a:lnTo>
                <a:lnTo>
                  <a:pt x="138303" y="283845"/>
                </a:lnTo>
                <a:lnTo>
                  <a:pt x="186690" y="256032"/>
                </a:lnTo>
                <a:lnTo>
                  <a:pt x="235906" y="256032"/>
                </a:lnTo>
                <a:lnTo>
                  <a:pt x="199009" y="234823"/>
                </a:lnTo>
                <a:lnTo>
                  <a:pt x="199009" y="179197"/>
                </a:lnTo>
                <a:close/>
              </a:path>
              <a:path w="373380" h="337185">
                <a:moveTo>
                  <a:pt x="235906" y="256032"/>
                </a:moveTo>
                <a:lnTo>
                  <a:pt x="186690" y="256032"/>
                </a:lnTo>
                <a:lnTo>
                  <a:pt x="235077" y="283845"/>
                </a:lnTo>
                <a:lnTo>
                  <a:pt x="247396" y="262636"/>
                </a:lnTo>
                <a:lnTo>
                  <a:pt x="235906" y="256032"/>
                </a:lnTo>
                <a:close/>
              </a:path>
              <a:path w="373380" h="337185">
                <a:moveTo>
                  <a:pt x="186690" y="81407"/>
                </a:moveTo>
                <a:lnTo>
                  <a:pt x="164399" y="85905"/>
                </a:lnTo>
                <a:lnTo>
                  <a:pt x="146192" y="98155"/>
                </a:lnTo>
                <a:lnTo>
                  <a:pt x="133915" y="116286"/>
                </a:lnTo>
                <a:lnTo>
                  <a:pt x="129412" y="138430"/>
                </a:lnTo>
                <a:lnTo>
                  <a:pt x="243967" y="138430"/>
                </a:lnTo>
                <a:lnTo>
                  <a:pt x="239464" y="116286"/>
                </a:lnTo>
                <a:lnTo>
                  <a:pt x="227187" y="98155"/>
                </a:lnTo>
                <a:lnTo>
                  <a:pt x="208980" y="85905"/>
                </a:lnTo>
                <a:lnTo>
                  <a:pt x="186690" y="81407"/>
                </a:lnTo>
                <a:close/>
              </a:path>
              <a:path w="373380" h="337185">
                <a:moveTo>
                  <a:pt x="186690" y="0"/>
                </a:moveTo>
                <a:lnTo>
                  <a:pt x="175581" y="2230"/>
                </a:lnTo>
                <a:lnTo>
                  <a:pt x="166497" y="8318"/>
                </a:lnTo>
                <a:lnTo>
                  <a:pt x="160365" y="17359"/>
                </a:lnTo>
                <a:lnTo>
                  <a:pt x="158115" y="28448"/>
                </a:lnTo>
                <a:lnTo>
                  <a:pt x="160365" y="39556"/>
                </a:lnTo>
                <a:lnTo>
                  <a:pt x="166497" y="48641"/>
                </a:lnTo>
                <a:lnTo>
                  <a:pt x="175581" y="54772"/>
                </a:lnTo>
                <a:lnTo>
                  <a:pt x="186690" y="57023"/>
                </a:lnTo>
                <a:lnTo>
                  <a:pt x="197871" y="54772"/>
                </a:lnTo>
                <a:lnTo>
                  <a:pt x="206994" y="48641"/>
                </a:lnTo>
                <a:lnTo>
                  <a:pt x="213139" y="39556"/>
                </a:lnTo>
                <a:lnTo>
                  <a:pt x="215392" y="28448"/>
                </a:lnTo>
                <a:lnTo>
                  <a:pt x="213139" y="17359"/>
                </a:lnTo>
                <a:lnTo>
                  <a:pt x="206994" y="8318"/>
                </a:lnTo>
                <a:lnTo>
                  <a:pt x="197871" y="2230"/>
                </a:lnTo>
                <a:lnTo>
                  <a:pt x="186690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399032" y="3462528"/>
            <a:ext cx="297180" cy="349250"/>
          </a:xfrm>
          <a:custGeom>
            <a:rect l="l" t="t" r="r" b="b"/>
            <a:pathLst>
              <a:path w="297180" h="349250">
                <a:moveTo>
                  <a:pt x="297180" y="318135"/>
                </a:moveTo>
                <a:lnTo>
                  <a:pt x="194818" y="318135"/>
                </a:lnTo>
                <a:lnTo>
                  <a:pt x="194818" y="338709"/>
                </a:lnTo>
                <a:lnTo>
                  <a:pt x="297180" y="338709"/>
                </a:lnTo>
                <a:lnTo>
                  <a:pt x="297180" y="318135"/>
                </a:lnTo>
                <a:close/>
              </a:path>
              <a:path w="297180" h="349250">
                <a:moveTo>
                  <a:pt x="297180" y="256540"/>
                </a:moveTo>
                <a:lnTo>
                  <a:pt x="194818" y="256540"/>
                </a:lnTo>
                <a:lnTo>
                  <a:pt x="194818" y="277114"/>
                </a:lnTo>
                <a:lnTo>
                  <a:pt x="297180" y="277114"/>
                </a:lnTo>
                <a:lnTo>
                  <a:pt x="297180" y="256540"/>
                </a:lnTo>
                <a:close/>
              </a:path>
              <a:path w="297180" h="349250">
                <a:moveTo>
                  <a:pt x="110871" y="172847"/>
                </a:moveTo>
                <a:lnTo>
                  <a:pt x="55935" y="199334"/>
                </a:lnTo>
                <a:lnTo>
                  <a:pt x="26257" y="232060"/>
                </a:lnTo>
                <a:lnTo>
                  <a:pt x="6913" y="272359"/>
                </a:lnTo>
                <a:lnTo>
                  <a:pt x="0" y="318135"/>
                </a:lnTo>
                <a:lnTo>
                  <a:pt x="0" y="344424"/>
                </a:lnTo>
                <a:lnTo>
                  <a:pt x="4571" y="348996"/>
                </a:lnTo>
                <a:lnTo>
                  <a:pt x="15875" y="348996"/>
                </a:lnTo>
                <a:lnTo>
                  <a:pt x="20446" y="344424"/>
                </a:lnTo>
                <a:lnTo>
                  <a:pt x="20446" y="318135"/>
                </a:lnTo>
                <a:lnTo>
                  <a:pt x="26433" y="278477"/>
                </a:lnTo>
                <a:lnTo>
                  <a:pt x="43195" y="243570"/>
                </a:lnTo>
                <a:lnTo>
                  <a:pt x="68935" y="215211"/>
                </a:lnTo>
                <a:lnTo>
                  <a:pt x="101854" y="195199"/>
                </a:lnTo>
                <a:lnTo>
                  <a:pt x="153543" y="184785"/>
                </a:lnTo>
                <a:lnTo>
                  <a:pt x="117856" y="177546"/>
                </a:lnTo>
                <a:lnTo>
                  <a:pt x="110871" y="172847"/>
                </a:lnTo>
                <a:close/>
              </a:path>
              <a:path w="297180" h="349250">
                <a:moveTo>
                  <a:pt x="160785" y="183345"/>
                </a:moveTo>
                <a:lnTo>
                  <a:pt x="153670" y="184785"/>
                </a:lnTo>
                <a:lnTo>
                  <a:pt x="159384" y="184785"/>
                </a:lnTo>
                <a:lnTo>
                  <a:pt x="160785" y="183345"/>
                </a:lnTo>
                <a:close/>
              </a:path>
              <a:path w="297180" h="349250">
                <a:moveTo>
                  <a:pt x="209291" y="20574"/>
                </a:moveTo>
                <a:lnTo>
                  <a:pt x="153670" y="20574"/>
                </a:lnTo>
                <a:lnTo>
                  <a:pt x="181598" y="26215"/>
                </a:lnTo>
                <a:lnTo>
                  <a:pt x="204406" y="41608"/>
                </a:lnTo>
                <a:lnTo>
                  <a:pt x="219785" y="64454"/>
                </a:lnTo>
                <a:lnTo>
                  <a:pt x="225425" y="92456"/>
                </a:lnTo>
                <a:lnTo>
                  <a:pt x="222204" y="113795"/>
                </a:lnTo>
                <a:lnTo>
                  <a:pt x="213185" y="132588"/>
                </a:lnTo>
                <a:lnTo>
                  <a:pt x="199332" y="147855"/>
                </a:lnTo>
                <a:lnTo>
                  <a:pt x="181609" y="158623"/>
                </a:lnTo>
                <a:lnTo>
                  <a:pt x="153797" y="164211"/>
                </a:lnTo>
                <a:lnTo>
                  <a:pt x="160909" y="167259"/>
                </a:lnTo>
                <a:lnTo>
                  <a:pt x="162814" y="169037"/>
                </a:lnTo>
                <a:lnTo>
                  <a:pt x="163956" y="171704"/>
                </a:lnTo>
                <a:lnTo>
                  <a:pt x="163956" y="180086"/>
                </a:lnTo>
                <a:lnTo>
                  <a:pt x="160785" y="183345"/>
                </a:lnTo>
                <a:lnTo>
                  <a:pt x="189581" y="177520"/>
                </a:lnTo>
                <a:lnTo>
                  <a:pt x="218932" y="157718"/>
                </a:lnTo>
                <a:lnTo>
                  <a:pt x="238734" y="128367"/>
                </a:lnTo>
                <a:lnTo>
                  <a:pt x="245999" y="92456"/>
                </a:lnTo>
                <a:lnTo>
                  <a:pt x="238734" y="56471"/>
                </a:lnTo>
                <a:lnTo>
                  <a:pt x="218932" y="27082"/>
                </a:lnTo>
                <a:lnTo>
                  <a:pt x="209291" y="20574"/>
                </a:lnTo>
                <a:close/>
              </a:path>
              <a:path w="297180" h="349250">
                <a:moveTo>
                  <a:pt x="153670" y="0"/>
                </a:moveTo>
                <a:lnTo>
                  <a:pt x="117778" y="7266"/>
                </a:lnTo>
                <a:lnTo>
                  <a:pt x="88471" y="27082"/>
                </a:lnTo>
                <a:lnTo>
                  <a:pt x="68712" y="56471"/>
                </a:lnTo>
                <a:lnTo>
                  <a:pt x="61468" y="92456"/>
                </a:lnTo>
                <a:lnTo>
                  <a:pt x="63337" y="111013"/>
                </a:lnTo>
                <a:lnTo>
                  <a:pt x="68725" y="128367"/>
                </a:lnTo>
                <a:lnTo>
                  <a:pt x="77219" y="144033"/>
                </a:lnTo>
                <a:lnTo>
                  <a:pt x="88518" y="157734"/>
                </a:lnTo>
                <a:lnTo>
                  <a:pt x="110871" y="172847"/>
                </a:lnTo>
                <a:lnTo>
                  <a:pt x="153543" y="164211"/>
                </a:lnTo>
                <a:lnTo>
                  <a:pt x="125730" y="158623"/>
                </a:lnTo>
                <a:lnTo>
                  <a:pt x="108061" y="147855"/>
                </a:lnTo>
                <a:lnTo>
                  <a:pt x="94202" y="132588"/>
                </a:lnTo>
                <a:lnTo>
                  <a:pt x="85153" y="113795"/>
                </a:lnTo>
                <a:lnTo>
                  <a:pt x="81915" y="92456"/>
                </a:lnTo>
                <a:lnTo>
                  <a:pt x="87554" y="64454"/>
                </a:lnTo>
                <a:lnTo>
                  <a:pt x="102933" y="41608"/>
                </a:lnTo>
                <a:lnTo>
                  <a:pt x="125741" y="26215"/>
                </a:lnTo>
                <a:lnTo>
                  <a:pt x="153670" y="20574"/>
                </a:lnTo>
                <a:lnTo>
                  <a:pt x="209291" y="20574"/>
                </a:lnTo>
                <a:lnTo>
                  <a:pt x="189581" y="7266"/>
                </a:lnTo>
                <a:lnTo>
                  <a:pt x="153670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399162" y="5018532"/>
            <a:ext cx="297049" cy="33528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380744" y="5504688"/>
            <a:ext cx="332740" cy="330835"/>
          </a:xfrm>
          <a:custGeom>
            <a:rect l="l" t="t" r="r" b="b"/>
            <a:pathLst>
              <a:path w="332739" h="330835">
                <a:moveTo>
                  <a:pt x="166115" y="0"/>
                </a:moveTo>
                <a:lnTo>
                  <a:pt x="121972" y="5907"/>
                </a:lnTo>
                <a:lnTo>
                  <a:pt x="82295" y="22577"/>
                </a:lnTo>
                <a:lnTo>
                  <a:pt x="48672" y="48434"/>
                </a:lnTo>
                <a:lnTo>
                  <a:pt x="22690" y="81900"/>
                </a:lnTo>
                <a:lnTo>
                  <a:pt x="5937" y="121399"/>
                </a:lnTo>
                <a:lnTo>
                  <a:pt x="0" y="165353"/>
                </a:lnTo>
                <a:lnTo>
                  <a:pt x="5937" y="209312"/>
                </a:lnTo>
                <a:lnTo>
                  <a:pt x="22690" y="248812"/>
                </a:lnTo>
                <a:lnTo>
                  <a:pt x="48672" y="282278"/>
                </a:lnTo>
                <a:lnTo>
                  <a:pt x="82296" y="308133"/>
                </a:lnTo>
                <a:lnTo>
                  <a:pt x="121972" y="324801"/>
                </a:lnTo>
                <a:lnTo>
                  <a:pt x="166115" y="330708"/>
                </a:lnTo>
                <a:lnTo>
                  <a:pt x="210259" y="324801"/>
                </a:lnTo>
                <a:lnTo>
                  <a:pt x="249935" y="308133"/>
                </a:lnTo>
                <a:lnTo>
                  <a:pt x="251297" y="307086"/>
                </a:lnTo>
                <a:lnTo>
                  <a:pt x="166115" y="307086"/>
                </a:lnTo>
                <a:lnTo>
                  <a:pt x="121122" y="299861"/>
                </a:lnTo>
                <a:lnTo>
                  <a:pt x="82042" y="279741"/>
                </a:lnTo>
                <a:lnTo>
                  <a:pt x="51221" y="249061"/>
                </a:lnTo>
                <a:lnTo>
                  <a:pt x="31008" y="210154"/>
                </a:lnTo>
                <a:lnTo>
                  <a:pt x="23749" y="165353"/>
                </a:lnTo>
                <a:lnTo>
                  <a:pt x="31008" y="120553"/>
                </a:lnTo>
                <a:lnTo>
                  <a:pt x="51221" y="81646"/>
                </a:lnTo>
                <a:lnTo>
                  <a:pt x="82041" y="50966"/>
                </a:lnTo>
                <a:lnTo>
                  <a:pt x="121122" y="30846"/>
                </a:lnTo>
                <a:lnTo>
                  <a:pt x="166115" y="23621"/>
                </a:lnTo>
                <a:lnTo>
                  <a:pt x="251293" y="23621"/>
                </a:lnTo>
                <a:lnTo>
                  <a:pt x="249936" y="22577"/>
                </a:lnTo>
                <a:lnTo>
                  <a:pt x="210259" y="5907"/>
                </a:lnTo>
                <a:lnTo>
                  <a:pt x="166115" y="0"/>
                </a:lnTo>
                <a:close/>
              </a:path>
              <a:path w="332739" h="330835">
                <a:moveTo>
                  <a:pt x="251293" y="23621"/>
                </a:moveTo>
                <a:lnTo>
                  <a:pt x="166115" y="23621"/>
                </a:lnTo>
                <a:lnTo>
                  <a:pt x="211109" y="30846"/>
                </a:lnTo>
                <a:lnTo>
                  <a:pt x="250190" y="50966"/>
                </a:lnTo>
                <a:lnTo>
                  <a:pt x="281010" y="81646"/>
                </a:lnTo>
                <a:lnTo>
                  <a:pt x="301223" y="120553"/>
                </a:lnTo>
                <a:lnTo>
                  <a:pt x="308482" y="165353"/>
                </a:lnTo>
                <a:lnTo>
                  <a:pt x="301223" y="210154"/>
                </a:lnTo>
                <a:lnTo>
                  <a:pt x="281010" y="249061"/>
                </a:lnTo>
                <a:lnTo>
                  <a:pt x="250189" y="279741"/>
                </a:lnTo>
                <a:lnTo>
                  <a:pt x="211109" y="299861"/>
                </a:lnTo>
                <a:lnTo>
                  <a:pt x="166115" y="307086"/>
                </a:lnTo>
                <a:lnTo>
                  <a:pt x="251297" y="307086"/>
                </a:lnTo>
                <a:lnTo>
                  <a:pt x="283559" y="282278"/>
                </a:lnTo>
                <a:lnTo>
                  <a:pt x="309541" y="248812"/>
                </a:lnTo>
                <a:lnTo>
                  <a:pt x="326294" y="209312"/>
                </a:lnTo>
                <a:lnTo>
                  <a:pt x="332231" y="165353"/>
                </a:lnTo>
                <a:lnTo>
                  <a:pt x="326294" y="121399"/>
                </a:lnTo>
                <a:lnTo>
                  <a:pt x="309541" y="81900"/>
                </a:lnTo>
                <a:lnTo>
                  <a:pt x="283559" y="48434"/>
                </a:lnTo>
                <a:lnTo>
                  <a:pt x="251293" y="23621"/>
                </a:lnTo>
                <a:close/>
              </a:path>
              <a:path w="332739" h="330835">
                <a:moveTo>
                  <a:pt x="177800" y="200990"/>
                </a:moveTo>
                <a:lnTo>
                  <a:pt x="154050" y="200990"/>
                </a:lnTo>
                <a:lnTo>
                  <a:pt x="154050" y="261759"/>
                </a:lnTo>
                <a:lnTo>
                  <a:pt x="159384" y="267042"/>
                </a:lnTo>
                <a:lnTo>
                  <a:pt x="172465" y="267042"/>
                </a:lnTo>
                <a:lnTo>
                  <a:pt x="177800" y="261759"/>
                </a:lnTo>
                <a:lnTo>
                  <a:pt x="177800" y="200990"/>
                </a:lnTo>
                <a:close/>
              </a:path>
              <a:path w="332739" h="330835">
                <a:moveTo>
                  <a:pt x="230759" y="177368"/>
                </a:moveTo>
                <a:lnTo>
                  <a:pt x="101218" y="177368"/>
                </a:lnTo>
                <a:lnTo>
                  <a:pt x="95884" y="182651"/>
                </a:lnTo>
                <a:lnTo>
                  <a:pt x="95884" y="195706"/>
                </a:lnTo>
                <a:lnTo>
                  <a:pt x="101218" y="200990"/>
                </a:lnTo>
                <a:lnTo>
                  <a:pt x="230759" y="200990"/>
                </a:lnTo>
                <a:lnTo>
                  <a:pt x="236093" y="195706"/>
                </a:lnTo>
                <a:lnTo>
                  <a:pt x="236093" y="182651"/>
                </a:lnTo>
                <a:lnTo>
                  <a:pt x="230759" y="177368"/>
                </a:lnTo>
                <a:close/>
              </a:path>
              <a:path w="332739" h="330835">
                <a:moveTo>
                  <a:pt x="177800" y="153746"/>
                </a:moveTo>
                <a:lnTo>
                  <a:pt x="154050" y="153746"/>
                </a:lnTo>
                <a:lnTo>
                  <a:pt x="154050" y="177368"/>
                </a:lnTo>
                <a:lnTo>
                  <a:pt x="177800" y="177368"/>
                </a:lnTo>
                <a:lnTo>
                  <a:pt x="177800" y="153746"/>
                </a:lnTo>
                <a:close/>
              </a:path>
              <a:path w="332739" h="330835">
                <a:moveTo>
                  <a:pt x="230759" y="130124"/>
                </a:moveTo>
                <a:lnTo>
                  <a:pt x="101218" y="130124"/>
                </a:lnTo>
                <a:lnTo>
                  <a:pt x="95884" y="135407"/>
                </a:lnTo>
                <a:lnTo>
                  <a:pt x="95884" y="148462"/>
                </a:lnTo>
                <a:lnTo>
                  <a:pt x="101218" y="153746"/>
                </a:lnTo>
                <a:lnTo>
                  <a:pt x="230759" y="153746"/>
                </a:lnTo>
                <a:lnTo>
                  <a:pt x="236093" y="148462"/>
                </a:lnTo>
                <a:lnTo>
                  <a:pt x="236093" y="135407"/>
                </a:lnTo>
                <a:lnTo>
                  <a:pt x="230759" y="130124"/>
                </a:lnTo>
                <a:close/>
              </a:path>
              <a:path w="332739" h="330835">
                <a:moveTo>
                  <a:pt x="104267" y="62356"/>
                </a:moveTo>
                <a:lnTo>
                  <a:pt x="96774" y="62356"/>
                </a:lnTo>
                <a:lnTo>
                  <a:pt x="92075" y="66928"/>
                </a:lnTo>
                <a:lnTo>
                  <a:pt x="87503" y="71500"/>
                </a:lnTo>
                <a:lnTo>
                  <a:pt x="87503" y="78993"/>
                </a:lnTo>
                <a:lnTo>
                  <a:pt x="92075" y="83654"/>
                </a:lnTo>
                <a:lnTo>
                  <a:pt x="138811" y="130124"/>
                </a:lnTo>
                <a:lnTo>
                  <a:pt x="193167" y="130124"/>
                </a:lnTo>
                <a:lnTo>
                  <a:pt x="199561" y="123748"/>
                </a:lnTo>
                <a:lnTo>
                  <a:pt x="165989" y="123748"/>
                </a:lnTo>
                <a:lnTo>
                  <a:pt x="104267" y="62356"/>
                </a:lnTo>
                <a:close/>
              </a:path>
              <a:path w="332739" h="330835">
                <a:moveTo>
                  <a:pt x="235203" y="62356"/>
                </a:moveTo>
                <a:lnTo>
                  <a:pt x="227584" y="62356"/>
                </a:lnTo>
                <a:lnTo>
                  <a:pt x="165989" y="123748"/>
                </a:lnTo>
                <a:lnTo>
                  <a:pt x="199561" y="123748"/>
                </a:lnTo>
                <a:lnTo>
                  <a:pt x="244475" y="78993"/>
                </a:lnTo>
                <a:lnTo>
                  <a:pt x="244475" y="71500"/>
                </a:lnTo>
                <a:lnTo>
                  <a:pt x="239775" y="66928"/>
                </a:lnTo>
                <a:lnTo>
                  <a:pt x="235203" y="62356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349502" y="4569714"/>
            <a:ext cx="67945" cy="87630"/>
          </a:xfrm>
          <a:custGeom>
            <a:rect l="l" t="t" r="r" b="b"/>
            <a:pathLst>
              <a:path w="67944" h="87629">
                <a:moveTo>
                  <a:pt x="67817" y="0"/>
                </a:moveTo>
                <a:lnTo>
                  <a:pt x="0" y="87630"/>
                </a:lnTo>
              </a:path>
            </a:pathLst>
          </a:custGeom>
          <a:ln w="28956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349502" y="4648961"/>
            <a:ext cx="67945" cy="87630"/>
          </a:xfrm>
          <a:custGeom>
            <a:rect l="l" t="t" r="r" b="b"/>
            <a:pathLst>
              <a:path w="67944" h="87629">
                <a:moveTo>
                  <a:pt x="67817" y="87630"/>
                </a:moveTo>
                <a:lnTo>
                  <a:pt x="0" y="0"/>
                </a:lnTo>
              </a:path>
            </a:pathLst>
          </a:custGeom>
          <a:ln w="28956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677161" y="4569714"/>
            <a:ext cx="67945" cy="87630"/>
          </a:xfrm>
          <a:custGeom>
            <a:rect l="l" t="t" r="r" b="b"/>
            <a:pathLst>
              <a:path w="67944" h="87629">
                <a:moveTo>
                  <a:pt x="0" y="0"/>
                </a:moveTo>
                <a:lnTo>
                  <a:pt x="67818" y="87630"/>
                </a:lnTo>
              </a:path>
            </a:pathLst>
          </a:custGeom>
          <a:ln w="28956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677161" y="4648961"/>
            <a:ext cx="67945" cy="87630"/>
          </a:xfrm>
          <a:custGeom>
            <a:rect l="l" t="t" r="r" b="b"/>
            <a:pathLst>
              <a:path w="67944" h="87629">
                <a:moveTo>
                  <a:pt x="0" y="87630"/>
                </a:moveTo>
                <a:lnTo>
                  <a:pt x="67818" y="0"/>
                </a:lnTo>
              </a:path>
            </a:pathLst>
          </a:custGeom>
          <a:ln w="28956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497330" y="4572761"/>
            <a:ext cx="99695" cy="160020"/>
          </a:xfrm>
          <a:custGeom>
            <a:rect l="l" t="t" r="r" b="b"/>
            <a:pathLst>
              <a:path w="99694" h="160020">
                <a:moveTo>
                  <a:pt x="99694" y="0"/>
                </a:moveTo>
                <a:lnTo>
                  <a:pt x="0" y="159765"/>
                </a:lnTo>
              </a:path>
            </a:pathLst>
          </a:custGeom>
          <a:ln w="28956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1348739" y="5971032"/>
            <a:ext cx="4183379" cy="364490"/>
          </a:xfrm>
          <a:prstGeom prst="rect">
            <a:avLst/>
          </a:prstGeom>
          <a:solidFill>
            <a:srgbClr val="64AE45"/>
          </a:solidFill>
        </p:spPr>
        <p:txBody>
          <a:bodyPr vert="horz" wrap="square" lIns="0" tIns="8572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675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开源长</a:t>
            </a: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期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投入要素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731764" y="5971032"/>
            <a:ext cx="2895600" cy="364490"/>
          </a:xfrm>
          <a:prstGeom prst="rect">
            <a:avLst/>
          </a:prstGeom>
          <a:solidFill>
            <a:srgbClr val="1EC7F3"/>
          </a:solidFill>
        </p:spPr>
        <p:txBody>
          <a:bodyPr vert="horz" wrap="square" lIns="0" tIns="85725" rIns="0" bIns="0" rtlCol="0">
            <a:spAutoFit/>
          </a:bodyPr>
          <a:lstStyle/>
          <a:p>
            <a:pPr marL="838200">
              <a:lnSpc>
                <a:spcPct val="100000"/>
              </a:lnSpc>
              <a:spcBef>
                <a:spcPts val="675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开源项目长期收益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943600" y="4233671"/>
            <a:ext cx="1148080" cy="368935"/>
          </a:xfrm>
          <a:prstGeom prst="rect">
            <a:avLst/>
          </a:prstGeom>
          <a:solidFill>
            <a:srgbClr val="1EC7F3">
              <a:alpha val="14117"/>
            </a:srgbClr>
          </a:solidFill>
          <a:ln w="6096">
            <a:solidFill>
              <a:srgbClr val="1EC7F3"/>
            </a:solidFill>
          </a:ln>
        </p:spPr>
        <p:txBody>
          <a:bodyPr vert="horz" wrap="square" lIns="0" tIns="104139" rIns="0" bIns="0" rtlCol="0">
            <a:spAutoFit/>
          </a:bodyPr>
          <a:lstStyle/>
          <a:p>
            <a:pPr marL="194310">
              <a:lnSpc>
                <a:spcPct val="100000"/>
              </a:lnSpc>
              <a:spcBef>
                <a:spcPts val="819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构建活力生态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5943600" y="3096767"/>
            <a:ext cx="1148080" cy="370840"/>
          </a:xfrm>
          <a:custGeom>
            <a:rect l="l" t="t" r="r" b="b"/>
            <a:pathLst>
              <a:path w="1148079" h="370839">
                <a:moveTo>
                  <a:pt x="0" y="370332"/>
                </a:moveTo>
                <a:lnTo>
                  <a:pt x="1147572" y="370332"/>
                </a:lnTo>
                <a:lnTo>
                  <a:pt x="114757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solidFill>
            <a:srgbClr val="1EC7F3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5943600" y="3096767"/>
            <a:ext cx="1148080" cy="370840"/>
          </a:xfrm>
          <a:custGeom>
            <a:rect l="l" t="t" r="r" b="b"/>
            <a:pathLst>
              <a:path w="1148079" h="370839">
                <a:moveTo>
                  <a:pt x="0" y="370332"/>
                </a:moveTo>
                <a:lnTo>
                  <a:pt x="1147572" y="370332"/>
                </a:lnTo>
                <a:lnTo>
                  <a:pt x="1147572" y="0"/>
                </a:lnTo>
                <a:lnTo>
                  <a:pt x="0" y="0"/>
                </a:lnTo>
                <a:lnTo>
                  <a:pt x="0" y="370332"/>
                </a:lnTo>
                <a:close/>
              </a:path>
            </a:pathLst>
          </a:custGeom>
          <a:ln w="6096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6075553" y="3189223"/>
            <a:ext cx="8985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提升技术领导力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943600" y="3665220"/>
            <a:ext cx="1148080" cy="368935"/>
          </a:xfrm>
          <a:prstGeom prst="rect">
            <a:avLst/>
          </a:prstGeom>
          <a:solidFill>
            <a:srgbClr val="1EC7F3">
              <a:alpha val="14117"/>
            </a:srgbClr>
          </a:solidFill>
          <a:ln w="6096">
            <a:solidFill>
              <a:srgbClr val="1EC7F3"/>
            </a:solidFill>
          </a:ln>
        </p:spPr>
        <p:txBody>
          <a:bodyPr vert="horz" wrap="square" lIns="0" tIns="104139" rIns="0" bIns="0" rtlCol="0">
            <a:spAutoFit/>
          </a:bodyPr>
          <a:lstStyle/>
          <a:p>
            <a:pPr marL="131445">
              <a:lnSpc>
                <a:spcPct val="100000"/>
              </a:lnSpc>
              <a:spcBef>
                <a:spcPts val="819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增进企业创新力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5943600" y="4802123"/>
            <a:ext cx="1148080" cy="368935"/>
          </a:xfrm>
          <a:custGeom>
            <a:rect l="l" t="t" r="r" b="b"/>
            <a:pathLst>
              <a:path w="1148079" h="368935">
                <a:moveTo>
                  <a:pt x="0" y="368807"/>
                </a:moveTo>
                <a:lnTo>
                  <a:pt x="1147572" y="368807"/>
                </a:lnTo>
                <a:lnTo>
                  <a:pt x="114757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solidFill>
            <a:srgbClr val="1EC7F3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943600" y="4802123"/>
            <a:ext cx="1148080" cy="368935"/>
          </a:xfrm>
          <a:custGeom>
            <a:rect l="l" t="t" r="r" b="b"/>
            <a:pathLst>
              <a:path w="1148079" h="368935">
                <a:moveTo>
                  <a:pt x="0" y="368807"/>
                </a:moveTo>
                <a:lnTo>
                  <a:pt x="1147572" y="368807"/>
                </a:lnTo>
                <a:lnTo>
                  <a:pt x="1147572" y="0"/>
                </a:lnTo>
                <a:lnTo>
                  <a:pt x="0" y="0"/>
                </a:lnTo>
                <a:lnTo>
                  <a:pt x="0" y="368807"/>
                </a:lnTo>
                <a:close/>
              </a:path>
            </a:pathLst>
          </a:custGeom>
          <a:ln w="6095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6138036" y="4894326"/>
            <a:ext cx="7721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树立行业标准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943600" y="5370576"/>
            <a:ext cx="1148080" cy="368935"/>
          </a:xfrm>
          <a:prstGeom prst="rect">
            <a:avLst/>
          </a:prstGeom>
          <a:solidFill>
            <a:srgbClr val="1EC7F3">
              <a:alpha val="14117"/>
            </a:srgbClr>
          </a:solidFill>
          <a:ln w="6096">
            <a:solidFill>
              <a:srgbClr val="1EC7F3"/>
            </a:solidFill>
          </a:ln>
        </p:spPr>
        <p:txBody>
          <a:bodyPr vert="horz" wrap="square" lIns="0" tIns="104140" rIns="0" bIns="0" rtlCol="0">
            <a:spAutoFit/>
          </a:bodyPr>
          <a:lstStyle/>
          <a:p>
            <a:pPr marL="194310">
              <a:lnSpc>
                <a:spcPct val="100000"/>
              </a:lnSpc>
              <a:spcBef>
                <a:spcPts val="82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降低开发费用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5731764" y="2961132"/>
            <a:ext cx="2895600" cy="2897505"/>
          </a:xfrm>
          <a:custGeom>
            <a:rect l="l" t="t" r="r" b="b"/>
            <a:pathLst>
              <a:path w="2895600" h="2897504">
                <a:moveTo>
                  <a:pt x="0" y="2897124"/>
                </a:moveTo>
                <a:lnTo>
                  <a:pt x="2895599" y="2897124"/>
                </a:lnTo>
                <a:lnTo>
                  <a:pt x="2895599" y="0"/>
                </a:lnTo>
                <a:lnTo>
                  <a:pt x="0" y="0"/>
                </a:lnTo>
                <a:lnTo>
                  <a:pt x="0" y="2897124"/>
                </a:lnTo>
                <a:close/>
              </a:path>
            </a:pathLst>
          </a:custGeom>
          <a:ln w="9144">
            <a:solidFill>
              <a:srgbClr val="1EC7F3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091933" y="3283458"/>
            <a:ext cx="280035" cy="0"/>
          </a:xfrm>
          <a:custGeom>
            <a:rect l="l" t="t" r="r" b="b"/>
            <a:pathLst>
              <a:path w="280034">
                <a:moveTo>
                  <a:pt x="0" y="0"/>
                </a:moveTo>
                <a:lnTo>
                  <a:pt x="279908" y="0"/>
                </a:lnTo>
              </a:path>
            </a:pathLst>
          </a:custGeom>
          <a:ln w="1981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7091933" y="4987290"/>
            <a:ext cx="280035" cy="0"/>
          </a:xfrm>
          <a:custGeom>
            <a:rect l="l" t="t" r="r" b="b"/>
            <a:pathLst>
              <a:path w="280034">
                <a:moveTo>
                  <a:pt x="0" y="0"/>
                </a:moveTo>
                <a:lnTo>
                  <a:pt x="279908" y="0"/>
                </a:lnTo>
              </a:path>
            </a:pathLst>
          </a:custGeom>
          <a:ln w="1981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7372350" y="3283458"/>
            <a:ext cx="0" cy="468630"/>
          </a:xfrm>
          <a:custGeom>
            <a:rect l="l" t="t" r="r" b="b"/>
            <a:pathLst>
              <a:path h="468629">
                <a:moveTo>
                  <a:pt x="0" y="0"/>
                </a:moveTo>
                <a:lnTo>
                  <a:pt x="0" y="468629"/>
                </a:lnTo>
              </a:path>
            </a:pathLst>
          </a:custGeom>
          <a:ln w="19811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7372350" y="4568952"/>
            <a:ext cx="0" cy="419100"/>
          </a:xfrm>
          <a:custGeom>
            <a:rect l="l" t="t" r="r" b="b"/>
            <a:pathLst>
              <a:path h="419100">
                <a:moveTo>
                  <a:pt x="0" y="0"/>
                </a:moveTo>
                <a:lnTo>
                  <a:pt x="0" y="418973"/>
                </a:lnTo>
              </a:path>
            </a:pathLst>
          </a:custGeom>
          <a:ln w="19811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7275321" y="3852798"/>
            <a:ext cx="165100" cy="6654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R="5080" algn="just">
              <a:lnSpc>
                <a:spcPts val="1200"/>
              </a:lnSpc>
              <a:spcBef>
                <a:spcPts val="340"/>
              </a:spcBef>
            </a:pPr>
            <a:r>
              <a:rPr sz="1200" b="1">
                <a:solidFill>
                  <a:srgbClr val="1EC7F3"/>
                </a:solidFill>
                <a:latin typeface="微软雅黑"/>
                <a:cs typeface="微软雅黑"/>
              </a:rPr>
              <a:t>间 接 收 益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7604759" y="4064508"/>
            <a:ext cx="201295" cy="234950"/>
          </a:xfrm>
          <a:custGeom>
            <a:rect l="l" t="t" r="r" b="b"/>
            <a:pathLst>
              <a:path w="201295" h="234950">
                <a:moveTo>
                  <a:pt x="0" y="0"/>
                </a:moveTo>
                <a:lnTo>
                  <a:pt x="0" y="234696"/>
                </a:lnTo>
                <a:lnTo>
                  <a:pt x="201168" y="117348"/>
                </a:lnTo>
                <a:lnTo>
                  <a:pt x="0" y="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7975092" y="3098292"/>
            <a:ext cx="446531" cy="20726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8105267" y="3369309"/>
            <a:ext cx="165100" cy="15798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R="5080" algn="just">
              <a:lnSpc>
                <a:spcPts val="1200"/>
              </a:lnSpc>
              <a:spcBef>
                <a:spcPts val="34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企 业 长 远 发 展 持 续 动 力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23748" y="6392834"/>
            <a:ext cx="3188970" cy="3625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63" name="object 6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11</a:t>
            </a:fld>
          </a:p>
        </p:txBody>
      </p:sp>
      <p:sp>
        <p:nvSpPr>
          <p:cNvPr id="64" name="object 64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4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7185659" y="5399023"/>
            <a:ext cx="347980" cy="3606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R="5080">
              <a:lnSpc>
                <a:spcPts val="1200"/>
              </a:lnSpc>
              <a:spcBef>
                <a:spcPts val="340"/>
              </a:spcBef>
            </a:pPr>
            <a:r>
              <a:rPr sz="1200" b="1" spc="240">
                <a:solidFill>
                  <a:srgbClr val="1EC7F3"/>
                </a:solidFill>
                <a:latin typeface="微软雅黑"/>
                <a:cs typeface="微软雅黑"/>
              </a:rPr>
              <a:t>直</a:t>
            </a:r>
            <a:r>
              <a:rPr sz="1200" b="1">
                <a:solidFill>
                  <a:srgbClr val="1EC7F3"/>
                </a:solidFill>
                <a:latin typeface="微软雅黑"/>
                <a:cs typeface="微软雅黑"/>
              </a:rPr>
              <a:t>收 </a:t>
            </a:r>
            <a:r>
              <a:rPr sz="1200" b="1" spc="240">
                <a:solidFill>
                  <a:srgbClr val="1EC7F3"/>
                </a:solidFill>
                <a:latin typeface="微软雅黑"/>
                <a:cs typeface="微软雅黑"/>
              </a:rPr>
              <a:t>接</a:t>
            </a:r>
            <a:r>
              <a:rPr sz="1200" b="1">
                <a:solidFill>
                  <a:srgbClr val="1EC7F3"/>
                </a:solidFill>
                <a:latin typeface="微软雅黑"/>
                <a:cs typeface="微软雅黑"/>
              </a:rPr>
              <a:t>益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3247770" y="2977642"/>
            <a:ext cx="2177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企业倾向在自身技术实力较强、产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品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能 力较扎实的领域选择开源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3247770" y="3458336"/>
            <a:ext cx="2177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社区运营是开源人力投入的焦点，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头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部 企业社区人员投入量超过千名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3247770" y="3956126"/>
            <a:ext cx="217805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为方便各职能开源人员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交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流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和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务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整合，企业针对性调整组织架构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3247770" y="4480686"/>
            <a:ext cx="2177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基础软件是底层技术投入较多的领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域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之 一，需要企业持续供给技术资源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247770" y="5506008"/>
            <a:ext cx="204978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开源项目的研发、运营、激励都需要  “真金白银”的投入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3247770" y="5021326"/>
            <a:ext cx="2177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企业作为开源发起者，应主导开源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生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态 的建设，努力引入战略合作伙伴</a:t>
            </a:r>
            <a:endParaRPr sz="1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3932554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开源企业洞察（2/2）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132835" y="2810001"/>
            <a:ext cx="1142238" cy="92329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297298" y="2774569"/>
            <a:ext cx="65024" cy="34023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408678" y="2845561"/>
            <a:ext cx="28321" cy="17475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503165" y="2695955"/>
            <a:ext cx="26670" cy="46202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598670" y="2752089"/>
            <a:ext cx="23367" cy="34975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674489" y="2683891"/>
            <a:ext cx="58927" cy="49783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774691" y="2839211"/>
            <a:ext cx="44704" cy="210692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863210" y="2869945"/>
            <a:ext cx="51942" cy="18427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946015" y="2787014"/>
            <a:ext cx="1311783" cy="143776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885815" y="4264533"/>
            <a:ext cx="280415" cy="3835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837428" y="4358004"/>
            <a:ext cx="437134" cy="2603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915405" y="4454144"/>
            <a:ext cx="281051" cy="2120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906770" y="4538853"/>
            <a:ext cx="286638" cy="38989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925565" y="4716779"/>
            <a:ext cx="190373" cy="5321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951473" y="4631944"/>
            <a:ext cx="173736" cy="38862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686300" y="5779389"/>
            <a:ext cx="35305" cy="249288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601209" y="5816231"/>
            <a:ext cx="18161" cy="18743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392167" y="5642749"/>
            <a:ext cx="61468" cy="522782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502658" y="5666498"/>
            <a:ext cx="27686" cy="486981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291329" y="5685307"/>
            <a:ext cx="76962" cy="414235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841244" y="4607814"/>
            <a:ext cx="1422400" cy="1466596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930398" y="4539741"/>
            <a:ext cx="292734" cy="3949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883535" y="4360164"/>
            <a:ext cx="374650" cy="24130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917825" y="4455033"/>
            <a:ext cx="306069" cy="21843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868167" y="4252976"/>
            <a:ext cx="417194" cy="51307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2838195" y="4140327"/>
            <a:ext cx="500633" cy="90678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3001772" y="4064889"/>
            <a:ext cx="208660" cy="57277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996564" y="3694684"/>
            <a:ext cx="372490" cy="351663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261358" y="5855589"/>
            <a:ext cx="551180" cy="105410"/>
          </a:xfrm>
          <a:custGeom>
            <a:rect l="l" t="t" r="r" b="b"/>
            <a:pathLst>
              <a:path w="551179" h="105410">
                <a:moveTo>
                  <a:pt x="11839" y="45507"/>
                </a:moveTo>
                <a:lnTo>
                  <a:pt x="79882" y="105079"/>
                </a:lnTo>
                <a:lnTo>
                  <a:pt x="84962" y="104749"/>
                </a:lnTo>
                <a:lnTo>
                  <a:pt x="87883" y="101447"/>
                </a:lnTo>
                <a:lnTo>
                  <a:pt x="90677" y="98145"/>
                </a:lnTo>
                <a:lnTo>
                  <a:pt x="90424" y="93129"/>
                </a:lnTo>
                <a:lnTo>
                  <a:pt x="42411" y="51142"/>
                </a:lnTo>
                <a:lnTo>
                  <a:pt x="32257" y="49453"/>
                </a:lnTo>
                <a:lnTo>
                  <a:pt x="11839" y="45507"/>
                </a:lnTo>
                <a:close/>
              </a:path>
              <a:path w="551179" h="105410">
                <a:moveTo>
                  <a:pt x="46333" y="35700"/>
                </a:moveTo>
                <a:lnTo>
                  <a:pt x="30927" y="41099"/>
                </a:lnTo>
                <a:lnTo>
                  <a:pt x="42411" y="51142"/>
                </a:lnTo>
                <a:lnTo>
                  <a:pt x="66166" y="55092"/>
                </a:lnTo>
                <a:lnTo>
                  <a:pt x="133984" y="64287"/>
                </a:lnTo>
                <a:lnTo>
                  <a:pt x="202311" y="70218"/>
                </a:lnTo>
                <a:lnTo>
                  <a:pt x="270637" y="73177"/>
                </a:lnTo>
                <a:lnTo>
                  <a:pt x="304800" y="73469"/>
                </a:lnTo>
                <a:lnTo>
                  <a:pt x="339089" y="72986"/>
                </a:lnTo>
                <a:lnTo>
                  <a:pt x="407542" y="69634"/>
                </a:lnTo>
                <a:lnTo>
                  <a:pt x="475868" y="63207"/>
                </a:lnTo>
                <a:lnTo>
                  <a:pt x="518496" y="57594"/>
                </a:lnTo>
                <a:lnTo>
                  <a:pt x="304672" y="57594"/>
                </a:lnTo>
                <a:lnTo>
                  <a:pt x="270763" y="57302"/>
                </a:lnTo>
                <a:lnTo>
                  <a:pt x="203200" y="54368"/>
                </a:lnTo>
                <a:lnTo>
                  <a:pt x="135636" y="48488"/>
                </a:lnTo>
                <a:lnTo>
                  <a:pt x="68452" y="39395"/>
                </a:lnTo>
                <a:lnTo>
                  <a:pt x="46333" y="35700"/>
                </a:lnTo>
                <a:close/>
              </a:path>
              <a:path w="551179" h="105410">
                <a:moveTo>
                  <a:pt x="545591" y="37401"/>
                </a:moveTo>
                <a:lnTo>
                  <a:pt x="507491" y="43205"/>
                </a:lnTo>
                <a:lnTo>
                  <a:pt x="440054" y="51066"/>
                </a:lnTo>
                <a:lnTo>
                  <a:pt x="372363" y="55791"/>
                </a:lnTo>
                <a:lnTo>
                  <a:pt x="304672" y="57594"/>
                </a:lnTo>
                <a:lnTo>
                  <a:pt x="518496" y="57594"/>
                </a:lnTo>
                <a:lnTo>
                  <a:pt x="548004" y="53098"/>
                </a:lnTo>
                <a:lnTo>
                  <a:pt x="550926" y="49047"/>
                </a:lnTo>
                <a:lnTo>
                  <a:pt x="549655" y="40386"/>
                </a:lnTo>
                <a:lnTo>
                  <a:pt x="545591" y="37401"/>
                </a:lnTo>
                <a:close/>
              </a:path>
              <a:path w="551179" h="105410">
                <a:moveTo>
                  <a:pt x="14885" y="29924"/>
                </a:moveTo>
                <a:lnTo>
                  <a:pt x="9013" y="31981"/>
                </a:lnTo>
                <a:lnTo>
                  <a:pt x="8508" y="32321"/>
                </a:lnTo>
                <a:lnTo>
                  <a:pt x="7619" y="36614"/>
                </a:lnTo>
                <a:lnTo>
                  <a:pt x="6952" y="40386"/>
                </a:lnTo>
                <a:lnTo>
                  <a:pt x="6978" y="41099"/>
                </a:lnTo>
                <a:lnTo>
                  <a:pt x="7226" y="41468"/>
                </a:lnTo>
                <a:lnTo>
                  <a:pt x="11839" y="45507"/>
                </a:lnTo>
                <a:lnTo>
                  <a:pt x="32257" y="49453"/>
                </a:lnTo>
                <a:lnTo>
                  <a:pt x="42411" y="51142"/>
                </a:lnTo>
                <a:lnTo>
                  <a:pt x="36094" y="45618"/>
                </a:lnTo>
                <a:lnTo>
                  <a:pt x="18033" y="45618"/>
                </a:lnTo>
                <a:lnTo>
                  <a:pt x="20700" y="32156"/>
                </a:lnTo>
                <a:lnTo>
                  <a:pt x="26442" y="32156"/>
                </a:lnTo>
                <a:lnTo>
                  <a:pt x="14885" y="29924"/>
                </a:lnTo>
                <a:close/>
              </a:path>
              <a:path w="551179" h="105410">
                <a:moveTo>
                  <a:pt x="20700" y="32156"/>
                </a:moveTo>
                <a:lnTo>
                  <a:pt x="18033" y="45618"/>
                </a:lnTo>
                <a:lnTo>
                  <a:pt x="30927" y="41099"/>
                </a:lnTo>
                <a:lnTo>
                  <a:pt x="20700" y="32156"/>
                </a:lnTo>
                <a:close/>
              </a:path>
              <a:path w="551179" h="105410">
                <a:moveTo>
                  <a:pt x="30927" y="41099"/>
                </a:moveTo>
                <a:lnTo>
                  <a:pt x="18033" y="45618"/>
                </a:lnTo>
                <a:lnTo>
                  <a:pt x="36094" y="45618"/>
                </a:lnTo>
                <a:lnTo>
                  <a:pt x="30927" y="41099"/>
                </a:lnTo>
                <a:close/>
              </a:path>
              <a:path w="551179" h="105410">
                <a:moveTo>
                  <a:pt x="7226" y="41468"/>
                </a:moveTo>
                <a:lnTo>
                  <a:pt x="9651" y="45085"/>
                </a:lnTo>
                <a:lnTo>
                  <a:pt x="11839" y="45507"/>
                </a:lnTo>
                <a:lnTo>
                  <a:pt x="7226" y="41468"/>
                </a:lnTo>
                <a:close/>
              </a:path>
              <a:path w="551179" h="105410">
                <a:moveTo>
                  <a:pt x="9013" y="31981"/>
                </a:moveTo>
                <a:lnTo>
                  <a:pt x="0" y="35140"/>
                </a:lnTo>
                <a:lnTo>
                  <a:pt x="7226" y="41468"/>
                </a:lnTo>
                <a:lnTo>
                  <a:pt x="6978" y="41099"/>
                </a:lnTo>
                <a:lnTo>
                  <a:pt x="6952" y="40386"/>
                </a:lnTo>
                <a:lnTo>
                  <a:pt x="7619" y="36614"/>
                </a:lnTo>
                <a:lnTo>
                  <a:pt x="8508" y="32321"/>
                </a:lnTo>
                <a:lnTo>
                  <a:pt x="9013" y="31981"/>
                </a:lnTo>
                <a:close/>
              </a:path>
              <a:path w="551179" h="105410">
                <a:moveTo>
                  <a:pt x="26442" y="32156"/>
                </a:moveTo>
                <a:lnTo>
                  <a:pt x="20700" y="32156"/>
                </a:lnTo>
                <a:lnTo>
                  <a:pt x="30927" y="41099"/>
                </a:lnTo>
                <a:lnTo>
                  <a:pt x="46333" y="35700"/>
                </a:lnTo>
                <a:lnTo>
                  <a:pt x="34925" y="33794"/>
                </a:lnTo>
                <a:lnTo>
                  <a:pt x="26442" y="32156"/>
                </a:lnTo>
                <a:close/>
              </a:path>
              <a:path w="551179" h="105410">
                <a:moveTo>
                  <a:pt x="100202" y="0"/>
                </a:moveTo>
                <a:lnTo>
                  <a:pt x="14885" y="29924"/>
                </a:lnTo>
                <a:lnTo>
                  <a:pt x="34925" y="33794"/>
                </a:lnTo>
                <a:lnTo>
                  <a:pt x="46333" y="35700"/>
                </a:lnTo>
                <a:lnTo>
                  <a:pt x="105537" y="14973"/>
                </a:lnTo>
                <a:lnTo>
                  <a:pt x="107695" y="10439"/>
                </a:lnTo>
                <a:lnTo>
                  <a:pt x="106171" y="6311"/>
                </a:lnTo>
                <a:lnTo>
                  <a:pt x="104775" y="2171"/>
                </a:lnTo>
                <a:lnTo>
                  <a:pt x="100202" y="0"/>
                </a:lnTo>
                <a:close/>
              </a:path>
              <a:path w="551179" h="105410">
                <a:moveTo>
                  <a:pt x="12700" y="29502"/>
                </a:moveTo>
                <a:lnTo>
                  <a:pt x="9013" y="31981"/>
                </a:lnTo>
                <a:lnTo>
                  <a:pt x="14885" y="29924"/>
                </a:lnTo>
                <a:lnTo>
                  <a:pt x="12700" y="295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130550" y="4925440"/>
            <a:ext cx="233045" cy="395605"/>
          </a:xfrm>
          <a:custGeom>
            <a:rect l="l" t="t" r="r" b="b"/>
            <a:pathLst>
              <a:path w="233045" h="395604">
                <a:moveTo>
                  <a:pt x="28721" y="29501"/>
                </a:moveTo>
                <a:lnTo>
                  <a:pt x="51181" y="105536"/>
                </a:lnTo>
                <a:lnTo>
                  <a:pt x="74549" y="155574"/>
                </a:lnTo>
                <a:lnTo>
                  <a:pt x="99568" y="204723"/>
                </a:lnTo>
                <a:lnTo>
                  <a:pt x="126491" y="252983"/>
                </a:lnTo>
                <a:lnTo>
                  <a:pt x="155066" y="300100"/>
                </a:lnTo>
                <a:lnTo>
                  <a:pt x="185420" y="346328"/>
                </a:lnTo>
                <a:lnTo>
                  <a:pt x="219837" y="394715"/>
                </a:lnTo>
                <a:lnTo>
                  <a:pt x="224789" y="395604"/>
                </a:lnTo>
                <a:lnTo>
                  <a:pt x="231901" y="390524"/>
                </a:lnTo>
                <a:lnTo>
                  <a:pt x="232790" y="385571"/>
                </a:lnTo>
                <a:lnTo>
                  <a:pt x="230250" y="382015"/>
                </a:lnTo>
                <a:lnTo>
                  <a:pt x="198374" y="337057"/>
                </a:lnTo>
                <a:lnTo>
                  <a:pt x="168275" y="291464"/>
                </a:lnTo>
                <a:lnTo>
                  <a:pt x="140080" y="244728"/>
                </a:lnTo>
                <a:lnTo>
                  <a:pt x="113411" y="197103"/>
                </a:lnTo>
                <a:lnTo>
                  <a:pt x="88645" y="148335"/>
                </a:lnTo>
                <a:lnTo>
                  <a:pt x="65658" y="98805"/>
                </a:lnTo>
                <a:lnTo>
                  <a:pt x="44450" y="48386"/>
                </a:lnTo>
                <a:lnTo>
                  <a:pt x="41073" y="39497"/>
                </a:lnTo>
                <a:lnTo>
                  <a:pt x="28721" y="29501"/>
                </a:lnTo>
                <a:close/>
              </a:path>
              <a:path w="233045" h="395604">
                <a:moveTo>
                  <a:pt x="15030" y="15597"/>
                </a:moveTo>
                <a:lnTo>
                  <a:pt x="762" y="100456"/>
                </a:lnTo>
                <a:lnTo>
                  <a:pt x="0" y="104774"/>
                </a:lnTo>
                <a:lnTo>
                  <a:pt x="2920" y="108838"/>
                </a:lnTo>
                <a:lnTo>
                  <a:pt x="7238" y="109600"/>
                </a:lnTo>
                <a:lnTo>
                  <a:pt x="11556" y="110235"/>
                </a:lnTo>
                <a:lnTo>
                  <a:pt x="15620" y="107314"/>
                </a:lnTo>
                <a:lnTo>
                  <a:pt x="16382" y="102996"/>
                </a:lnTo>
                <a:lnTo>
                  <a:pt x="26124" y="44969"/>
                </a:lnTo>
                <a:lnTo>
                  <a:pt x="15030" y="15597"/>
                </a:lnTo>
                <a:close/>
              </a:path>
              <a:path w="233045" h="395604">
                <a:moveTo>
                  <a:pt x="29832" y="9872"/>
                </a:moveTo>
                <a:lnTo>
                  <a:pt x="41073" y="39497"/>
                </a:lnTo>
                <a:lnTo>
                  <a:pt x="90169" y="79247"/>
                </a:lnTo>
                <a:lnTo>
                  <a:pt x="95123" y="78739"/>
                </a:lnTo>
                <a:lnTo>
                  <a:pt x="97917" y="75310"/>
                </a:lnTo>
                <a:lnTo>
                  <a:pt x="100583" y="71881"/>
                </a:lnTo>
                <a:lnTo>
                  <a:pt x="100075" y="66928"/>
                </a:lnTo>
                <a:lnTo>
                  <a:pt x="96774" y="64134"/>
                </a:lnTo>
                <a:lnTo>
                  <a:pt x="29832" y="9872"/>
                </a:lnTo>
                <a:close/>
              </a:path>
              <a:path w="233045" h="395604">
                <a:moveTo>
                  <a:pt x="24511" y="5714"/>
                </a:moveTo>
                <a:lnTo>
                  <a:pt x="20447" y="7365"/>
                </a:lnTo>
                <a:lnTo>
                  <a:pt x="16256" y="8889"/>
                </a:lnTo>
                <a:lnTo>
                  <a:pt x="16098" y="9243"/>
                </a:lnTo>
                <a:lnTo>
                  <a:pt x="15030" y="15597"/>
                </a:lnTo>
                <a:lnTo>
                  <a:pt x="26124" y="44969"/>
                </a:lnTo>
                <a:lnTo>
                  <a:pt x="28721" y="29501"/>
                </a:lnTo>
                <a:lnTo>
                  <a:pt x="18161" y="20954"/>
                </a:lnTo>
                <a:lnTo>
                  <a:pt x="30987" y="16001"/>
                </a:lnTo>
                <a:lnTo>
                  <a:pt x="32150" y="16001"/>
                </a:lnTo>
                <a:lnTo>
                  <a:pt x="29832" y="9872"/>
                </a:lnTo>
                <a:lnTo>
                  <a:pt x="24971" y="5932"/>
                </a:lnTo>
                <a:lnTo>
                  <a:pt x="24511" y="5714"/>
                </a:lnTo>
                <a:close/>
              </a:path>
              <a:path w="233045" h="395604">
                <a:moveTo>
                  <a:pt x="32150" y="16001"/>
                </a:moveTo>
                <a:lnTo>
                  <a:pt x="30987" y="16001"/>
                </a:lnTo>
                <a:lnTo>
                  <a:pt x="28721" y="29501"/>
                </a:lnTo>
                <a:lnTo>
                  <a:pt x="41073" y="39497"/>
                </a:lnTo>
                <a:lnTo>
                  <a:pt x="32150" y="16001"/>
                </a:lnTo>
                <a:close/>
              </a:path>
              <a:path w="233045" h="395604">
                <a:moveTo>
                  <a:pt x="30987" y="16001"/>
                </a:moveTo>
                <a:lnTo>
                  <a:pt x="18161" y="20954"/>
                </a:lnTo>
                <a:lnTo>
                  <a:pt x="28721" y="29501"/>
                </a:lnTo>
                <a:lnTo>
                  <a:pt x="30987" y="16001"/>
                </a:lnTo>
                <a:close/>
              </a:path>
              <a:path w="233045" h="395604">
                <a:moveTo>
                  <a:pt x="16098" y="9243"/>
                </a:moveTo>
                <a:lnTo>
                  <a:pt x="14224" y="13461"/>
                </a:lnTo>
                <a:lnTo>
                  <a:pt x="15030" y="15597"/>
                </a:lnTo>
                <a:lnTo>
                  <a:pt x="16098" y="9243"/>
                </a:lnTo>
                <a:close/>
              </a:path>
              <a:path w="233045" h="395604">
                <a:moveTo>
                  <a:pt x="24971" y="5932"/>
                </a:moveTo>
                <a:lnTo>
                  <a:pt x="29832" y="9872"/>
                </a:lnTo>
                <a:lnTo>
                  <a:pt x="29082" y="7873"/>
                </a:lnTo>
                <a:lnTo>
                  <a:pt x="24971" y="5932"/>
                </a:lnTo>
                <a:close/>
              </a:path>
              <a:path w="233045" h="395604">
                <a:moveTo>
                  <a:pt x="17652" y="0"/>
                </a:moveTo>
                <a:lnTo>
                  <a:pt x="16098" y="9243"/>
                </a:lnTo>
                <a:lnTo>
                  <a:pt x="16256" y="8889"/>
                </a:lnTo>
                <a:lnTo>
                  <a:pt x="20447" y="7365"/>
                </a:lnTo>
                <a:lnTo>
                  <a:pt x="24511" y="5714"/>
                </a:lnTo>
                <a:lnTo>
                  <a:pt x="24703" y="5714"/>
                </a:lnTo>
                <a:lnTo>
                  <a:pt x="17652" y="0"/>
                </a:lnTo>
                <a:close/>
              </a:path>
              <a:path w="233045" h="395604">
                <a:moveTo>
                  <a:pt x="24703" y="5714"/>
                </a:moveTo>
                <a:lnTo>
                  <a:pt x="24511" y="5714"/>
                </a:lnTo>
                <a:lnTo>
                  <a:pt x="24971" y="5932"/>
                </a:lnTo>
                <a:lnTo>
                  <a:pt x="24703" y="57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146679" y="3508755"/>
            <a:ext cx="222250" cy="394335"/>
          </a:xfrm>
          <a:custGeom>
            <a:rect l="l" t="t" r="r" b="b"/>
            <a:pathLst>
              <a:path w="222250" h="394335">
                <a:moveTo>
                  <a:pt x="203401" y="25345"/>
                </a:moveTo>
                <a:lnTo>
                  <a:pt x="151510" y="85979"/>
                </a:lnTo>
                <a:lnTo>
                  <a:pt x="122046" y="132969"/>
                </a:lnTo>
                <a:lnTo>
                  <a:pt x="94360" y="181102"/>
                </a:lnTo>
                <a:lnTo>
                  <a:pt x="68452" y="229997"/>
                </a:lnTo>
                <a:lnTo>
                  <a:pt x="44195" y="280035"/>
                </a:lnTo>
                <a:lnTo>
                  <a:pt x="21843" y="330962"/>
                </a:lnTo>
                <a:lnTo>
                  <a:pt x="1523" y="382397"/>
                </a:lnTo>
                <a:lnTo>
                  <a:pt x="0" y="386461"/>
                </a:lnTo>
                <a:lnTo>
                  <a:pt x="1904" y="391033"/>
                </a:lnTo>
                <a:lnTo>
                  <a:pt x="6095" y="392684"/>
                </a:lnTo>
                <a:lnTo>
                  <a:pt x="10159" y="394208"/>
                </a:lnTo>
                <a:lnTo>
                  <a:pt x="14731" y="392303"/>
                </a:lnTo>
                <a:lnTo>
                  <a:pt x="36575" y="336677"/>
                </a:lnTo>
                <a:lnTo>
                  <a:pt x="58673" y="286385"/>
                </a:lnTo>
                <a:lnTo>
                  <a:pt x="82676" y="236982"/>
                </a:lnTo>
                <a:lnTo>
                  <a:pt x="108331" y="188468"/>
                </a:lnTo>
                <a:lnTo>
                  <a:pt x="135762" y="140843"/>
                </a:lnTo>
                <a:lnTo>
                  <a:pt x="164972" y="94361"/>
                </a:lnTo>
                <a:lnTo>
                  <a:pt x="195833" y="49022"/>
                </a:lnTo>
                <a:lnTo>
                  <a:pt x="201728" y="40969"/>
                </a:lnTo>
                <a:lnTo>
                  <a:pt x="203401" y="25345"/>
                </a:lnTo>
                <a:close/>
              </a:path>
              <a:path w="222250" h="394335">
                <a:moveTo>
                  <a:pt x="220348" y="15635"/>
                </a:moveTo>
                <a:lnTo>
                  <a:pt x="219074" y="17272"/>
                </a:lnTo>
                <a:lnTo>
                  <a:pt x="201728" y="40969"/>
                </a:lnTo>
                <a:lnTo>
                  <a:pt x="195453" y="99568"/>
                </a:lnTo>
                <a:lnTo>
                  <a:pt x="195071" y="103886"/>
                </a:lnTo>
                <a:lnTo>
                  <a:pt x="198246" y="107823"/>
                </a:lnTo>
                <a:lnTo>
                  <a:pt x="202565" y="108204"/>
                </a:lnTo>
                <a:lnTo>
                  <a:pt x="206882" y="108712"/>
                </a:lnTo>
                <a:lnTo>
                  <a:pt x="210819" y="105537"/>
                </a:lnTo>
                <a:lnTo>
                  <a:pt x="211328" y="101219"/>
                </a:lnTo>
                <a:lnTo>
                  <a:pt x="220348" y="15635"/>
                </a:lnTo>
                <a:close/>
              </a:path>
              <a:path w="222250" h="394335">
                <a:moveTo>
                  <a:pt x="207591" y="6232"/>
                </a:moveTo>
                <a:lnTo>
                  <a:pt x="124586" y="42164"/>
                </a:lnTo>
                <a:lnTo>
                  <a:pt x="122808" y="46863"/>
                </a:lnTo>
                <a:lnTo>
                  <a:pt x="124459" y="50800"/>
                </a:lnTo>
                <a:lnTo>
                  <a:pt x="126237" y="54864"/>
                </a:lnTo>
                <a:lnTo>
                  <a:pt x="130936" y="56769"/>
                </a:lnTo>
                <a:lnTo>
                  <a:pt x="134873" y="54991"/>
                </a:lnTo>
                <a:lnTo>
                  <a:pt x="189026" y="31564"/>
                </a:lnTo>
                <a:lnTo>
                  <a:pt x="207591" y="6232"/>
                </a:lnTo>
                <a:close/>
              </a:path>
              <a:path w="222250" h="394335">
                <a:moveTo>
                  <a:pt x="220751" y="11811"/>
                </a:moveTo>
                <a:lnTo>
                  <a:pt x="204850" y="11811"/>
                </a:lnTo>
                <a:lnTo>
                  <a:pt x="215899" y="19939"/>
                </a:lnTo>
                <a:lnTo>
                  <a:pt x="203401" y="25345"/>
                </a:lnTo>
                <a:lnTo>
                  <a:pt x="201728" y="40969"/>
                </a:lnTo>
                <a:lnTo>
                  <a:pt x="219074" y="17272"/>
                </a:lnTo>
                <a:lnTo>
                  <a:pt x="220348" y="15635"/>
                </a:lnTo>
                <a:lnTo>
                  <a:pt x="220751" y="11811"/>
                </a:lnTo>
                <a:close/>
              </a:path>
              <a:path w="222250" h="394335">
                <a:moveTo>
                  <a:pt x="213868" y="3683"/>
                </a:moveTo>
                <a:lnTo>
                  <a:pt x="213271" y="3774"/>
                </a:lnTo>
                <a:lnTo>
                  <a:pt x="207591" y="6232"/>
                </a:lnTo>
                <a:lnTo>
                  <a:pt x="189026" y="31564"/>
                </a:lnTo>
                <a:lnTo>
                  <a:pt x="203401" y="25345"/>
                </a:lnTo>
                <a:lnTo>
                  <a:pt x="204850" y="11811"/>
                </a:lnTo>
                <a:lnTo>
                  <a:pt x="220751" y="11811"/>
                </a:lnTo>
                <a:lnTo>
                  <a:pt x="221026" y="9194"/>
                </a:lnTo>
                <a:lnTo>
                  <a:pt x="220980" y="8890"/>
                </a:lnTo>
                <a:lnTo>
                  <a:pt x="217423" y="6223"/>
                </a:lnTo>
                <a:lnTo>
                  <a:pt x="213868" y="3683"/>
                </a:lnTo>
                <a:close/>
              </a:path>
              <a:path w="222250" h="394335">
                <a:moveTo>
                  <a:pt x="204850" y="11811"/>
                </a:moveTo>
                <a:lnTo>
                  <a:pt x="203401" y="25345"/>
                </a:lnTo>
                <a:lnTo>
                  <a:pt x="215899" y="19939"/>
                </a:lnTo>
                <a:lnTo>
                  <a:pt x="204850" y="11811"/>
                </a:lnTo>
                <a:close/>
              </a:path>
              <a:path w="222250" h="394335">
                <a:moveTo>
                  <a:pt x="221026" y="9194"/>
                </a:moveTo>
                <a:lnTo>
                  <a:pt x="220348" y="15635"/>
                </a:lnTo>
                <a:lnTo>
                  <a:pt x="221742" y="13843"/>
                </a:lnTo>
                <a:lnTo>
                  <a:pt x="221026" y="9194"/>
                </a:lnTo>
                <a:close/>
              </a:path>
              <a:path w="222250" h="394335">
                <a:moveTo>
                  <a:pt x="221607" y="3683"/>
                </a:moveTo>
                <a:lnTo>
                  <a:pt x="213868" y="3683"/>
                </a:lnTo>
                <a:lnTo>
                  <a:pt x="217436" y="6232"/>
                </a:lnTo>
                <a:lnTo>
                  <a:pt x="220980" y="8890"/>
                </a:lnTo>
                <a:lnTo>
                  <a:pt x="221026" y="9194"/>
                </a:lnTo>
                <a:lnTo>
                  <a:pt x="221607" y="3683"/>
                </a:lnTo>
                <a:close/>
              </a:path>
              <a:path w="222250" h="394335">
                <a:moveTo>
                  <a:pt x="213271" y="3774"/>
                </a:moveTo>
                <a:lnTo>
                  <a:pt x="208915" y="4445"/>
                </a:lnTo>
                <a:lnTo>
                  <a:pt x="207591" y="6232"/>
                </a:lnTo>
                <a:lnTo>
                  <a:pt x="213271" y="3774"/>
                </a:lnTo>
                <a:close/>
              </a:path>
              <a:path w="222250" h="394335">
                <a:moveTo>
                  <a:pt x="221995" y="0"/>
                </a:moveTo>
                <a:lnTo>
                  <a:pt x="213271" y="3774"/>
                </a:lnTo>
                <a:lnTo>
                  <a:pt x="213868" y="3683"/>
                </a:lnTo>
                <a:lnTo>
                  <a:pt x="221607" y="3683"/>
                </a:lnTo>
                <a:lnTo>
                  <a:pt x="2219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5725667" y="4876800"/>
            <a:ext cx="272415" cy="491490"/>
          </a:xfrm>
          <a:custGeom>
            <a:rect l="l" t="t" r="r" b="b"/>
            <a:pathLst>
              <a:path w="272414" h="491489">
                <a:moveTo>
                  <a:pt x="1345" y="481834"/>
                </a:moveTo>
                <a:lnTo>
                  <a:pt x="0" y="491109"/>
                </a:lnTo>
                <a:lnTo>
                  <a:pt x="8505" y="487806"/>
                </a:lnTo>
                <a:lnTo>
                  <a:pt x="8255" y="487806"/>
                </a:lnTo>
                <a:lnTo>
                  <a:pt x="4826" y="485013"/>
                </a:lnTo>
                <a:lnTo>
                  <a:pt x="1397" y="482346"/>
                </a:lnTo>
                <a:lnTo>
                  <a:pt x="1345" y="481834"/>
                </a:lnTo>
                <a:close/>
              </a:path>
              <a:path w="272414" h="491489">
                <a:moveTo>
                  <a:pt x="21958" y="450370"/>
                </a:moveTo>
                <a:lnTo>
                  <a:pt x="15240" y="459231"/>
                </a:lnTo>
                <a:lnTo>
                  <a:pt x="3556" y="473837"/>
                </a:lnTo>
                <a:lnTo>
                  <a:pt x="2265" y="475496"/>
                </a:lnTo>
                <a:lnTo>
                  <a:pt x="1345" y="481834"/>
                </a:lnTo>
                <a:lnTo>
                  <a:pt x="1397" y="482346"/>
                </a:lnTo>
                <a:lnTo>
                  <a:pt x="4826" y="485013"/>
                </a:lnTo>
                <a:lnTo>
                  <a:pt x="8255" y="487806"/>
                </a:lnTo>
                <a:lnTo>
                  <a:pt x="8629" y="487759"/>
                </a:lnTo>
                <a:lnTo>
                  <a:pt x="14626" y="485430"/>
                </a:lnTo>
                <a:lnTo>
                  <a:pt x="16002" y="483743"/>
                </a:lnTo>
                <a:lnTo>
                  <a:pt x="19030" y="479933"/>
                </a:lnTo>
                <a:lnTo>
                  <a:pt x="17653" y="479933"/>
                </a:lnTo>
                <a:lnTo>
                  <a:pt x="6858" y="471424"/>
                </a:lnTo>
                <a:lnTo>
                  <a:pt x="19614" y="466463"/>
                </a:lnTo>
                <a:lnTo>
                  <a:pt x="21958" y="450370"/>
                </a:lnTo>
                <a:close/>
              </a:path>
              <a:path w="272414" h="491489">
                <a:moveTo>
                  <a:pt x="8629" y="487759"/>
                </a:moveTo>
                <a:lnTo>
                  <a:pt x="8255" y="487806"/>
                </a:lnTo>
                <a:lnTo>
                  <a:pt x="8505" y="487806"/>
                </a:lnTo>
                <a:close/>
              </a:path>
              <a:path w="272414" h="491489">
                <a:moveTo>
                  <a:pt x="14626" y="485430"/>
                </a:moveTo>
                <a:lnTo>
                  <a:pt x="8629" y="487759"/>
                </a:lnTo>
                <a:lnTo>
                  <a:pt x="13208" y="487172"/>
                </a:lnTo>
                <a:lnTo>
                  <a:pt x="14626" y="485430"/>
                </a:lnTo>
                <a:close/>
              </a:path>
              <a:path w="272414" h="491489">
                <a:moveTo>
                  <a:pt x="93218" y="437896"/>
                </a:moveTo>
                <a:lnTo>
                  <a:pt x="89154" y="439419"/>
                </a:lnTo>
                <a:lnTo>
                  <a:pt x="33829" y="460935"/>
                </a:lnTo>
                <a:lnTo>
                  <a:pt x="27812" y="468884"/>
                </a:lnTo>
                <a:lnTo>
                  <a:pt x="16002" y="483743"/>
                </a:lnTo>
                <a:lnTo>
                  <a:pt x="14626" y="485430"/>
                </a:lnTo>
                <a:lnTo>
                  <a:pt x="94869" y="454278"/>
                </a:lnTo>
                <a:lnTo>
                  <a:pt x="98933" y="452628"/>
                </a:lnTo>
                <a:lnTo>
                  <a:pt x="100965" y="448056"/>
                </a:lnTo>
                <a:lnTo>
                  <a:pt x="99441" y="443991"/>
                </a:lnTo>
                <a:lnTo>
                  <a:pt x="97790" y="439928"/>
                </a:lnTo>
                <a:lnTo>
                  <a:pt x="93218" y="437896"/>
                </a:lnTo>
                <a:close/>
              </a:path>
              <a:path w="272414" h="491489">
                <a:moveTo>
                  <a:pt x="2265" y="475496"/>
                </a:moveTo>
                <a:lnTo>
                  <a:pt x="889" y="477266"/>
                </a:lnTo>
                <a:lnTo>
                  <a:pt x="1345" y="481834"/>
                </a:lnTo>
                <a:lnTo>
                  <a:pt x="2265" y="475496"/>
                </a:lnTo>
                <a:close/>
              </a:path>
              <a:path w="272414" h="491489">
                <a:moveTo>
                  <a:pt x="19614" y="466463"/>
                </a:moveTo>
                <a:lnTo>
                  <a:pt x="6858" y="471424"/>
                </a:lnTo>
                <a:lnTo>
                  <a:pt x="17653" y="479933"/>
                </a:lnTo>
                <a:lnTo>
                  <a:pt x="19614" y="466463"/>
                </a:lnTo>
                <a:close/>
              </a:path>
              <a:path w="272414" h="491489">
                <a:moveTo>
                  <a:pt x="33829" y="460935"/>
                </a:moveTo>
                <a:lnTo>
                  <a:pt x="19614" y="466463"/>
                </a:lnTo>
                <a:lnTo>
                  <a:pt x="17653" y="479933"/>
                </a:lnTo>
                <a:lnTo>
                  <a:pt x="19030" y="479933"/>
                </a:lnTo>
                <a:lnTo>
                  <a:pt x="27812" y="468884"/>
                </a:lnTo>
                <a:lnTo>
                  <a:pt x="33829" y="460935"/>
                </a:lnTo>
                <a:close/>
              </a:path>
              <a:path w="272414" h="491489">
                <a:moveTo>
                  <a:pt x="19304" y="383031"/>
                </a:moveTo>
                <a:lnTo>
                  <a:pt x="15240" y="386080"/>
                </a:lnTo>
                <a:lnTo>
                  <a:pt x="2265" y="475496"/>
                </a:lnTo>
                <a:lnTo>
                  <a:pt x="3556" y="473837"/>
                </a:lnTo>
                <a:lnTo>
                  <a:pt x="15240" y="459231"/>
                </a:lnTo>
                <a:lnTo>
                  <a:pt x="21958" y="450370"/>
                </a:lnTo>
                <a:lnTo>
                  <a:pt x="30987" y="388366"/>
                </a:lnTo>
                <a:lnTo>
                  <a:pt x="27940" y="384302"/>
                </a:lnTo>
                <a:lnTo>
                  <a:pt x="19304" y="383031"/>
                </a:lnTo>
                <a:close/>
              </a:path>
              <a:path w="272414" h="491489">
                <a:moveTo>
                  <a:pt x="261493" y="0"/>
                </a:moveTo>
                <a:lnTo>
                  <a:pt x="256921" y="2286"/>
                </a:lnTo>
                <a:lnTo>
                  <a:pt x="255524" y="6350"/>
                </a:lnTo>
                <a:lnTo>
                  <a:pt x="244475" y="39116"/>
                </a:lnTo>
                <a:lnTo>
                  <a:pt x="232664" y="71500"/>
                </a:lnTo>
                <a:lnTo>
                  <a:pt x="206883" y="135127"/>
                </a:lnTo>
                <a:lnTo>
                  <a:pt x="178181" y="197485"/>
                </a:lnTo>
                <a:lnTo>
                  <a:pt x="146685" y="258444"/>
                </a:lnTo>
                <a:lnTo>
                  <a:pt x="112522" y="317881"/>
                </a:lnTo>
                <a:lnTo>
                  <a:pt x="75565" y="375666"/>
                </a:lnTo>
                <a:lnTo>
                  <a:pt x="35941" y="431927"/>
                </a:lnTo>
                <a:lnTo>
                  <a:pt x="21958" y="450370"/>
                </a:lnTo>
                <a:lnTo>
                  <a:pt x="19614" y="466463"/>
                </a:lnTo>
                <a:lnTo>
                  <a:pt x="48768" y="441197"/>
                </a:lnTo>
                <a:lnTo>
                  <a:pt x="88856" y="384302"/>
                </a:lnTo>
                <a:lnTo>
                  <a:pt x="126237" y="326008"/>
                </a:lnTo>
                <a:lnTo>
                  <a:pt x="160782" y="265811"/>
                </a:lnTo>
                <a:lnTo>
                  <a:pt x="192532" y="204343"/>
                </a:lnTo>
                <a:lnTo>
                  <a:pt x="221487" y="141224"/>
                </a:lnTo>
                <a:lnTo>
                  <a:pt x="247523" y="76962"/>
                </a:lnTo>
                <a:lnTo>
                  <a:pt x="270637" y="11556"/>
                </a:lnTo>
                <a:lnTo>
                  <a:pt x="272034" y="7366"/>
                </a:lnTo>
                <a:lnTo>
                  <a:pt x="269748" y="2793"/>
                </a:lnTo>
                <a:lnTo>
                  <a:pt x="265684" y="1397"/>
                </a:lnTo>
                <a:lnTo>
                  <a:pt x="2614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146679" y="3508755"/>
            <a:ext cx="222250" cy="394335"/>
          </a:xfrm>
          <a:custGeom>
            <a:rect l="l" t="t" r="r" b="b"/>
            <a:pathLst>
              <a:path w="222250" h="394335">
                <a:moveTo>
                  <a:pt x="203401" y="25345"/>
                </a:moveTo>
                <a:lnTo>
                  <a:pt x="151510" y="85979"/>
                </a:lnTo>
                <a:lnTo>
                  <a:pt x="122046" y="132969"/>
                </a:lnTo>
                <a:lnTo>
                  <a:pt x="94360" y="181102"/>
                </a:lnTo>
                <a:lnTo>
                  <a:pt x="68452" y="229997"/>
                </a:lnTo>
                <a:lnTo>
                  <a:pt x="44195" y="280035"/>
                </a:lnTo>
                <a:lnTo>
                  <a:pt x="21843" y="330962"/>
                </a:lnTo>
                <a:lnTo>
                  <a:pt x="1523" y="382397"/>
                </a:lnTo>
                <a:lnTo>
                  <a:pt x="0" y="386461"/>
                </a:lnTo>
                <a:lnTo>
                  <a:pt x="1904" y="391033"/>
                </a:lnTo>
                <a:lnTo>
                  <a:pt x="6095" y="392684"/>
                </a:lnTo>
                <a:lnTo>
                  <a:pt x="10159" y="394208"/>
                </a:lnTo>
                <a:lnTo>
                  <a:pt x="14731" y="392303"/>
                </a:lnTo>
                <a:lnTo>
                  <a:pt x="36575" y="336677"/>
                </a:lnTo>
                <a:lnTo>
                  <a:pt x="58673" y="286385"/>
                </a:lnTo>
                <a:lnTo>
                  <a:pt x="82676" y="236982"/>
                </a:lnTo>
                <a:lnTo>
                  <a:pt x="108331" y="188468"/>
                </a:lnTo>
                <a:lnTo>
                  <a:pt x="135762" y="140843"/>
                </a:lnTo>
                <a:lnTo>
                  <a:pt x="164972" y="94361"/>
                </a:lnTo>
                <a:lnTo>
                  <a:pt x="195833" y="49022"/>
                </a:lnTo>
                <a:lnTo>
                  <a:pt x="201728" y="40969"/>
                </a:lnTo>
                <a:lnTo>
                  <a:pt x="203401" y="25345"/>
                </a:lnTo>
                <a:close/>
              </a:path>
              <a:path w="222250" h="394335">
                <a:moveTo>
                  <a:pt x="220348" y="15635"/>
                </a:moveTo>
                <a:lnTo>
                  <a:pt x="219074" y="17272"/>
                </a:lnTo>
                <a:lnTo>
                  <a:pt x="201728" y="40969"/>
                </a:lnTo>
                <a:lnTo>
                  <a:pt x="195453" y="99568"/>
                </a:lnTo>
                <a:lnTo>
                  <a:pt x="195071" y="103886"/>
                </a:lnTo>
                <a:lnTo>
                  <a:pt x="198246" y="107823"/>
                </a:lnTo>
                <a:lnTo>
                  <a:pt x="202565" y="108204"/>
                </a:lnTo>
                <a:lnTo>
                  <a:pt x="206882" y="108712"/>
                </a:lnTo>
                <a:lnTo>
                  <a:pt x="210819" y="105537"/>
                </a:lnTo>
                <a:lnTo>
                  <a:pt x="211328" y="101219"/>
                </a:lnTo>
                <a:lnTo>
                  <a:pt x="220348" y="15635"/>
                </a:lnTo>
                <a:close/>
              </a:path>
              <a:path w="222250" h="394335">
                <a:moveTo>
                  <a:pt x="207591" y="6232"/>
                </a:moveTo>
                <a:lnTo>
                  <a:pt x="124586" y="42164"/>
                </a:lnTo>
                <a:lnTo>
                  <a:pt x="122808" y="46863"/>
                </a:lnTo>
                <a:lnTo>
                  <a:pt x="124459" y="50800"/>
                </a:lnTo>
                <a:lnTo>
                  <a:pt x="126237" y="54864"/>
                </a:lnTo>
                <a:lnTo>
                  <a:pt x="130936" y="56769"/>
                </a:lnTo>
                <a:lnTo>
                  <a:pt x="134873" y="54991"/>
                </a:lnTo>
                <a:lnTo>
                  <a:pt x="189026" y="31564"/>
                </a:lnTo>
                <a:lnTo>
                  <a:pt x="207591" y="6232"/>
                </a:lnTo>
                <a:close/>
              </a:path>
              <a:path w="222250" h="394335">
                <a:moveTo>
                  <a:pt x="220751" y="11811"/>
                </a:moveTo>
                <a:lnTo>
                  <a:pt x="204850" y="11811"/>
                </a:lnTo>
                <a:lnTo>
                  <a:pt x="215899" y="19939"/>
                </a:lnTo>
                <a:lnTo>
                  <a:pt x="203401" y="25345"/>
                </a:lnTo>
                <a:lnTo>
                  <a:pt x="201728" y="40969"/>
                </a:lnTo>
                <a:lnTo>
                  <a:pt x="219074" y="17272"/>
                </a:lnTo>
                <a:lnTo>
                  <a:pt x="220348" y="15635"/>
                </a:lnTo>
                <a:lnTo>
                  <a:pt x="220751" y="11811"/>
                </a:lnTo>
                <a:close/>
              </a:path>
              <a:path w="222250" h="394335">
                <a:moveTo>
                  <a:pt x="213868" y="3683"/>
                </a:moveTo>
                <a:lnTo>
                  <a:pt x="213271" y="3774"/>
                </a:lnTo>
                <a:lnTo>
                  <a:pt x="207591" y="6232"/>
                </a:lnTo>
                <a:lnTo>
                  <a:pt x="189026" y="31564"/>
                </a:lnTo>
                <a:lnTo>
                  <a:pt x="203401" y="25345"/>
                </a:lnTo>
                <a:lnTo>
                  <a:pt x="204850" y="11811"/>
                </a:lnTo>
                <a:lnTo>
                  <a:pt x="220751" y="11811"/>
                </a:lnTo>
                <a:lnTo>
                  <a:pt x="221026" y="9194"/>
                </a:lnTo>
                <a:lnTo>
                  <a:pt x="220980" y="8890"/>
                </a:lnTo>
                <a:lnTo>
                  <a:pt x="217423" y="6223"/>
                </a:lnTo>
                <a:lnTo>
                  <a:pt x="213868" y="3683"/>
                </a:lnTo>
                <a:close/>
              </a:path>
              <a:path w="222250" h="394335">
                <a:moveTo>
                  <a:pt x="204850" y="11811"/>
                </a:moveTo>
                <a:lnTo>
                  <a:pt x="203401" y="25345"/>
                </a:lnTo>
                <a:lnTo>
                  <a:pt x="215899" y="19939"/>
                </a:lnTo>
                <a:lnTo>
                  <a:pt x="204850" y="11811"/>
                </a:lnTo>
                <a:close/>
              </a:path>
              <a:path w="222250" h="394335">
                <a:moveTo>
                  <a:pt x="221026" y="9194"/>
                </a:moveTo>
                <a:lnTo>
                  <a:pt x="220348" y="15635"/>
                </a:lnTo>
                <a:lnTo>
                  <a:pt x="221742" y="13843"/>
                </a:lnTo>
                <a:lnTo>
                  <a:pt x="221026" y="9194"/>
                </a:lnTo>
                <a:close/>
              </a:path>
              <a:path w="222250" h="394335">
                <a:moveTo>
                  <a:pt x="221607" y="3683"/>
                </a:moveTo>
                <a:lnTo>
                  <a:pt x="213868" y="3683"/>
                </a:lnTo>
                <a:lnTo>
                  <a:pt x="217436" y="6232"/>
                </a:lnTo>
                <a:lnTo>
                  <a:pt x="220980" y="8890"/>
                </a:lnTo>
                <a:lnTo>
                  <a:pt x="221026" y="9194"/>
                </a:lnTo>
                <a:lnTo>
                  <a:pt x="221607" y="3683"/>
                </a:lnTo>
                <a:close/>
              </a:path>
              <a:path w="222250" h="394335">
                <a:moveTo>
                  <a:pt x="213271" y="3774"/>
                </a:moveTo>
                <a:lnTo>
                  <a:pt x="208915" y="4445"/>
                </a:lnTo>
                <a:lnTo>
                  <a:pt x="207591" y="6232"/>
                </a:lnTo>
                <a:lnTo>
                  <a:pt x="213271" y="3774"/>
                </a:lnTo>
                <a:close/>
              </a:path>
              <a:path w="222250" h="394335">
                <a:moveTo>
                  <a:pt x="221995" y="0"/>
                </a:moveTo>
                <a:lnTo>
                  <a:pt x="213271" y="3774"/>
                </a:lnTo>
                <a:lnTo>
                  <a:pt x="213868" y="3683"/>
                </a:lnTo>
                <a:lnTo>
                  <a:pt x="221607" y="3683"/>
                </a:lnTo>
                <a:lnTo>
                  <a:pt x="2219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5725286" y="3473703"/>
            <a:ext cx="265430" cy="434340"/>
          </a:xfrm>
          <a:custGeom>
            <a:rect l="l" t="t" r="r" b="b"/>
            <a:pathLst>
              <a:path w="265429" h="434339">
                <a:moveTo>
                  <a:pt x="239985" y="427941"/>
                </a:moveTo>
                <a:lnTo>
                  <a:pt x="247523" y="434086"/>
                </a:lnTo>
                <a:lnTo>
                  <a:pt x="248512" y="428244"/>
                </a:lnTo>
                <a:lnTo>
                  <a:pt x="240664" y="428244"/>
                </a:lnTo>
                <a:lnTo>
                  <a:pt x="239985" y="427941"/>
                </a:lnTo>
                <a:close/>
              </a:path>
              <a:path w="265429" h="434339">
                <a:moveTo>
                  <a:pt x="223754" y="394254"/>
                </a:moveTo>
                <a:lnTo>
                  <a:pt x="229362" y="408305"/>
                </a:lnTo>
                <a:lnTo>
                  <a:pt x="235311" y="424131"/>
                </a:lnTo>
                <a:lnTo>
                  <a:pt x="239985" y="427941"/>
                </a:lnTo>
                <a:lnTo>
                  <a:pt x="240664" y="428244"/>
                </a:lnTo>
                <a:lnTo>
                  <a:pt x="248792" y="425196"/>
                </a:lnTo>
                <a:lnTo>
                  <a:pt x="249161" y="424416"/>
                </a:lnTo>
                <a:lnTo>
                  <a:pt x="250159" y="418524"/>
                </a:lnTo>
                <a:lnTo>
                  <a:pt x="249944" y="417957"/>
                </a:lnTo>
                <a:lnTo>
                  <a:pt x="234061" y="417957"/>
                </a:lnTo>
                <a:lnTo>
                  <a:pt x="236353" y="404535"/>
                </a:lnTo>
                <a:lnTo>
                  <a:pt x="223754" y="394254"/>
                </a:lnTo>
                <a:close/>
              </a:path>
              <a:path w="265429" h="434339">
                <a:moveTo>
                  <a:pt x="249161" y="424416"/>
                </a:moveTo>
                <a:lnTo>
                  <a:pt x="248792" y="425196"/>
                </a:lnTo>
                <a:lnTo>
                  <a:pt x="240664" y="428244"/>
                </a:lnTo>
                <a:lnTo>
                  <a:pt x="248512" y="428244"/>
                </a:lnTo>
                <a:lnTo>
                  <a:pt x="249161" y="424416"/>
                </a:lnTo>
                <a:close/>
              </a:path>
              <a:path w="265429" h="434339">
                <a:moveTo>
                  <a:pt x="235311" y="424131"/>
                </a:moveTo>
                <a:lnTo>
                  <a:pt x="236092" y="426212"/>
                </a:lnTo>
                <a:lnTo>
                  <a:pt x="239985" y="427941"/>
                </a:lnTo>
                <a:lnTo>
                  <a:pt x="235311" y="424131"/>
                </a:lnTo>
                <a:close/>
              </a:path>
              <a:path w="265429" h="434339">
                <a:moveTo>
                  <a:pt x="250159" y="418524"/>
                </a:moveTo>
                <a:lnTo>
                  <a:pt x="249161" y="424416"/>
                </a:lnTo>
                <a:lnTo>
                  <a:pt x="250951" y="420624"/>
                </a:lnTo>
                <a:lnTo>
                  <a:pt x="250159" y="418524"/>
                </a:lnTo>
                <a:close/>
              </a:path>
              <a:path w="265429" h="434339">
                <a:moveTo>
                  <a:pt x="175133" y="354711"/>
                </a:moveTo>
                <a:lnTo>
                  <a:pt x="170179" y="355219"/>
                </a:lnTo>
                <a:lnTo>
                  <a:pt x="167386" y="358521"/>
                </a:lnTo>
                <a:lnTo>
                  <a:pt x="164591" y="361950"/>
                </a:lnTo>
                <a:lnTo>
                  <a:pt x="165100" y="367030"/>
                </a:lnTo>
                <a:lnTo>
                  <a:pt x="168528" y="369697"/>
                </a:lnTo>
                <a:lnTo>
                  <a:pt x="235311" y="424131"/>
                </a:lnTo>
                <a:lnTo>
                  <a:pt x="229362" y="408305"/>
                </a:lnTo>
                <a:lnTo>
                  <a:pt x="223754" y="394254"/>
                </a:lnTo>
                <a:lnTo>
                  <a:pt x="178562" y="357378"/>
                </a:lnTo>
                <a:lnTo>
                  <a:pt x="175133" y="354711"/>
                </a:lnTo>
                <a:close/>
              </a:path>
              <a:path w="265429" h="434339">
                <a:moveTo>
                  <a:pt x="253746" y="323723"/>
                </a:moveTo>
                <a:lnTo>
                  <a:pt x="249682" y="326644"/>
                </a:lnTo>
                <a:lnTo>
                  <a:pt x="248920" y="330962"/>
                </a:lnTo>
                <a:lnTo>
                  <a:pt x="238924" y="389482"/>
                </a:lnTo>
                <a:lnTo>
                  <a:pt x="244093" y="402463"/>
                </a:lnTo>
                <a:lnTo>
                  <a:pt x="250159" y="418524"/>
                </a:lnTo>
                <a:lnTo>
                  <a:pt x="264540" y="333629"/>
                </a:lnTo>
                <a:lnTo>
                  <a:pt x="265302" y="329311"/>
                </a:lnTo>
                <a:lnTo>
                  <a:pt x="262382" y="325247"/>
                </a:lnTo>
                <a:lnTo>
                  <a:pt x="253746" y="323723"/>
                </a:lnTo>
                <a:close/>
              </a:path>
              <a:path w="265429" h="434339">
                <a:moveTo>
                  <a:pt x="236353" y="404535"/>
                </a:moveTo>
                <a:lnTo>
                  <a:pt x="234061" y="417957"/>
                </a:lnTo>
                <a:lnTo>
                  <a:pt x="246887" y="413131"/>
                </a:lnTo>
                <a:lnTo>
                  <a:pt x="236353" y="404535"/>
                </a:lnTo>
                <a:close/>
              </a:path>
              <a:path w="265429" h="434339">
                <a:moveTo>
                  <a:pt x="238924" y="389482"/>
                </a:moveTo>
                <a:lnTo>
                  <a:pt x="236353" y="404535"/>
                </a:lnTo>
                <a:lnTo>
                  <a:pt x="246887" y="413131"/>
                </a:lnTo>
                <a:lnTo>
                  <a:pt x="234061" y="417957"/>
                </a:lnTo>
                <a:lnTo>
                  <a:pt x="249944" y="417957"/>
                </a:lnTo>
                <a:lnTo>
                  <a:pt x="244093" y="402463"/>
                </a:lnTo>
                <a:lnTo>
                  <a:pt x="238924" y="389482"/>
                </a:lnTo>
                <a:close/>
              </a:path>
              <a:path w="265429" h="434339">
                <a:moveTo>
                  <a:pt x="7620" y="0"/>
                </a:moveTo>
                <a:lnTo>
                  <a:pt x="4190" y="2667"/>
                </a:lnTo>
                <a:lnTo>
                  <a:pt x="635" y="5334"/>
                </a:lnTo>
                <a:lnTo>
                  <a:pt x="0" y="10413"/>
                </a:lnTo>
                <a:lnTo>
                  <a:pt x="39877" y="62484"/>
                </a:lnTo>
                <a:lnTo>
                  <a:pt x="74929" y="112268"/>
                </a:lnTo>
                <a:lnTo>
                  <a:pt x="107950" y="163449"/>
                </a:lnTo>
                <a:lnTo>
                  <a:pt x="138684" y="215773"/>
                </a:lnTo>
                <a:lnTo>
                  <a:pt x="167386" y="269494"/>
                </a:lnTo>
                <a:lnTo>
                  <a:pt x="193801" y="324104"/>
                </a:lnTo>
                <a:lnTo>
                  <a:pt x="218059" y="379984"/>
                </a:lnTo>
                <a:lnTo>
                  <a:pt x="223754" y="394254"/>
                </a:lnTo>
                <a:lnTo>
                  <a:pt x="236353" y="404535"/>
                </a:lnTo>
                <a:lnTo>
                  <a:pt x="208152" y="317246"/>
                </a:lnTo>
                <a:lnTo>
                  <a:pt x="181355" y="262001"/>
                </a:lnTo>
                <a:lnTo>
                  <a:pt x="152400" y="207772"/>
                </a:lnTo>
                <a:lnTo>
                  <a:pt x="121285" y="154813"/>
                </a:lnTo>
                <a:lnTo>
                  <a:pt x="87884" y="103124"/>
                </a:lnTo>
                <a:lnTo>
                  <a:pt x="52450" y="52832"/>
                </a:lnTo>
                <a:lnTo>
                  <a:pt x="15239" y="4191"/>
                </a:lnTo>
                <a:lnTo>
                  <a:pt x="12573" y="762"/>
                </a:lnTo>
                <a:lnTo>
                  <a:pt x="76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754245" y="3429253"/>
            <a:ext cx="55244" cy="166370"/>
          </a:xfrm>
          <a:custGeom>
            <a:rect l="l" t="t" r="r" b="b"/>
            <a:pathLst>
              <a:path w="55244" h="166370">
                <a:moveTo>
                  <a:pt x="49656" y="0"/>
                </a:moveTo>
                <a:lnTo>
                  <a:pt x="47497" y="1143"/>
                </a:lnTo>
                <a:lnTo>
                  <a:pt x="46952" y="3429"/>
                </a:lnTo>
                <a:lnTo>
                  <a:pt x="507" y="160400"/>
                </a:lnTo>
                <a:lnTo>
                  <a:pt x="0" y="162433"/>
                </a:lnTo>
                <a:lnTo>
                  <a:pt x="1142" y="164592"/>
                </a:lnTo>
                <a:lnTo>
                  <a:pt x="5206" y="165862"/>
                </a:lnTo>
                <a:lnTo>
                  <a:pt x="7365" y="164719"/>
                </a:lnTo>
                <a:lnTo>
                  <a:pt x="8075" y="162433"/>
                </a:lnTo>
                <a:lnTo>
                  <a:pt x="54355" y="5461"/>
                </a:lnTo>
                <a:lnTo>
                  <a:pt x="54990" y="3429"/>
                </a:lnTo>
                <a:lnTo>
                  <a:pt x="53847" y="1270"/>
                </a:lnTo>
                <a:lnTo>
                  <a:pt x="51815" y="635"/>
                </a:lnTo>
                <a:lnTo>
                  <a:pt x="4965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784216" y="3392423"/>
            <a:ext cx="106680" cy="276860"/>
          </a:xfrm>
          <a:custGeom>
            <a:rect l="l" t="t" r="r" b="b"/>
            <a:pathLst>
              <a:path w="106679" h="276860">
                <a:moveTo>
                  <a:pt x="101346" y="0"/>
                </a:moveTo>
                <a:lnTo>
                  <a:pt x="99060" y="1015"/>
                </a:lnTo>
                <a:lnTo>
                  <a:pt x="98298" y="3048"/>
                </a:lnTo>
                <a:lnTo>
                  <a:pt x="635" y="270509"/>
                </a:lnTo>
                <a:lnTo>
                  <a:pt x="0" y="272542"/>
                </a:lnTo>
                <a:lnTo>
                  <a:pt x="1016" y="274827"/>
                </a:lnTo>
                <a:lnTo>
                  <a:pt x="5080" y="276351"/>
                </a:lnTo>
                <a:lnTo>
                  <a:pt x="7238" y="275208"/>
                </a:lnTo>
                <a:lnTo>
                  <a:pt x="8000" y="273176"/>
                </a:lnTo>
                <a:lnTo>
                  <a:pt x="105663" y="5714"/>
                </a:lnTo>
                <a:lnTo>
                  <a:pt x="106425" y="3683"/>
                </a:lnTo>
                <a:lnTo>
                  <a:pt x="105283" y="1397"/>
                </a:lnTo>
                <a:lnTo>
                  <a:pt x="103250" y="635"/>
                </a:lnTo>
                <a:lnTo>
                  <a:pt x="10134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857622" y="3480053"/>
            <a:ext cx="487172" cy="422529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127625" y="3737609"/>
            <a:ext cx="259715" cy="201930"/>
          </a:xfrm>
          <a:custGeom>
            <a:rect l="l" t="t" r="r" b="b"/>
            <a:pathLst>
              <a:path w="259714" h="201929">
                <a:moveTo>
                  <a:pt x="254253" y="0"/>
                </a:moveTo>
                <a:lnTo>
                  <a:pt x="252475" y="1269"/>
                </a:lnTo>
                <a:lnTo>
                  <a:pt x="2032" y="193928"/>
                </a:lnTo>
                <a:lnTo>
                  <a:pt x="253" y="195198"/>
                </a:lnTo>
                <a:lnTo>
                  <a:pt x="0" y="197612"/>
                </a:lnTo>
                <a:lnTo>
                  <a:pt x="1270" y="199389"/>
                </a:lnTo>
                <a:lnTo>
                  <a:pt x="2539" y="201040"/>
                </a:lnTo>
                <a:lnTo>
                  <a:pt x="5079" y="201421"/>
                </a:lnTo>
                <a:lnTo>
                  <a:pt x="6730" y="200025"/>
                </a:lnTo>
                <a:lnTo>
                  <a:pt x="258952" y="6222"/>
                </a:lnTo>
                <a:lnTo>
                  <a:pt x="259334" y="3682"/>
                </a:lnTo>
                <a:lnTo>
                  <a:pt x="257937" y="2031"/>
                </a:lnTo>
                <a:lnTo>
                  <a:pt x="256666" y="253"/>
                </a:lnTo>
                <a:lnTo>
                  <a:pt x="25425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232400" y="3853053"/>
            <a:ext cx="242570" cy="263017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5275453" y="4107560"/>
            <a:ext cx="278765" cy="86360"/>
          </a:xfrm>
          <a:custGeom>
            <a:rect l="l" t="t" r="r" b="b"/>
            <a:pathLst>
              <a:path w="278764" h="86360">
                <a:moveTo>
                  <a:pt x="275336" y="0"/>
                </a:moveTo>
                <a:lnTo>
                  <a:pt x="273304" y="507"/>
                </a:lnTo>
                <a:lnTo>
                  <a:pt x="1143" y="78358"/>
                </a:lnTo>
                <a:lnTo>
                  <a:pt x="0" y="80518"/>
                </a:lnTo>
                <a:lnTo>
                  <a:pt x="508" y="82550"/>
                </a:lnTo>
                <a:lnTo>
                  <a:pt x="1143" y="84708"/>
                </a:lnTo>
                <a:lnTo>
                  <a:pt x="3301" y="85851"/>
                </a:lnTo>
                <a:lnTo>
                  <a:pt x="5334" y="85216"/>
                </a:lnTo>
                <a:lnTo>
                  <a:pt x="275463" y="8127"/>
                </a:lnTo>
                <a:lnTo>
                  <a:pt x="277495" y="7493"/>
                </a:lnTo>
                <a:lnTo>
                  <a:pt x="278764" y="5333"/>
                </a:lnTo>
                <a:lnTo>
                  <a:pt x="278130" y="3301"/>
                </a:lnTo>
                <a:lnTo>
                  <a:pt x="277495" y="1143"/>
                </a:lnTo>
                <a:lnTo>
                  <a:pt x="27533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322061" y="4180459"/>
            <a:ext cx="214629" cy="53975"/>
          </a:xfrm>
          <a:custGeom>
            <a:rect l="l" t="t" r="r" b="b"/>
            <a:pathLst>
              <a:path w="214627" h="53975">
                <a:moveTo>
                  <a:pt x="211327" y="0"/>
                </a:moveTo>
                <a:lnTo>
                  <a:pt x="209168" y="508"/>
                </a:lnTo>
                <a:lnTo>
                  <a:pt x="3428" y="45593"/>
                </a:lnTo>
                <a:lnTo>
                  <a:pt x="1270" y="45974"/>
                </a:lnTo>
                <a:lnTo>
                  <a:pt x="0" y="48133"/>
                </a:lnTo>
                <a:lnTo>
                  <a:pt x="380" y="50165"/>
                </a:lnTo>
                <a:lnTo>
                  <a:pt x="888" y="52324"/>
                </a:lnTo>
                <a:lnTo>
                  <a:pt x="2921" y="53594"/>
                </a:lnTo>
                <a:lnTo>
                  <a:pt x="5079" y="53213"/>
                </a:lnTo>
                <a:lnTo>
                  <a:pt x="210820" y="8128"/>
                </a:lnTo>
                <a:lnTo>
                  <a:pt x="212978" y="7620"/>
                </a:lnTo>
                <a:lnTo>
                  <a:pt x="214249" y="5588"/>
                </a:lnTo>
                <a:lnTo>
                  <a:pt x="213867" y="3429"/>
                </a:lnTo>
                <a:lnTo>
                  <a:pt x="213360" y="1397"/>
                </a:lnTo>
                <a:lnTo>
                  <a:pt x="21132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285359" y="4237609"/>
            <a:ext cx="309245" cy="54610"/>
          </a:xfrm>
          <a:custGeom>
            <a:rect l="l" t="t" r="r" b="b"/>
            <a:pathLst>
              <a:path w="309245" h="54610">
                <a:moveTo>
                  <a:pt x="306450" y="0"/>
                </a:moveTo>
                <a:lnTo>
                  <a:pt x="304418" y="254"/>
                </a:lnTo>
                <a:lnTo>
                  <a:pt x="3555" y="46609"/>
                </a:lnTo>
                <a:lnTo>
                  <a:pt x="1524" y="46990"/>
                </a:lnTo>
                <a:lnTo>
                  <a:pt x="0" y="48895"/>
                </a:lnTo>
                <a:lnTo>
                  <a:pt x="380" y="51054"/>
                </a:lnTo>
                <a:lnTo>
                  <a:pt x="635" y="53213"/>
                </a:lnTo>
                <a:lnTo>
                  <a:pt x="2666" y="54610"/>
                </a:lnTo>
                <a:lnTo>
                  <a:pt x="4825" y="54356"/>
                </a:lnTo>
                <a:lnTo>
                  <a:pt x="305562" y="8001"/>
                </a:lnTo>
                <a:lnTo>
                  <a:pt x="307720" y="7747"/>
                </a:lnTo>
                <a:lnTo>
                  <a:pt x="309117" y="5715"/>
                </a:lnTo>
                <a:lnTo>
                  <a:pt x="308863" y="3556"/>
                </a:lnTo>
                <a:lnTo>
                  <a:pt x="308482" y="1397"/>
                </a:lnTo>
                <a:lnTo>
                  <a:pt x="306450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385942" y="4440237"/>
            <a:ext cx="128905" cy="0"/>
          </a:xfrm>
          <a:custGeom>
            <a:rect l="l" t="t" r="r" b="b"/>
            <a:pathLst>
              <a:path w="128904">
                <a:moveTo>
                  <a:pt x="0" y="0"/>
                </a:moveTo>
                <a:lnTo>
                  <a:pt x="128778" y="0"/>
                </a:lnTo>
              </a:path>
            </a:pathLst>
          </a:custGeom>
          <a:ln w="12319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5296789" y="4480178"/>
            <a:ext cx="299720" cy="37465"/>
          </a:xfrm>
          <a:custGeom>
            <a:rect l="l" t="t" r="r" b="b"/>
            <a:pathLst>
              <a:path w="299720" h="37464">
                <a:moveTo>
                  <a:pt x="2286" y="0"/>
                </a:moveTo>
                <a:lnTo>
                  <a:pt x="381" y="1651"/>
                </a:lnTo>
                <a:lnTo>
                  <a:pt x="253" y="3683"/>
                </a:lnTo>
                <a:lnTo>
                  <a:pt x="0" y="5842"/>
                </a:lnTo>
                <a:lnTo>
                  <a:pt x="1524" y="7747"/>
                </a:lnTo>
                <a:lnTo>
                  <a:pt x="3683" y="8001"/>
                </a:lnTo>
                <a:lnTo>
                  <a:pt x="294894" y="36830"/>
                </a:lnTo>
                <a:lnTo>
                  <a:pt x="297052" y="36957"/>
                </a:lnTo>
                <a:lnTo>
                  <a:pt x="298958" y="35433"/>
                </a:lnTo>
                <a:lnTo>
                  <a:pt x="299085" y="33274"/>
                </a:lnTo>
                <a:lnTo>
                  <a:pt x="299338" y="31115"/>
                </a:lnTo>
                <a:lnTo>
                  <a:pt x="297814" y="29210"/>
                </a:lnTo>
                <a:lnTo>
                  <a:pt x="295656" y="28956"/>
                </a:lnTo>
                <a:lnTo>
                  <a:pt x="4445" y="254"/>
                </a:lnTo>
                <a:lnTo>
                  <a:pt x="228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5353811" y="4539488"/>
            <a:ext cx="170180" cy="34925"/>
          </a:xfrm>
          <a:custGeom>
            <a:rect l="l" t="t" r="r" b="b"/>
            <a:pathLst>
              <a:path w="170179" h="34925">
                <a:moveTo>
                  <a:pt x="2793" y="0"/>
                </a:moveTo>
                <a:lnTo>
                  <a:pt x="762" y="1397"/>
                </a:lnTo>
                <a:lnTo>
                  <a:pt x="0" y="5714"/>
                </a:lnTo>
                <a:lnTo>
                  <a:pt x="1524" y="7619"/>
                </a:lnTo>
                <a:lnTo>
                  <a:pt x="3555" y="8000"/>
                </a:lnTo>
                <a:lnTo>
                  <a:pt x="165353" y="34289"/>
                </a:lnTo>
                <a:lnTo>
                  <a:pt x="167512" y="34670"/>
                </a:lnTo>
                <a:lnTo>
                  <a:pt x="169417" y="33274"/>
                </a:lnTo>
                <a:lnTo>
                  <a:pt x="170179" y="28956"/>
                </a:lnTo>
                <a:lnTo>
                  <a:pt x="168655" y="26924"/>
                </a:lnTo>
                <a:lnTo>
                  <a:pt x="166624" y="26669"/>
                </a:lnTo>
                <a:lnTo>
                  <a:pt x="4825" y="254"/>
                </a:lnTo>
                <a:lnTo>
                  <a:pt x="279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374004" y="4598796"/>
            <a:ext cx="107950" cy="31115"/>
          </a:xfrm>
          <a:custGeom>
            <a:rect l="l" t="t" r="r" b="b"/>
            <a:pathLst>
              <a:path w="107950" h="31114">
                <a:moveTo>
                  <a:pt x="3048" y="0"/>
                </a:moveTo>
                <a:lnTo>
                  <a:pt x="1016" y="1269"/>
                </a:lnTo>
                <a:lnTo>
                  <a:pt x="508" y="3428"/>
                </a:lnTo>
                <a:lnTo>
                  <a:pt x="0" y="5460"/>
                </a:lnTo>
                <a:lnTo>
                  <a:pt x="1270" y="7619"/>
                </a:lnTo>
                <a:lnTo>
                  <a:pt x="3429" y="8000"/>
                </a:lnTo>
                <a:lnTo>
                  <a:pt x="102362" y="30606"/>
                </a:lnTo>
                <a:lnTo>
                  <a:pt x="104394" y="31114"/>
                </a:lnTo>
                <a:lnTo>
                  <a:pt x="106553" y="29717"/>
                </a:lnTo>
                <a:lnTo>
                  <a:pt x="106934" y="27685"/>
                </a:lnTo>
                <a:lnTo>
                  <a:pt x="107442" y="25526"/>
                </a:lnTo>
                <a:lnTo>
                  <a:pt x="106172" y="23494"/>
                </a:lnTo>
                <a:lnTo>
                  <a:pt x="304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5337555" y="4645659"/>
            <a:ext cx="151130" cy="50800"/>
          </a:xfrm>
          <a:custGeom>
            <a:rect l="l" t="t" r="r" b="b"/>
            <a:pathLst>
              <a:path w="151129" h="50800">
                <a:moveTo>
                  <a:pt x="3302" y="0"/>
                </a:moveTo>
                <a:lnTo>
                  <a:pt x="1143" y="1269"/>
                </a:lnTo>
                <a:lnTo>
                  <a:pt x="635" y="3301"/>
                </a:lnTo>
                <a:lnTo>
                  <a:pt x="0" y="5333"/>
                </a:lnTo>
                <a:lnTo>
                  <a:pt x="1143" y="7492"/>
                </a:lnTo>
                <a:lnTo>
                  <a:pt x="3175" y="8127"/>
                </a:lnTo>
                <a:lnTo>
                  <a:pt x="145415" y="50037"/>
                </a:lnTo>
                <a:lnTo>
                  <a:pt x="147447" y="50672"/>
                </a:lnTo>
                <a:lnTo>
                  <a:pt x="149606" y="49529"/>
                </a:lnTo>
                <a:lnTo>
                  <a:pt x="150241" y="47497"/>
                </a:lnTo>
                <a:lnTo>
                  <a:pt x="150876" y="45338"/>
                </a:lnTo>
                <a:lnTo>
                  <a:pt x="149606" y="43179"/>
                </a:lnTo>
                <a:lnTo>
                  <a:pt x="147574" y="42671"/>
                </a:lnTo>
                <a:lnTo>
                  <a:pt x="330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5335270" y="4702175"/>
            <a:ext cx="118745" cy="49530"/>
          </a:xfrm>
          <a:custGeom>
            <a:rect l="l" t="t" r="r" b="b"/>
            <a:pathLst>
              <a:path w="118745" h="49529">
                <a:moveTo>
                  <a:pt x="3682" y="0"/>
                </a:moveTo>
                <a:lnTo>
                  <a:pt x="1524" y="1143"/>
                </a:lnTo>
                <a:lnTo>
                  <a:pt x="0" y="5206"/>
                </a:lnTo>
                <a:lnTo>
                  <a:pt x="1015" y="7366"/>
                </a:lnTo>
                <a:lnTo>
                  <a:pt x="3047" y="8127"/>
                </a:lnTo>
                <a:lnTo>
                  <a:pt x="113029" y="48260"/>
                </a:lnTo>
                <a:lnTo>
                  <a:pt x="115062" y="49022"/>
                </a:lnTo>
                <a:lnTo>
                  <a:pt x="117347" y="47879"/>
                </a:lnTo>
                <a:lnTo>
                  <a:pt x="117982" y="45974"/>
                </a:lnTo>
                <a:lnTo>
                  <a:pt x="118744" y="43942"/>
                </a:lnTo>
                <a:lnTo>
                  <a:pt x="117728" y="41656"/>
                </a:lnTo>
                <a:lnTo>
                  <a:pt x="115696" y="40893"/>
                </a:lnTo>
                <a:lnTo>
                  <a:pt x="5714" y="762"/>
                </a:lnTo>
                <a:lnTo>
                  <a:pt x="368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5313045" y="4752340"/>
            <a:ext cx="120014" cy="57785"/>
          </a:xfrm>
          <a:custGeom>
            <a:rect l="l" t="t" r="r" b="b"/>
            <a:pathLst>
              <a:path w="120013" h="57785">
                <a:moveTo>
                  <a:pt x="4063" y="0"/>
                </a:moveTo>
                <a:lnTo>
                  <a:pt x="1777" y="1016"/>
                </a:lnTo>
                <a:lnTo>
                  <a:pt x="888" y="2921"/>
                </a:lnTo>
                <a:lnTo>
                  <a:pt x="0" y="4953"/>
                </a:lnTo>
                <a:lnTo>
                  <a:pt x="888" y="7239"/>
                </a:lnTo>
                <a:lnTo>
                  <a:pt x="115696" y="57404"/>
                </a:lnTo>
                <a:lnTo>
                  <a:pt x="117982" y="56515"/>
                </a:lnTo>
                <a:lnTo>
                  <a:pt x="118871" y="54610"/>
                </a:lnTo>
                <a:lnTo>
                  <a:pt x="119633" y="52578"/>
                </a:lnTo>
                <a:lnTo>
                  <a:pt x="118744" y="50292"/>
                </a:lnTo>
                <a:lnTo>
                  <a:pt x="116839" y="49403"/>
                </a:lnTo>
                <a:lnTo>
                  <a:pt x="406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5261864" y="4787646"/>
            <a:ext cx="172085" cy="93345"/>
          </a:xfrm>
          <a:custGeom>
            <a:rect l="l" t="t" r="r" b="b"/>
            <a:pathLst>
              <a:path w="172085" h="93345">
                <a:moveTo>
                  <a:pt x="4318" y="0"/>
                </a:moveTo>
                <a:lnTo>
                  <a:pt x="1905" y="634"/>
                </a:lnTo>
                <a:lnTo>
                  <a:pt x="888" y="2666"/>
                </a:lnTo>
                <a:lnTo>
                  <a:pt x="0" y="4571"/>
                </a:lnTo>
                <a:lnTo>
                  <a:pt x="762" y="6857"/>
                </a:lnTo>
                <a:lnTo>
                  <a:pt x="2666" y="7873"/>
                </a:lnTo>
                <a:lnTo>
                  <a:pt x="165608" y="91820"/>
                </a:lnTo>
                <a:lnTo>
                  <a:pt x="167512" y="92836"/>
                </a:lnTo>
                <a:lnTo>
                  <a:pt x="169925" y="92074"/>
                </a:lnTo>
                <a:lnTo>
                  <a:pt x="170941" y="90169"/>
                </a:lnTo>
                <a:lnTo>
                  <a:pt x="171831" y="88264"/>
                </a:lnTo>
                <a:lnTo>
                  <a:pt x="171069" y="85851"/>
                </a:lnTo>
                <a:lnTo>
                  <a:pt x="169163" y="84835"/>
                </a:lnTo>
                <a:lnTo>
                  <a:pt x="6223" y="888"/>
                </a:lnTo>
                <a:lnTo>
                  <a:pt x="431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256276" y="4845811"/>
            <a:ext cx="126364" cy="79375"/>
          </a:xfrm>
          <a:custGeom>
            <a:rect l="l" t="t" r="r" b="b"/>
            <a:pathLst>
              <a:path w="126363" h="79375">
                <a:moveTo>
                  <a:pt x="4572" y="0"/>
                </a:moveTo>
                <a:lnTo>
                  <a:pt x="2286" y="635"/>
                </a:lnTo>
                <a:lnTo>
                  <a:pt x="1143" y="2412"/>
                </a:lnTo>
                <a:lnTo>
                  <a:pt x="0" y="4318"/>
                </a:lnTo>
                <a:lnTo>
                  <a:pt x="635" y="6731"/>
                </a:lnTo>
                <a:lnTo>
                  <a:pt x="2539" y="7746"/>
                </a:lnTo>
                <a:lnTo>
                  <a:pt x="119761" y="77850"/>
                </a:lnTo>
                <a:lnTo>
                  <a:pt x="121538" y="78867"/>
                </a:lnTo>
                <a:lnTo>
                  <a:pt x="123951" y="78358"/>
                </a:lnTo>
                <a:lnTo>
                  <a:pt x="125095" y="76454"/>
                </a:lnTo>
                <a:lnTo>
                  <a:pt x="126111" y="74549"/>
                </a:lnTo>
                <a:lnTo>
                  <a:pt x="125602" y="72262"/>
                </a:lnTo>
                <a:lnTo>
                  <a:pt x="457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5177154" y="4857369"/>
            <a:ext cx="221615" cy="154940"/>
          </a:xfrm>
          <a:custGeom>
            <a:rect l="l" t="t" r="r" b="b"/>
            <a:pathLst>
              <a:path w="221614" h="154939">
                <a:moveTo>
                  <a:pt x="4953" y="0"/>
                </a:moveTo>
                <a:lnTo>
                  <a:pt x="2540" y="380"/>
                </a:lnTo>
                <a:lnTo>
                  <a:pt x="0" y="3936"/>
                </a:lnTo>
                <a:lnTo>
                  <a:pt x="508" y="6476"/>
                </a:lnTo>
                <a:lnTo>
                  <a:pt x="2286" y="7619"/>
                </a:lnTo>
                <a:lnTo>
                  <a:pt x="214630" y="153288"/>
                </a:lnTo>
                <a:lnTo>
                  <a:pt x="216408" y="154431"/>
                </a:lnTo>
                <a:lnTo>
                  <a:pt x="218821" y="154050"/>
                </a:lnTo>
                <a:lnTo>
                  <a:pt x="220091" y="152272"/>
                </a:lnTo>
                <a:lnTo>
                  <a:pt x="221234" y="150494"/>
                </a:lnTo>
                <a:lnTo>
                  <a:pt x="220853" y="148081"/>
                </a:lnTo>
                <a:lnTo>
                  <a:pt x="219075" y="146811"/>
                </a:lnTo>
                <a:lnTo>
                  <a:pt x="6731" y="1142"/>
                </a:lnTo>
                <a:lnTo>
                  <a:pt x="495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193538" y="4934203"/>
            <a:ext cx="119380" cy="95885"/>
          </a:xfrm>
          <a:custGeom>
            <a:rect l="l" t="t" r="r" b="b"/>
            <a:pathLst>
              <a:path w="119379" h="95885">
                <a:moveTo>
                  <a:pt x="5079" y="0"/>
                </a:moveTo>
                <a:lnTo>
                  <a:pt x="2666" y="254"/>
                </a:lnTo>
                <a:lnTo>
                  <a:pt x="0" y="3683"/>
                </a:lnTo>
                <a:lnTo>
                  <a:pt x="253" y="6096"/>
                </a:lnTo>
                <a:lnTo>
                  <a:pt x="1904" y="7493"/>
                </a:lnTo>
                <a:lnTo>
                  <a:pt x="114300" y="95377"/>
                </a:lnTo>
                <a:lnTo>
                  <a:pt x="116712" y="94996"/>
                </a:lnTo>
                <a:lnTo>
                  <a:pt x="117983" y="93345"/>
                </a:lnTo>
                <a:lnTo>
                  <a:pt x="119379" y="91694"/>
                </a:lnTo>
                <a:lnTo>
                  <a:pt x="119125" y="89154"/>
                </a:lnTo>
                <a:lnTo>
                  <a:pt x="117348" y="87884"/>
                </a:lnTo>
                <a:lnTo>
                  <a:pt x="6731" y="1270"/>
                </a:lnTo>
                <a:lnTo>
                  <a:pt x="5079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5103495" y="4926584"/>
            <a:ext cx="224790" cy="200660"/>
          </a:xfrm>
          <a:custGeom>
            <a:rect l="l" t="t" r="r" b="b"/>
            <a:pathLst>
              <a:path w="224789" h="200660">
                <a:moveTo>
                  <a:pt x="5333" y="0"/>
                </a:moveTo>
                <a:lnTo>
                  <a:pt x="2920" y="127"/>
                </a:lnTo>
                <a:lnTo>
                  <a:pt x="1396" y="1778"/>
                </a:lnTo>
                <a:lnTo>
                  <a:pt x="0" y="3429"/>
                </a:lnTo>
                <a:lnTo>
                  <a:pt x="126" y="5842"/>
                </a:lnTo>
                <a:lnTo>
                  <a:pt x="1777" y="7239"/>
                </a:lnTo>
                <a:lnTo>
                  <a:pt x="217424" y="199136"/>
                </a:lnTo>
                <a:lnTo>
                  <a:pt x="219075" y="200533"/>
                </a:lnTo>
                <a:lnTo>
                  <a:pt x="221614" y="200406"/>
                </a:lnTo>
                <a:lnTo>
                  <a:pt x="223012" y="198755"/>
                </a:lnTo>
                <a:lnTo>
                  <a:pt x="224408" y="197231"/>
                </a:lnTo>
                <a:lnTo>
                  <a:pt x="224281" y="194691"/>
                </a:lnTo>
                <a:lnTo>
                  <a:pt x="222630" y="193294"/>
                </a:lnTo>
                <a:lnTo>
                  <a:pt x="6984" y="1397"/>
                </a:lnTo>
                <a:lnTo>
                  <a:pt x="533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4761991" y="3992326"/>
            <a:ext cx="1751248" cy="2117669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5102478" y="4995926"/>
            <a:ext cx="146050" cy="147320"/>
          </a:xfrm>
          <a:custGeom>
            <a:rect l="l" t="t" r="r" b="b"/>
            <a:pathLst>
              <a:path w="146050" h="147320">
                <a:moveTo>
                  <a:pt x="5587" y="0"/>
                </a:moveTo>
                <a:lnTo>
                  <a:pt x="3048" y="0"/>
                </a:lnTo>
                <a:lnTo>
                  <a:pt x="0" y="3048"/>
                </a:lnTo>
                <a:lnTo>
                  <a:pt x="0" y="5461"/>
                </a:lnTo>
                <a:lnTo>
                  <a:pt x="140335" y="147066"/>
                </a:lnTo>
                <a:lnTo>
                  <a:pt x="142875" y="147066"/>
                </a:lnTo>
                <a:lnTo>
                  <a:pt x="145923" y="144018"/>
                </a:lnTo>
                <a:lnTo>
                  <a:pt x="145923" y="141605"/>
                </a:lnTo>
                <a:lnTo>
                  <a:pt x="144399" y="139954"/>
                </a:lnTo>
                <a:lnTo>
                  <a:pt x="558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5044821" y="5009515"/>
            <a:ext cx="175895" cy="200025"/>
          </a:xfrm>
          <a:custGeom>
            <a:rect l="l" t="t" r="r" b="b"/>
            <a:pathLst>
              <a:path w="175895" h="200025">
                <a:moveTo>
                  <a:pt x="3428" y="0"/>
                </a:moveTo>
                <a:lnTo>
                  <a:pt x="1777" y="1397"/>
                </a:lnTo>
                <a:lnTo>
                  <a:pt x="126" y="2921"/>
                </a:lnTo>
                <a:lnTo>
                  <a:pt x="0" y="5334"/>
                </a:lnTo>
                <a:lnTo>
                  <a:pt x="1396" y="6985"/>
                </a:lnTo>
                <a:lnTo>
                  <a:pt x="168275" y="197866"/>
                </a:lnTo>
                <a:lnTo>
                  <a:pt x="169671" y="199517"/>
                </a:lnTo>
                <a:lnTo>
                  <a:pt x="172212" y="199644"/>
                </a:lnTo>
                <a:lnTo>
                  <a:pt x="173736" y="198247"/>
                </a:lnTo>
                <a:lnTo>
                  <a:pt x="175387" y="196850"/>
                </a:lnTo>
                <a:lnTo>
                  <a:pt x="175640" y="194310"/>
                </a:lnTo>
                <a:lnTo>
                  <a:pt x="174116" y="192786"/>
                </a:lnTo>
                <a:lnTo>
                  <a:pt x="7238" y="1778"/>
                </a:lnTo>
                <a:lnTo>
                  <a:pt x="5841" y="254"/>
                </a:lnTo>
                <a:lnTo>
                  <a:pt x="342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5028184" y="5070983"/>
            <a:ext cx="118745" cy="151130"/>
          </a:xfrm>
          <a:custGeom>
            <a:rect l="l" t="t" r="r" b="b"/>
            <a:pathLst>
              <a:path w="118745" h="151129">
                <a:moveTo>
                  <a:pt x="3810" y="0"/>
                </a:moveTo>
                <a:lnTo>
                  <a:pt x="2031" y="1270"/>
                </a:lnTo>
                <a:lnTo>
                  <a:pt x="380" y="2667"/>
                </a:lnTo>
                <a:lnTo>
                  <a:pt x="0" y="5080"/>
                </a:lnTo>
                <a:lnTo>
                  <a:pt x="1396" y="6858"/>
                </a:lnTo>
                <a:lnTo>
                  <a:pt x="112013" y="150749"/>
                </a:lnTo>
                <a:lnTo>
                  <a:pt x="114553" y="151130"/>
                </a:lnTo>
                <a:lnTo>
                  <a:pt x="116204" y="149733"/>
                </a:lnTo>
                <a:lnTo>
                  <a:pt x="117982" y="148463"/>
                </a:lnTo>
                <a:lnTo>
                  <a:pt x="118237" y="146050"/>
                </a:lnTo>
                <a:lnTo>
                  <a:pt x="116966" y="144272"/>
                </a:lnTo>
                <a:lnTo>
                  <a:pt x="7619" y="2032"/>
                </a:lnTo>
                <a:lnTo>
                  <a:pt x="6223" y="381"/>
                </a:lnTo>
                <a:lnTo>
                  <a:pt x="3810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5004815" y="5131053"/>
            <a:ext cx="70485" cy="99695"/>
          </a:xfrm>
          <a:custGeom>
            <a:rect l="l" t="t" r="r" b="b"/>
            <a:pathLst>
              <a:path w="70485" h="99695">
                <a:moveTo>
                  <a:pt x="4063" y="0"/>
                </a:moveTo>
                <a:lnTo>
                  <a:pt x="2286" y="1143"/>
                </a:lnTo>
                <a:lnTo>
                  <a:pt x="508" y="2413"/>
                </a:lnTo>
                <a:lnTo>
                  <a:pt x="0" y="4826"/>
                </a:lnTo>
                <a:lnTo>
                  <a:pt x="1270" y="6604"/>
                </a:lnTo>
                <a:lnTo>
                  <a:pt x="62230" y="97155"/>
                </a:lnTo>
                <a:lnTo>
                  <a:pt x="63500" y="98933"/>
                </a:lnTo>
                <a:lnTo>
                  <a:pt x="65912" y="99441"/>
                </a:lnTo>
                <a:lnTo>
                  <a:pt x="67691" y="98298"/>
                </a:lnTo>
                <a:lnTo>
                  <a:pt x="69469" y="97028"/>
                </a:lnTo>
                <a:lnTo>
                  <a:pt x="69976" y="94615"/>
                </a:lnTo>
                <a:lnTo>
                  <a:pt x="68707" y="92837"/>
                </a:lnTo>
                <a:lnTo>
                  <a:pt x="7747" y="2286"/>
                </a:lnTo>
                <a:lnTo>
                  <a:pt x="6476" y="508"/>
                </a:lnTo>
                <a:lnTo>
                  <a:pt x="406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4926710" y="5106542"/>
            <a:ext cx="127635" cy="210820"/>
          </a:xfrm>
          <a:custGeom>
            <a:rect l="l" t="t" r="r" b="b"/>
            <a:pathLst>
              <a:path w="127635" h="210820">
                <a:moveTo>
                  <a:pt x="4317" y="0"/>
                </a:moveTo>
                <a:lnTo>
                  <a:pt x="2412" y="1015"/>
                </a:lnTo>
                <a:lnTo>
                  <a:pt x="508" y="2158"/>
                </a:lnTo>
                <a:lnTo>
                  <a:pt x="0" y="4571"/>
                </a:lnTo>
                <a:lnTo>
                  <a:pt x="1015" y="6349"/>
                </a:lnTo>
                <a:lnTo>
                  <a:pt x="119379" y="208406"/>
                </a:lnTo>
                <a:lnTo>
                  <a:pt x="120396" y="210311"/>
                </a:lnTo>
                <a:lnTo>
                  <a:pt x="122809" y="210819"/>
                </a:lnTo>
                <a:lnTo>
                  <a:pt x="124713" y="209803"/>
                </a:lnTo>
                <a:lnTo>
                  <a:pt x="126491" y="208660"/>
                </a:lnTo>
                <a:lnTo>
                  <a:pt x="127126" y="206374"/>
                </a:lnTo>
                <a:lnTo>
                  <a:pt x="126111" y="204469"/>
                </a:lnTo>
                <a:lnTo>
                  <a:pt x="7747" y="2412"/>
                </a:lnTo>
                <a:lnTo>
                  <a:pt x="6730" y="634"/>
                </a:lnTo>
                <a:lnTo>
                  <a:pt x="431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4870322" y="5108447"/>
            <a:ext cx="137160" cy="263525"/>
          </a:xfrm>
          <a:custGeom>
            <a:rect l="l" t="t" r="r" b="b"/>
            <a:pathLst>
              <a:path w="137160" h="263525">
                <a:moveTo>
                  <a:pt x="4572" y="0"/>
                </a:moveTo>
                <a:lnTo>
                  <a:pt x="2666" y="888"/>
                </a:lnTo>
                <a:lnTo>
                  <a:pt x="762" y="1904"/>
                </a:lnTo>
                <a:lnTo>
                  <a:pt x="0" y="4190"/>
                </a:lnTo>
                <a:lnTo>
                  <a:pt x="888" y="6095"/>
                </a:lnTo>
                <a:lnTo>
                  <a:pt x="129159" y="260476"/>
                </a:lnTo>
                <a:lnTo>
                  <a:pt x="130048" y="262381"/>
                </a:lnTo>
                <a:lnTo>
                  <a:pt x="132461" y="263143"/>
                </a:lnTo>
                <a:lnTo>
                  <a:pt x="134365" y="262127"/>
                </a:lnTo>
                <a:lnTo>
                  <a:pt x="136271" y="261238"/>
                </a:lnTo>
                <a:lnTo>
                  <a:pt x="137032" y="258825"/>
                </a:lnTo>
                <a:lnTo>
                  <a:pt x="136016" y="256920"/>
                </a:lnTo>
                <a:lnTo>
                  <a:pt x="7874" y="2666"/>
                </a:lnTo>
                <a:lnTo>
                  <a:pt x="6857" y="762"/>
                </a:lnTo>
                <a:lnTo>
                  <a:pt x="457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4828413" y="5136515"/>
            <a:ext cx="114935" cy="256540"/>
          </a:xfrm>
          <a:custGeom>
            <a:rect l="l" t="t" r="r" b="b"/>
            <a:pathLst>
              <a:path w="114935" h="256539">
                <a:moveTo>
                  <a:pt x="4825" y="0"/>
                </a:moveTo>
                <a:lnTo>
                  <a:pt x="2794" y="889"/>
                </a:lnTo>
                <a:lnTo>
                  <a:pt x="888" y="1778"/>
                </a:lnTo>
                <a:lnTo>
                  <a:pt x="0" y="4064"/>
                </a:lnTo>
                <a:lnTo>
                  <a:pt x="762" y="5968"/>
                </a:lnTo>
                <a:lnTo>
                  <a:pt x="106679" y="253492"/>
                </a:lnTo>
                <a:lnTo>
                  <a:pt x="107441" y="255524"/>
                </a:lnTo>
                <a:lnTo>
                  <a:pt x="109727" y="256413"/>
                </a:lnTo>
                <a:lnTo>
                  <a:pt x="113791" y="254635"/>
                </a:lnTo>
                <a:lnTo>
                  <a:pt x="114681" y="252349"/>
                </a:lnTo>
                <a:lnTo>
                  <a:pt x="113791" y="250444"/>
                </a:lnTo>
                <a:lnTo>
                  <a:pt x="8000" y="2921"/>
                </a:lnTo>
                <a:lnTo>
                  <a:pt x="7112" y="889"/>
                </a:lnTo>
                <a:lnTo>
                  <a:pt x="4825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4791202" y="5188965"/>
            <a:ext cx="65024" cy="166877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4734559" y="5172075"/>
            <a:ext cx="81915" cy="264160"/>
          </a:xfrm>
          <a:custGeom>
            <a:rect l="l" t="t" r="r" b="b"/>
            <a:pathLst>
              <a:path w="81914" h="264160">
                <a:moveTo>
                  <a:pt x="5334" y="0"/>
                </a:moveTo>
                <a:lnTo>
                  <a:pt x="3301" y="635"/>
                </a:lnTo>
                <a:lnTo>
                  <a:pt x="1269" y="1143"/>
                </a:lnTo>
                <a:lnTo>
                  <a:pt x="0" y="3301"/>
                </a:lnTo>
                <a:lnTo>
                  <a:pt x="635" y="5461"/>
                </a:lnTo>
                <a:lnTo>
                  <a:pt x="73532" y="260477"/>
                </a:lnTo>
                <a:lnTo>
                  <a:pt x="74167" y="262509"/>
                </a:lnTo>
                <a:lnTo>
                  <a:pt x="76326" y="263778"/>
                </a:lnTo>
                <a:lnTo>
                  <a:pt x="80390" y="262509"/>
                </a:lnTo>
                <a:lnTo>
                  <a:pt x="81661" y="260350"/>
                </a:lnTo>
                <a:lnTo>
                  <a:pt x="81025" y="258318"/>
                </a:lnTo>
                <a:lnTo>
                  <a:pt x="8127" y="3301"/>
                </a:lnTo>
                <a:lnTo>
                  <a:pt x="7492" y="1143"/>
                </a:lnTo>
                <a:lnTo>
                  <a:pt x="5334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4643754" y="5232019"/>
            <a:ext cx="97028" cy="186055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4602860" y="5281548"/>
            <a:ext cx="0" cy="109220"/>
          </a:xfrm>
          <a:custGeom>
            <a:rect l="l" t="t" r="r" b="b"/>
            <a:pathLst>
              <a:path h="109220">
                <a:moveTo>
                  <a:pt x="0" y="0"/>
                </a:moveTo>
                <a:lnTo>
                  <a:pt x="0" y="109219"/>
                </a:lnTo>
              </a:path>
            </a:pathLst>
          </a:custGeom>
          <a:ln w="17272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4544440" y="5279009"/>
            <a:ext cx="0" cy="121285"/>
          </a:xfrm>
          <a:custGeom>
            <a:rect l="l" t="t" r="r" b="b"/>
            <a:pathLst>
              <a:path h="121285">
                <a:moveTo>
                  <a:pt x="0" y="0"/>
                </a:moveTo>
                <a:lnTo>
                  <a:pt x="0" y="121030"/>
                </a:lnTo>
              </a:path>
            </a:pathLst>
          </a:custGeom>
          <a:ln w="10922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4485830" y="5245608"/>
            <a:ext cx="0" cy="187325"/>
          </a:xfrm>
          <a:custGeom>
            <a:rect l="l" t="t" r="r" b="b"/>
            <a:pathLst>
              <a:path h="187325">
                <a:moveTo>
                  <a:pt x="0" y="0"/>
                </a:moveTo>
                <a:lnTo>
                  <a:pt x="0" y="187324"/>
                </a:lnTo>
              </a:path>
            </a:pathLst>
          </a:custGeom>
          <a:ln w="14350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4412488" y="5266309"/>
            <a:ext cx="25400" cy="182880"/>
          </a:xfrm>
          <a:custGeom>
            <a:rect l="l" t="t" r="r" b="b"/>
            <a:pathLst>
              <a:path w="25400" h="182879">
                <a:moveTo>
                  <a:pt x="19558" y="0"/>
                </a:moveTo>
                <a:lnTo>
                  <a:pt x="17652" y="1523"/>
                </a:lnTo>
                <a:lnTo>
                  <a:pt x="17323" y="4444"/>
                </a:lnTo>
                <a:lnTo>
                  <a:pt x="126" y="178307"/>
                </a:lnTo>
                <a:lnTo>
                  <a:pt x="0" y="180466"/>
                </a:lnTo>
                <a:lnTo>
                  <a:pt x="1524" y="182371"/>
                </a:lnTo>
                <a:lnTo>
                  <a:pt x="5841" y="182879"/>
                </a:lnTo>
                <a:lnTo>
                  <a:pt x="7747" y="181228"/>
                </a:lnTo>
                <a:lnTo>
                  <a:pt x="7874" y="179069"/>
                </a:lnTo>
                <a:lnTo>
                  <a:pt x="25146" y="4444"/>
                </a:lnTo>
                <a:lnTo>
                  <a:pt x="25400" y="2285"/>
                </a:lnTo>
                <a:lnTo>
                  <a:pt x="23875" y="380"/>
                </a:lnTo>
                <a:lnTo>
                  <a:pt x="21716" y="126"/>
                </a:lnTo>
                <a:lnTo>
                  <a:pt x="1955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4343146" y="5188839"/>
            <a:ext cx="52705" cy="278130"/>
          </a:xfrm>
          <a:custGeom>
            <a:rect l="l" t="t" r="r" b="b"/>
            <a:pathLst>
              <a:path w="52704" h="278129">
                <a:moveTo>
                  <a:pt x="46608" y="0"/>
                </a:moveTo>
                <a:lnTo>
                  <a:pt x="44576" y="1397"/>
                </a:lnTo>
                <a:lnTo>
                  <a:pt x="44195" y="3556"/>
                </a:lnTo>
                <a:lnTo>
                  <a:pt x="380" y="273050"/>
                </a:lnTo>
                <a:lnTo>
                  <a:pt x="0" y="275209"/>
                </a:lnTo>
                <a:lnTo>
                  <a:pt x="1396" y="277241"/>
                </a:lnTo>
                <a:lnTo>
                  <a:pt x="3555" y="277622"/>
                </a:lnTo>
                <a:lnTo>
                  <a:pt x="5714" y="277876"/>
                </a:lnTo>
                <a:lnTo>
                  <a:pt x="7746" y="276479"/>
                </a:lnTo>
                <a:lnTo>
                  <a:pt x="8000" y="274320"/>
                </a:lnTo>
                <a:lnTo>
                  <a:pt x="51942" y="4825"/>
                </a:lnTo>
                <a:lnTo>
                  <a:pt x="52324" y="2667"/>
                </a:lnTo>
                <a:lnTo>
                  <a:pt x="50800" y="635"/>
                </a:lnTo>
                <a:lnTo>
                  <a:pt x="48640" y="381"/>
                </a:lnTo>
                <a:lnTo>
                  <a:pt x="4660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4089019" y="5139182"/>
            <a:ext cx="251713" cy="290068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4016247" y="5093208"/>
            <a:ext cx="151765" cy="286385"/>
          </a:xfrm>
          <a:custGeom>
            <a:rect l="l" t="t" r="r" b="b"/>
            <a:pathLst>
              <a:path w="151764" h="286385">
                <a:moveTo>
                  <a:pt x="147192" y="0"/>
                </a:moveTo>
                <a:lnTo>
                  <a:pt x="144779" y="762"/>
                </a:lnTo>
                <a:lnTo>
                  <a:pt x="143890" y="2667"/>
                </a:lnTo>
                <a:lnTo>
                  <a:pt x="1015" y="280162"/>
                </a:lnTo>
                <a:lnTo>
                  <a:pt x="0" y="282067"/>
                </a:lnTo>
                <a:lnTo>
                  <a:pt x="762" y="284480"/>
                </a:lnTo>
                <a:lnTo>
                  <a:pt x="2666" y="285369"/>
                </a:lnTo>
                <a:lnTo>
                  <a:pt x="4572" y="286385"/>
                </a:lnTo>
                <a:lnTo>
                  <a:pt x="6857" y="285623"/>
                </a:lnTo>
                <a:lnTo>
                  <a:pt x="7874" y="283718"/>
                </a:lnTo>
                <a:lnTo>
                  <a:pt x="150749" y="6223"/>
                </a:lnTo>
                <a:lnTo>
                  <a:pt x="151764" y="4318"/>
                </a:lnTo>
                <a:lnTo>
                  <a:pt x="151002" y="2032"/>
                </a:lnTo>
                <a:lnTo>
                  <a:pt x="14719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3588384" y="4803013"/>
            <a:ext cx="493902" cy="471424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3550920" y="4756658"/>
            <a:ext cx="270510" cy="140970"/>
          </a:xfrm>
          <a:custGeom>
            <a:rect l="l" t="t" r="r" b="b"/>
            <a:pathLst>
              <a:path w="270510" h="140970">
                <a:moveTo>
                  <a:pt x="265938" y="0"/>
                </a:moveTo>
                <a:lnTo>
                  <a:pt x="264032" y="1016"/>
                </a:lnTo>
                <a:lnTo>
                  <a:pt x="762" y="133731"/>
                </a:lnTo>
                <a:lnTo>
                  <a:pt x="0" y="136017"/>
                </a:lnTo>
                <a:lnTo>
                  <a:pt x="2031" y="139827"/>
                </a:lnTo>
                <a:lnTo>
                  <a:pt x="4317" y="140716"/>
                </a:lnTo>
                <a:lnTo>
                  <a:pt x="6222" y="139700"/>
                </a:lnTo>
                <a:lnTo>
                  <a:pt x="269493" y="6985"/>
                </a:lnTo>
                <a:lnTo>
                  <a:pt x="270255" y="4699"/>
                </a:lnTo>
                <a:lnTo>
                  <a:pt x="269239" y="2667"/>
                </a:lnTo>
                <a:lnTo>
                  <a:pt x="268224" y="762"/>
                </a:lnTo>
                <a:lnTo>
                  <a:pt x="26593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3552825" y="4644135"/>
            <a:ext cx="216915" cy="178688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3458590" y="4570603"/>
            <a:ext cx="298450" cy="72390"/>
          </a:xfrm>
          <a:custGeom>
            <a:rect l="l" t="t" r="r" b="b"/>
            <a:pathLst>
              <a:path w="298450" h="72389">
                <a:moveTo>
                  <a:pt x="295148" y="0"/>
                </a:moveTo>
                <a:lnTo>
                  <a:pt x="292988" y="508"/>
                </a:lnTo>
                <a:lnTo>
                  <a:pt x="3429" y="63881"/>
                </a:lnTo>
                <a:lnTo>
                  <a:pt x="1270" y="64389"/>
                </a:lnTo>
                <a:lnTo>
                  <a:pt x="0" y="66548"/>
                </a:lnTo>
                <a:lnTo>
                  <a:pt x="381" y="68580"/>
                </a:lnTo>
                <a:lnTo>
                  <a:pt x="888" y="70739"/>
                </a:lnTo>
                <a:lnTo>
                  <a:pt x="2921" y="72009"/>
                </a:lnTo>
                <a:lnTo>
                  <a:pt x="5080" y="71628"/>
                </a:lnTo>
                <a:lnTo>
                  <a:pt x="294639" y="8128"/>
                </a:lnTo>
                <a:lnTo>
                  <a:pt x="296799" y="7620"/>
                </a:lnTo>
                <a:lnTo>
                  <a:pt x="298196" y="5588"/>
                </a:lnTo>
                <a:lnTo>
                  <a:pt x="297688" y="3429"/>
                </a:lnTo>
                <a:lnTo>
                  <a:pt x="297180" y="1397"/>
                </a:lnTo>
                <a:lnTo>
                  <a:pt x="29514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3434588" y="4520438"/>
            <a:ext cx="325120" cy="57150"/>
          </a:xfrm>
          <a:custGeom>
            <a:rect l="l" t="t" r="r" b="b"/>
            <a:pathLst>
              <a:path w="325120" h="57150">
                <a:moveTo>
                  <a:pt x="321945" y="0"/>
                </a:moveTo>
                <a:lnTo>
                  <a:pt x="319786" y="381"/>
                </a:lnTo>
                <a:lnTo>
                  <a:pt x="3556" y="49022"/>
                </a:lnTo>
                <a:lnTo>
                  <a:pt x="1524" y="49403"/>
                </a:lnTo>
                <a:lnTo>
                  <a:pt x="0" y="51435"/>
                </a:lnTo>
                <a:lnTo>
                  <a:pt x="381" y="53467"/>
                </a:lnTo>
                <a:lnTo>
                  <a:pt x="635" y="55625"/>
                </a:lnTo>
                <a:lnTo>
                  <a:pt x="2666" y="57150"/>
                </a:lnTo>
                <a:lnTo>
                  <a:pt x="4825" y="56768"/>
                </a:lnTo>
                <a:lnTo>
                  <a:pt x="320928" y="8128"/>
                </a:lnTo>
                <a:lnTo>
                  <a:pt x="323088" y="7747"/>
                </a:lnTo>
                <a:lnTo>
                  <a:pt x="324612" y="5842"/>
                </a:lnTo>
                <a:lnTo>
                  <a:pt x="323850" y="1524"/>
                </a:lnTo>
                <a:lnTo>
                  <a:pt x="321945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3459353" y="4475353"/>
            <a:ext cx="260985" cy="31115"/>
          </a:xfrm>
          <a:custGeom>
            <a:rect l="l" t="t" r="r" b="b"/>
            <a:pathLst>
              <a:path w="260985" h="31114">
                <a:moveTo>
                  <a:pt x="258445" y="0"/>
                </a:moveTo>
                <a:lnTo>
                  <a:pt x="256286" y="254"/>
                </a:lnTo>
                <a:lnTo>
                  <a:pt x="3810" y="22987"/>
                </a:lnTo>
                <a:lnTo>
                  <a:pt x="1650" y="23241"/>
                </a:lnTo>
                <a:lnTo>
                  <a:pt x="0" y="25146"/>
                </a:lnTo>
                <a:lnTo>
                  <a:pt x="254" y="27178"/>
                </a:lnTo>
                <a:lnTo>
                  <a:pt x="381" y="29337"/>
                </a:lnTo>
                <a:lnTo>
                  <a:pt x="2286" y="30988"/>
                </a:lnTo>
                <a:lnTo>
                  <a:pt x="4445" y="30734"/>
                </a:lnTo>
                <a:lnTo>
                  <a:pt x="257048" y="8001"/>
                </a:lnTo>
                <a:lnTo>
                  <a:pt x="259207" y="7747"/>
                </a:lnTo>
                <a:lnTo>
                  <a:pt x="260731" y="5842"/>
                </a:lnTo>
                <a:lnTo>
                  <a:pt x="260604" y="3810"/>
                </a:lnTo>
                <a:lnTo>
                  <a:pt x="260350" y="1651"/>
                </a:lnTo>
                <a:lnTo>
                  <a:pt x="258445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3467861" y="4299458"/>
            <a:ext cx="245110" cy="31750"/>
          </a:xfrm>
          <a:custGeom>
            <a:rect l="l" t="t" r="r" b="b"/>
            <a:pathLst>
              <a:path w="245110" h="31750">
                <a:moveTo>
                  <a:pt x="2286" y="0"/>
                </a:moveTo>
                <a:lnTo>
                  <a:pt x="380" y="1524"/>
                </a:lnTo>
                <a:lnTo>
                  <a:pt x="253" y="3683"/>
                </a:lnTo>
                <a:lnTo>
                  <a:pt x="0" y="5842"/>
                </a:lnTo>
                <a:lnTo>
                  <a:pt x="1524" y="7747"/>
                </a:lnTo>
                <a:lnTo>
                  <a:pt x="3683" y="8001"/>
                </a:lnTo>
                <a:lnTo>
                  <a:pt x="240537" y="31369"/>
                </a:lnTo>
                <a:lnTo>
                  <a:pt x="242697" y="31623"/>
                </a:lnTo>
                <a:lnTo>
                  <a:pt x="244601" y="29972"/>
                </a:lnTo>
                <a:lnTo>
                  <a:pt x="244728" y="27940"/>
                </a:lnTo>
                <a:lnTo>
                  <a:pt x="244983" y="25781"/>
                </a:lnTo>
                <a:lnTo>
                  <a:pt x="243459" y="23876"/>
                </a:lnTo>
                <a:lnTo>
                  <a:pt x="241300" y="23622"/>
                </a:lnTo>
                <a:lnTo>
                  <a:pt x="4445" y="254"/>
                </a:lnTo>
                <a:lnTo>
                  <a:pt x="228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3512820" y="4239767"/>
            <a:ext cx="170180" cy="34925"/>
          </a:xfrm>
          <a:custGeom>
            <a:rect l="l" t="t" r="r" b="b"/>
            <a:pathLst>
              <a:path w="170179" h="34925">
                <a:moveTo>
                  <a:pt x="2666" y="0"/>
                </a:moveTo>
                <a:lnTo>
                  <a:pt x="762" y="1523"/>
                </a:lnTo>
                <a:lnTo>
                  <a:pt x="0" y="5714"/>
                </a:lnTo>
                <a:lnTo>
                  <a:pt x="1524" y="7746"/>
                </a:lnTo>
                <a:lnTo>
                  <a:pt x="3555" y="8127"/>
                </a:lnTo>
                <a:lnTo>
                  <a:pt x="165353" y="34416"/>
                </a:lnTo>
                <a:lnTo>
                  <a:pt x="167385" y="34797"/>
                </a:lnTo>
                <a:lnTo>
                  <a:pt x="169417" y="33273"/>
                </a:lnTo>
                <a:lnTo>
                  <a:pt x="170179" y="29082"/>
                </a:lnTo>
                <a:lnTo>
                  <a:pt x="168655" y="27050"/>
                </a:lnTo>
                <a:lnTo>
                  <a:pt x="166624" y="26669"/>
                </a:lnTo>
                <a:lnTo>
                  <a:pt x="4825" y="380"/>
                </a:lnTo>
                <a:lnTo>
                  <a:pt x="266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3538220" y="4180204"/>
            <a:ext cx="142240" cy="39370"/>
          </a:xfrm>
          <a:custGeom>
            <a:rect l="l" t="t" r="r" b="b"/>
            <a:pathLst>
              <a:path w="142239" h="39370">
                <a:moveTo>
                  <a:pt x="3047" y="0"/>
                </a:moveTo>
                <a:lnTo>
                  <a:pt x="1015" y="1270"/>
                </a:lnTo>
                <a:lnTo>
                  <a:pt x="507" y="3429"/>
                </a:lnTo>
                <a:lnTo>
                  <a:pt x="0" y="5461"/>
                </a:lnTo>
                <a:lnTo>
                  <a:pt x="1269" y="7620"/>
                </a:lnTo>
                <a:lnTo>
                  <a:pt x="3428" y="8001"/>
                </a:lnTo>
                <a:lnTo>
                  <a:pt x="138683" y="38862"/>
                </a:lnTo>
                <a:lnTo>
                  <a:pt x="140715" y="37592"/>
                </a:lnTo>
                <a:lnTo>
                  <a:pt x="141224" y="35433"/>
                </a:lnTo>
                <a:lnTo>
                  <a:pt x="141731" y="33401"/>
                </a:lnTo>
                <a:lnTo>
                  <a:pt x="140334" y="31242"/>
                </a:lnTo>
                <a:lnTo>
                  <a:pt x="138302" y="30734"/>
                </a:lnTo>
                <a:lnTo>
                  <a:pt x="5206" y="381"/>
                </a:lnTo>
                <a:lnTo>
                  <a:pt x="304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3509136" y="4106036"/>
            <a:ext cx="229870" cy="74295"/>
          </a:xfrm>
          <a:custGeom>
            <a:rect l="l" t="t" r="r" b="b"/>
            <a:pathLst>
              <a:path w="229870" h="74295">
                <a:moveTo>
                  <a:pt x="3428" y="0"/>
                </a:moveTo>
                <a:lnTo>
                  <a:pt x="1142" y="1143"/>
                </a:lnTo>
                <a:lnTo>
                  <a:pt x="635" y="3175"/>
                </a:lnTo>
                <a:lnTo>
                  <a:pt x="0" y="5206"/>
                </a:lnTo>
                <a:lnTo>
                  <a:pt x="1142" y="7493"/>
                </a:lnTo>
                <a:lnTo>
                  <a:pt x="3175" y="8000"/>
                </a:lnTo>
                <a:lnTo>
                  <a:pt x="224027" y="73151"/>
                </a:lnTo>
                <a:lnTo>
                  <a:pt x="226060" y="73787"/>
                </a:lnTo>
                <a:lnTo>
                  <a:pt x="228218" y="72643"/>
                </a:lnTo>
                <a:lnTo>
                  <a:pt x="228853" y="70612"/>
                </a:lnTo>
                <a:lnTo>
                  <a:pt x="229488" y="68452"/>
                </a:lnTo>
                <a:lnTo>
                  <a:pt x="228218" y="66293"/>
                </a:lnTo>
                <a:lnTo>
                  <a:pt x="226187" y="65786"/>
                </a:lnTo>
                <a:lnTo>
                  <a:pt x="5461" y="507"/>
                </a:lnTo>
                <a:lnTo>
                  <a:pt x="342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3573653" y="4059428"/>
            <a:ext cx="137160" cy="55880"/>
          </a:xfrm>
          <a:custGeom>
            <a:rect l="l" t="t" r="r" b="b"/>
            <a:pathLst>
              <a:path w="137160" h="55879">
                <a:moveTo>
                  <a:pt x="3683" y="0"/>
                </a:moveTo>
                <a:lnTo>
                  <a:pt x="1397" y="1016"/>
                </a:lnTo>
                <a:lnTo>
                  <a:pt x="635" y="3048"/>
                </a:lnTo>
                <a:lnTo>
                  <a:pt x="0" y="5080"/>
                </a:lnTo>
                <a:lnTo>
                  <a:pt x="1016" y="7366"/>
                </a:lnTo>
                <a:lnTo>
                  <a:pt x="3048" y="8128"/>
                </a:lnTo>
                <a:lnTo>
                  <a:pt x="131318" y="54864"/>
                </a:lnTo>
                <a:lnTo>
                  <a:pt x="133350" y="55626"/>
                </a:lnTo>
                <a:lnTo>
                  <a:pt x="135509" y="54610"/>
                </a:lnTo>
                <a:lnTo>
                  <a:pt x="137033" y="50546"/>
                </a:lnTo>
                <a:lnTo>
                  <a:pt x="136017" y="48260"/>
                </a:lnTo>
                <a:lnTo>
                  <a:pt x="133985" y="47625"/>
                </a:lnTo>
                <a:lnTo>
                  <a:pt x="368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3575430" y="3991609"/>
            <a:ext cx="177165" cy="82550"/>
          </a:xfrm>
          <a:custGeom>
            <a:rect l="l" t="t" r="r" b="b"/>
            <a:pathLst>
              <a:path w="177164" h="82550">
                <a:moveTo>
                  <a:pt x="4064" y="0"/>
                </a:moveTo>
                <a:lnTo>
                  <a:pt x="1778" y="888"/>
                </a:lnTo>
                <a:lnTo>
                  <a:pt x="889" y="2920"/>
                </a:lnTo>
                <a:lnTo>
                  <a:pt x="0" y="4825"/>
                </a:lnTo>
                <a:lnTo>
                  <a:pt x="1016" y="7238"/>
                </a:lnTo>
                <a:lnTo>
                  <a:pt x="2921" y="8000"/>
                </a:lnTo>
                <a:lnTo>
                  <a:pt x="170942" y="81533"/>
                </a:lnTo>
                <a:lnTo>
                  <a:pt x="172847" y="82422"/>
                </a:lnTo>
                <a:lnTo>
                  <a:pt x="175133" y="81533"/>
                </a:lnTo>
                <a:lnTo>
                  <a:pt x="176022" y="79628"/>
                </a:lnTo>
                <a:lnTo>
                  <a:pt x="176911" y="77596"/>
                </a:lnTo>
                <a:lnTo>
                  <a:pt x="176022" y="75310"/>
                </a:lnTo>
                <a:lnTo>
                  <a:pt x="4064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3570096" y="3916553"/>
            <a:ext cx="238125" cy="127000"/>
          </a:xfrm>
          <a:custGeom>
            <a:rect l="l" t="t" r="r" b="b"/>
            <a:pathLst>
              <a:path w="238125" h="127000">
                <a:moveTo>
                  <a:pt x="4317" y="0"/>
                </a:moveTo>
                <a:lnTo>
                  <a:pt x="2031" y="762"/>
                </a:lnTo>
                <a:lnTo>
                  <a:pt x="0" y="4572"/>
                </a:lnTo>
                <a:lnTo>
                  <a:pt x="762" y="6985"/>
                </a:lnTo>
                <a:lnTo>
                  <a:pt x="2666" y="7874"/>
                </a:lnTo>
                <a:lnTo>
                  <a:pt x="231648" y="125730"/>
                </a:lnTo>
                <a:lnTo>
                  <a:pt x="233552" y="126746"/>
                </a:lnTo>
                <a:lnTo>
                  <a:pt x="235838" y="125984"/>
                </a:lnTo>
                <a:lnTo>
                  <a:pt x="237870" y="122174"/>
                </a:lnTo>
                <a:lnTo>
                  <a:pt x="237108" y="119888"/>
                </a:lnTo>
                <a:lnTo>
                  <a:pt x="235203" y="118872"/>
                </a:lnTo>
                <a:lnTo>
                  <a:pt x="6223" y="1016"/>
                </a:lnTo>
                <a:lnTo>
                  <a:pt x="431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3639311" y="3880230"/>
            <a:ext cx="156210" cy="97155"/>
          </a:xfrm>
          <a:custGeom>
            <a:rect l="l" t="t" r="r" b="b"/>
            <a:pathLst>
              <a:path w="156210" h="97154">
                <a:moveTo>
                  <a:pt x="4572" y="0"/>
                </a:moveTo>
                <a:lnTo>
                  <a:pt x="2159" y="635"/>
                </a:lnTo>
                <a:lnTo>
                  <a:pt x="1142" y="2413"/>
                </a:lnTo>
                <a:lnTo>
                  <a:pt x="0" y="4318"/>
                </a:lnTo>
                <a:lnTo>
                  <a:pt x="635" y="6731"/>
                </a:lnTo>
                <a:lnTo>
                  <a:pt x="2412" y="7747"/>
                </a:lnTo>
                <a:lnTo>
                  <a:pt x="149860" y="95758"/>
                </a:lnTo>
                <a:lnTo>
                  <a:pt x="151637" y="96901"/>
                </a:lnTo>
                <a:lnTo>
                  <a:pt x="154050" y="96266"/>
                </a:lnTo>
                <a:lnTo>
                  <a:pt x="155193" y="94488"/>
                </a:lnTo>
                <a:lnTo>
                  <a:pt x="156210" y="92583"/>
                </a:lnTo>
                <a:lnTo>
                  <a:pt x="155701" y="90170"/>
                </a:lnTo>
                <a:lnTo>
                  <a:pt x="153797" y="89154"/>
                </a:lnTo>
                <a:lnTo>
                  <a:pt x="457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3693033" y="3839590"/>
            <a:ext cx="112395" cy="80010"/>
          </a:xfrm>
          <a:custGeom>
            <a:rect l="l" t="t" r="r" b="b"/>
            <a:pathLst>
              <a:path w="112395" h="80010">
                <a:moveTo>
                  <a:pt x="4952" y="0"/>
                </a:moveTo>
                <a:lnTo>
                  <a:pt x="2539" y="507"/>
                </a:lnTo>
                <a:lnTo>
                  <a:pt x="0" y="4063"/>
                </a:lnTo>
                <a:lnTo>
                  <a:pt x="507" y="6476"/>
                </a:lnTo>
                <a:lnTo>
                  <a:pt x="2286" y="7619"/>
                </a:lnTo>
                <a:lnTo>
                  <a:pt x="105282" y="78231"/>
                </a:lnTo>
                <a:lnTo>
                  <a:pt x="107061" y="79501"/>
                </a:lnTo>
                <a:lnTo>
                  <a:pt x="109474" y="78993"/>
                </a:lnTo>
                <a:lnTo>
                  <a:pt x="110616" y="77215"/>
                </a:lnTo>
                <a:lnTo>
                  <a:pt x="111887" y="75437"/>
                </a:lnTo>
                <a:lnTo>
                  <a:pt x="111378" y="73024"/>
                </a:lnTo>
                <a:lnTo>
                  <a:pt x="109600" y="71881"/>
                </a:lnTo>
                <a:lnTo>
                  <a:pt x="6730" y="1269"/>
                </a:lnTo>
                <a:lnTo>
                  <a:pt x="495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3688588" y="3756786"/>
            <a:ext cx="190500" cy="151130"/>
          </a:xfrm>
          <a:custGeom>
            <a:rect l="l" t="t" r="r" b="b"/>
            <a:pathLst>
              <a:path w="190500" h="151129">
                <a:moveTo>
                  <a:pt x="5079" y="0"/>
                </a:moveTo>
                <a:lnTo>
                  <a:pt x="2666" y="254"/>
                </a:lnTo>
                <a:lnTo>
                  <a:pt x="1270" y="1905"/>
                </a:lnTo>
                <a:lnTo>
                  <a:pt x="0" y="3682"/>
                </a:lnTo>
                <a:lnTo>
                  <a:pt x="253" y="6095"/>
                </a:lnTo>
                <a:lnTo>
                  <a:pt x="183261" y="149225"/>
                </a:lnTo>
                <a:lnTo>
                  <a:pt x="184912" y="150621"/>
                </a:lnTo>
                <a:lnTo>
                  <a:pt x="187451" y="150368"/>
                </a:lnTo>
                <a:lnTo>
                  <a:pt x="188722" y="148589"/>
                </a:lnTo>
                <a:lnTo>
                  <a:pt x="189991" y="146938"/>
                </a:lnTo>
                <a:lnTo>
                  <a:pt x="189737" y="144525"/>
                </a:lnTo>
                <a:lnTo>
                  <a:pt x="188087" y="143129"/>
                </a:lnTo>
                <a:lnTo>
                  <a:pt x="6731" y="1269"/>
                </a:lnTo>
                <a:lnTo>
                  <a:pt x="5079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3707384" y="3685540"/>
            <a:ext cx="227329" cy="203200"/>
          </a:xfrm>
          <a:custGeom>
            <a:rect l="l" t="t" r="r" b="b"/>
            <a:pathLst>
              <a:path w="227327" h="203200">
                <a:moveTo>
                  <a:pt x="5333" y="0"/>
                </a:moveTo>
                <a:lnTo>
                  <a:pt x="2920" y="127"/>
                </a:lnTo>
                <a:lnTo>
                  <a:pt x="1524" y="1778"/>
                </a:lnTo>
                <a:lnTo>
                  <a:pt x="0" y="3302"/>
                </a:lnTo>
                <a:lnTo>
                  <a:pt x="253" y="5842"/>
                </a:lnTo>
                <a:lnTo>
                  <a:pt x="1777" y="7239"/>
                </a:lnTo>
                <a:lnTo>
                  <a:pt x="220471" y="201676"/>
                </a:lnTo>
                <a:lnTo>
                  <a:pt x="222123" y="203073"/>
                </a:lnTo>
                <a:lnTo>
                  <a:pt x="224536" y="202946"/>
                </a:lnTo>
                <a:lnTo>
                  <a:pt x="225932" y="201295"/>
                </a:lnTo>
                <a:lnTo>
                  <a:pt x="227329" y="199771"/>
                </a:lnTo>
                <a:lnTo>
                  <a:pt x="227202" y="197231"/>
                </a:lnTo>
                <a:lnTo>
                  <a:pt x="225678" y="195834"/>
                </a:lnTo>
                <a:lnTo>
                  <a:pt x="6985" y="1397"/>
                </a:lnTo>
                <a:lnTo>
                  <a:pt x="533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3765041" y="3647440"/>
            <a:ext cx="193040" cy="194310"/>
          </a:xfrm>
          <a:custGeom>
            <a:rect l="l" t="t" r="r" b="b"/>
            <a:pathLst>
              <a:path w="193039" h="194310">
                <a:moveTo>
                  <a:pt x="5587" y="0"/>
                </a:moveTo>
                <a:lnTo>
                  <a:pt x="3048" y="0"/>
                </a:lnTo>
                <a:lnTo>
                  <a:pt x="0" y="3048"/>
                </a:lnTo>
                <a:lnTo>
                  <a:pt x="0" y="5461"/>
                </a:lnTo>
                <a:lnTo>
                  <a:pt x="187071" y="194183"/>
                </a:lnTo>
                <a:lnTo>
                  <a:pt x="189611" y="194183"/>
                </a:lnTo>
                <a:lnTo>
                  <a:pt x="192659" y="191135"/>
                </a:lnTo>
                <a:lnTo>
                  <a:pt x="192659" y="188722"/>
                </a:lnTo>
                <a:lnTo>
                  <a:pt x="558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3843401" y="3635628"/>
            <a:ext cx="121920" cy="138430"/>
          </a:xfrm>
          <a:custGeom>
            <a:rect l="l" t="t" r="r" b="b"/>
            <a:pathLst>
              <a:path w="121920" h="138429">
                <a:moveTo>
                  <a:pt x="3428" y="0"/>
                </a:moveTo>
                <a:lnTo>
                  <a:pt x="126" y="2794"/>
                </a:lnTo>
                <a:lnTo>
                  <a:pt x="0" y="5334"/>
                </a:lnTo>
                <a:lnTo>
                  <a:pt x="1397" y="6858"/>
                </a:lnTo>
                <a:lnTo>
                  <a:pt x="114300" y="136144"/>
                </a:lnTo>
                <a:lnTo>
                  <a:pt x="115824" y="137795"/>
                </a:lnTo>
                <a:lnTo>
                  <a:pt x="118237" y="137922"/>
                </a:lnTo>
                <a:lnTo>
                  <a:pt x="119887" y="136525"/>
                </a:lnTo>
                <a:lnTo>
                  <a:pt x="121412" y="135128"/>
                </a:lnTo>
                <a:lnTo>
                  <a:pt x="121665" y="132588"/>
                </a:lnTo>
                <a:lnTo>
                  <a:pt x="120269" y="131064"/>
                </a:lnTo>
                <a:lnTo>
                  <a:pt x="7238" y="1778"/>
                </a:lnTo>
                <a:lnTo>
                  <a:pt x="5841" y="127"/>
                </a:lnTo>
                <a:lnTo>
                  <a:pt x="342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3886834" y="3587241"/>
            <a:ext cx="125730" cy="160655"/>
          </a:xfrm>
          <a:custGeom>
            <a:rect l="l" t="t" r="r" b="b"/>
            <a:pathLst>
              <a:path w="125729" h="160654">
                <a:moveTo>
                  <a:pt x="3682" y="0"/>
                </a:moveTo>
                <a:lnTo>
                  <a:pt x="253" y="2667"/>
                </a:lnTo>
                <a:lnTo>
                  <a:pt x="0" y="5080"/>
                </a:lnTo>
                <a:lnTo>
                  <a:pt x="119125" y="160020"/>
                </a:lnTo>
                <a:lnTo>
                  <a:pt x="121538" y="160401"/>
                </a:lnTo>
                <a:lnTo>
                  <a:pt x="124967" y="157734"/>
                </a:lnTo>
                <a:lnTo>
                  <a:pt x="125349" y="155321"/>
                </a:lnTo>
                <a:lnTo>
                  <a:pt x="123951" y="153543"/>
                </a:lnTo>
                <a:lnTo>
                  <a:pt x="7492" y="2032"/>
                </a:lnTo>
                <a:lnTo>
                  <a:pt x="6223" y="254"/>
                </a:lnTo>
                <a:lnTo>
                  <a:pt x="368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3959859" y="3580129"/>
            <a:ext cx="74295" cy="106045"/>
          </a:xfrm>
          <a:custGeom>
            <a:rect l="l" t="t" r="r" b="b"/>
            <a:pathLst>
              <a:path w="74295" h="106045">
                <a:moveTo>
                  <a:pt x="4063" y="0"/>
                </a:moveTo>
                <a:lnTo>
                  <a:pt x="2286" y="1270"/>
                </a:lnTo>
                <a:lnTo>
                  <a:pt x="507" y="2412"/>
                </a:lnTo>
                <a:lnTo>
                  <a:pt x="0" y="4825"/>
                </a:lnTo>
                <a:lnTo>
                  <a:pt x="66548" y="103759"/>
                </a:lnTo>
                <a:lnTo>
                  <a:pt x="67817" y="105537"/>
                </a:lnTo>
                <a:lnTo>
                  <a:pt x="70230" y="106045"/>
                </a:lnTo>
                <a:lnTo>
                  <a:pt x="72009" y="104775"/>
                </a:lnTo>
                <a:lnTo>
                  <a:pt x="73787" y="103632"/>
                </a:lnTo>
                <a:lnTo>
                  <a:pt x="74294" y="101219"/>
                </a:lnTo>
                <a:lnTo>
                  <a:pt x="73025" y="99441"/>
                </a:lnTo>
                <a:lnTo>
                  <a:pt x="7619" y="2286"/>
                </a:lnTo>
                <a:lnTo>
                  <a:pt x="6476" y="508"/>
                </a:lnTo>
                <a:lnTo>
                  <a:pt x="4063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3972178" y="3478021"/>
            <a:ext cx="149225" cy="248285"/>
          </a:xfrm>
          <a:custGeom>
            <a:rect l="l" t="t" r="r" b="b"/>
            <a:pathLst>
              <a:path w="149225" h="248285">
                <a:moveTo>
                  <a:pt x="4318" y="0"/>
                </a:moveTo>
                <a:lnTo>
                  <a:pt x="2412" y="1015"/>
                </a:lnTo>
                <a:lnTo>
                  <a:pt x="508" y="2158"/>
                </a:lnTo>
                <a:lnTo>
                  <a:pt x="0" y="4572"/>
                </a:lnTo>
                <a:lnTo>
                  <a:pt x="1016" y="6476"/>
                </a:lnTo>
                <a:lnTo>
                  <a:pt x="140970" y="245490"/>
                </a:lnTo>
                <a:lnTo>
                  <a:pt x="142112" y="247269"/>
                </a:lnTo>
                <a:lnTo>
                  <a:pt x="144525" y="247903"/>
                </a:lnTo>
                <a:lnTo>
                  <a:pt x="146304" y="246887"/>
                </a:lnTo>
                <a:lnTo>
                  <a:pt x="148209" y="245744"/>
                </a:lnTo>
                <a:lnTo>
                  <a:pt x="148844" y="243331"/>
                </a:lnTo>
                <a:lnTo>
                  <a:pt x="147700" y="241426"/>
                </a:lnTo>
                <a:lnTo>
                  <a:pt x="7747" y="2412"/>
                </a:lnTo>
                <a:lnTo>
                  <a:pt x="6731" y="635"/>
                </a:lnTo>
                <a:lnTo>
                  <a:pt x="431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4041775" y="3466719"/>
            <a:ext cx="113030" cy="214629"/>
          </a:xfrm>
          <a:custGeom>
            <a:rect l="l" t="t" r="r" b="b"/>
            <a:pathLst>
              <a:path w="113029" h="214627">
                <a:moveTo>
                  <a:pt x="4572" y="0"/>
                </a:moveTo>
                <a:lnTo>
                  <a:pt x="2666" y="1015"/>
                </a:lnTo>
                <a:lnTo>
                  <a:pt x="762" y="1904"/>
                </a:lnTo>
                <a:lnTo>
                  <a:pt x="0" y="4317"/>
                </a:lnTo>
                <a:lnTo>
                  <a:pt x="888" y="6222"/>
                </a:lnTo>
                <a:lnTo>
                  <a:pt x="105537" y="213740"/>
                </a:lnTo>
                <a:lnTo>
                  <a:pt x="107823" y="214502"/>
                </a:lnTo>
                <a:lnTo>
                  <a:pt x="109727" y="213486"/>
                </a:lnTo>
                <a:lnTo>
                  <a:pt x="111760" y="212470"/>
                </a:lnTo>
                <a:lnTo>
                  <a:pt x="112522" y="210184"/>
                </a:lnTo>
                <a:lnTo>
                  <a:pt x="111505" y="208279"/>
                </a:lnTo>
                <a:lnTo>
                  <a:pt x="7874" y="2666"/>
                </a:lnTo>
                <a:lnTo>
                  <a:pt x="6985" y="761"/>
                </a:lnTo>
                <a:lnTo>
                  <a:pt x="457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4086859" y="3404870"/>
            <a:ext cx="128905" cy="288925"/>
          </a:xfrm>
          <a:custGeom>
            <a:rect l="l" t="t" r="r" b="b"/>
            <a:pathLst>
              <a:path w="128904" h="288925">
                <a:moveTo>
                  <a:pt x="4825" y="0"/>
                </a:moveTo>
                <a:lnTo>
                  <a:pt x="2920" y="888"/>
                </a:lnTo>
                <a:lnTo>
                  <a:pt x="888" y="1777"/>
                </a:lnTo>
                <a:lnTo>
                  <a:pt x="0" y="4063"/>
                </a:lnTo>
                <a:lnTo>
                  <a:pt x="762" y="5968"/>
                </a:lnTo>
                <a:lnTo>
                  <a:pt x="120523" y="285749"/>
                </a:lnTo>
                <a:lnTo>
                  <a:pt x="121285" y="287781"/>
                </a:lnTo>
                <a:lnTo>
                  <a:pt x="123570" y="288670"/>
                </a:lnTo>
                <a:lnTo>
                  <a:pt x="125602" y="287781"/>
                </a:lnTo>
                <a:lnTo>
                  <a:pt x="127507" y="287019"/>
                </a:lnTo>
                <a:lnTo>
                  <a:pt x="128524" y="284733"/>
                </a:lnTo>
                <a:lnTo>
                  <a:pt x="127635" y="282701"/>
                </a:lnTo>
                <a:lnTo>
                  <a:pt x="8000" y="2920"/>
                </a:lnTo>
                <a:lnTo>
                  <a:pt x="7112" y="888"/>
                </a:lnTo>
                <a:lnTo>
                  <a:pt x="4825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4171822" y="3380866"/>
            <a:ext cx="174878" cy="234188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4352290" y="3355466"/>
            <a:ext cx="46990" cy="259079"/>
          </a:xfrm>
          <a:custGeom>
            <a:rect l="l" t="t" r="r" b="b"/>
            <a:pathLst>
              <a:path w="46989" h="259077">
                <a:moveTo>
                  <a:pt x="5714" y="0"/>
                </a:moveTo>
                <a:lnTo>
                  <a:pt x="3556" y="254"/>
                </a:lnTo>
                <a:lnTo>
                  <a:pt x="1524" y="635"/>
                </a:lnTo>
                <a:lnTo>
                  <a:pt x="0" y="2667"/>
                </a:lnTo>
                <a:lnTo>
                  <a:pt x="381" y="4699"/>
                </a:lnTo>
                <a:lnTo>
                  <a:pt x="38988" y="255397"/>
                </a:lnTo>
                <a:lnTo>
                  <a:pt x="39243" y="257556"/>
                </a:lnTo>
                <a:lnTo>
                  <a:pt x="41275" y="258953"/>
                </a:lnTo>
                <a:lnTo>
                  <a:pt x="43434" y="258572"/>
                </a:lnTo>
                <a:lnTo>
                  <a:pt x="45465" y="258318"/>
                </a:lnTo>
                <a:lnTo>
                  <a:pt x="46989" y="256286"/>
                </a:lnTo>
                <a:lnTo>
                  <a:pt x="46609" y="254127"/>
                </a:lnTo>
                <a:lnTo>
                  <a:pt x="8000" y="3556"/>
                </a:lnTo>
                <a:lnTo>
                  <a:pt x="7747" y="1397"/>
                </a:lnTo>
                <a:lnTo>
                  <a:pt x="5714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4416044" y="3320288"/>
            <a:ext cx="36195" cy="315595"/>
          </a:xfrm>
          <a:custGeom>
            <a:rect l="l" t="t" r="r" b="b"/>
            <a:pathLst>
              <a:path w="36195" h="315595">
                <a:moveTo>
                  <a:pt x="5841" y="0"/>
                </a:moveTo>
                <a:lnTo>
                  <a:pt x="3682" y="126"/>
                </a:lnTo>
                <a:lnTo>
                  <a:pt x="1523" y="381"/>
                </a:lnTo>
                <a:lnTo>
                  <a:pt x="0" y="2286"/>
                </a:lnTo>
                <a:lnTo>
                  <a:pt x="126" y="4445"/>
                </a:lnTo>
                <a:lnTo>
                  <a:pt x="27812" y="311404"/>
                </a:lnTo>
                <a:lnTo>
                  <a:pt x="28066" y="313563"/>
                </a:lnTo>
                <a:lnTo>
                  <a:pt x="29971" y="315087"/>
                </a:lnTo>
                <a:lnTo>
                  <a:pt x="32130" y="314960"/>
                </a:lnTo>
                <a:lnTo>
                  <a:pt x="34162" y="314706"/>
                </a:lnTo>
                <a:lnTo>
                  <a:pt x="35813" y="312800"/>
                </a:lnTo>
                <a:lnTo>
                  <a:pt x="35559" y="310642"/>
                </a:lnTo>
                <a:lnTo>
                  <a:pt x="7873" y="3683"/>
                </a:lnTo>
                <a:lnTo>
                  <a:pt x="7746" y="1524"/>
                </a:lnTo>
                <a:lnTo>
                  <a:pt x="5841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 flipH="1">
            <a:off x="4492434" y="3408045"/>
            <a:ext cx="0" cy="132715"/>
          </a:xfrm>
          <a:custGeom>
            <a:rect l="l" t="t" r="r" b="b"/>
            <a:pathLst>
              <a:path h="132714">
                <a:moveTo>
                  <a:pt x="0" y="0"/>
                </a:moveTo>
                <a:lnTo>
                  <a:pt x="0" y="132714"/>
                </a:lnTo>
              </a:path>
            </a:pathLst>
          </a:custGeom>
          <a:ln w="11302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 flipH="1">
            <a:off x="4550981" y="3388740"/>
            <a:ext cx="0" cy="172085"/>
          </a:xfrm>
          <a:custGeom>
            <a:rect l="l" t="t" r="r" b="b"/>
            <a:pathLst>
              <a:path h="172085">
                <a:moveTo>
                  <a:pt x="0" y="0"/>
                </a:moveTo>
                <a:lnTo>
                  <a:pt x="0" y="171704"/>
                </a:lnTo>
              </a:path>
            </a:pathLst>
          </a:custGeom>
          <a:ln w="13842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4598034" y="3400678"/>
            <a:ext cx="22860" cy="156210"/>
          </a:xfrm>
          <a:custGeom>
            <a:rect l="l" t="t" r="r" b="b"/>
            <a:pathLst>
              <a:path w="22860" h="156210">
                <a:moveTo>
                  <a:pt x="16890" y="0"/>
                </a:moveTo>
                <a:lnTo>
                  <a:pt x="14986" y="1650"/>
                </a:lnTo>
                <a:lnTo>
                  <a:pt x="14859" y="3810"/>
                </a:lnTo>
                <a:lnTo>
                  <a:pt x="253" y="151257"/>
                </a:lnTo>
                <a:lnTo>
                  <a:pt x="0" y="153416"/>
                </a:lnTo>
                <a:lnTo>
                  <a:pt x="1524" y="155321"/>
                </a:lnTo>
                <a:lnTo>
                  <a:pt x="3682" y="155575"/>
                </a:lnTo>
                <a:lnTo>
                  <a:pt x="5841" y="155701"/>
                </a:lnTo>
                <a:lnTo>
                  <a:pt x="7747" y="154178"/>
                </a:lnTo>
                <a:lnTo>
                  <a:pt x="8076" y="151257"/>
                </a:lnTo>
                <a:lnTo>
                  <a:pt x="22605" y="4572"/>
                </a:lnTo>
                <a:lnTo>
                  <a:pt x="22732" y="2412"/>
                </a:lnTo>
                <a:lnTo>
                  <a:pt x="21209" y="508"/>
                </a:lnTo>
                <a:lnTo>
                  <a:pt x="16890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4644897" y="3368421"/>
            <a:ext cx="96519" cy="235584"/>
          </a:xfrm>
          <a:prstGeom prst="rect">
            <a:avLst/>
          </a:prstGeom>
          <a:blipFill>
            <a:blip r:embed="rId3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3862832" y="3760089"/>
            <a:ext cx="1303273" cy="1303274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4875617" y="2715632"/>
            <a:ext cx="838756" cy="838725"/>
          </a:xfrm>
          <a:prstGeom prst="rect">
            <a:avLst/>
          </a:prstGeom>
          <a:blipFill>
            <a:blip r:embed="rId4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 txBox="1"/>
          <p:nvPr/>
        </p:nvSpPr>
        <p:spPr>
          <a:xfrm>
            <a:off x="5130165" y="2934080"/>
            <a:ext cx="330200" cy="37465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ts val="1310"/>
              </a:lnSpc>
              <a:spcBef>
                <a:spcPts val="25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社区 治理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5929629" y="4212463"/>
            <a:ext cx="33020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社区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运营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0" name="object 110"/>
          <p:cNvSpPr/>
          <p:nvPr/>
        </p:nvSpPr>
        <p:spPr>
          <a:xfrm>
            <a:off x="4875617" y="5263379"/>
            <a:ext cx="838756" cy="838761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 txBox="1"/>
          <p:nvPr/>
        </p:nvSpPr>
        <p:spPr>
          <a:xfrm>
            <a:off x="5130546" y="5483453"/>
            <a:ext cx="33083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代码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审核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2" name="object 112"/>
          <p:cNvSpPr/>
          <p:nvPr/>
        </p:nvSpPr>
        <p:spPr>
          <a:xfrm>
            <a:off x="3314691" y="5263379"/>
            <a:ext cx="838725" cy="838761"/>
          </a:xfrm>
          <a:prstGeom prst="rect">
            <a:avLst/>
          </a:prstGeom>
          <a:blipFill>
            <a:blip r:embed="rId4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 txBox="1"/>
          <p:nvPr/>
        </p:nvSpPr>
        <p:spPr>
          <a:xfrm>
            <a:off x="3568953" y="5481929"/>
            <a:ext cx="330200" cy="375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75"/>
              </a:lnSpc>
              <a:spcBef>
                <a:spcPts val="100"/>
              </a:spcBef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开源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ts val="1375"/>
              </a:lnSpc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开发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2630759" y="3992326"/>
            <a:ext cx="838672" cy="838762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 txBox="1"/>
          <p:nvPr/>
        </p:nvSpPr>
        <p:spPr>
          <a:xfrm>
            <a:off x="2884677" y="4210939"/>
            <a:ext cx="894080" cy="373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70"/>
              </a:lnSpc>
              <a:spcBef>
                <a:spcPts val="100"/>
              </a:spcBef>
              <a:tabLst>
                <a:tab pos="556895"/>
                <a:tab pos="880744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生态	</a:t>
            </a:r>
            <a:r>
              <a:rPr sz="1200" u="heavy">
                <a:solidFill>
                  <a:srgbClr val="FFFFFF"/>
                </a:solidFill>
                <a:uFill>
                  <a:solidFill>
                    <a:srgbClr val="BEBEBE"/>
                  </a:solidFill>
                </a:uFill>
                <a:latin typeface="Times New Roman"/>
                <a:cs typeface="Times New Roman"/>
              </a:rPr>
              <a:t> 	</a:t>
            </a: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ts val="1370"/>
              </a:lnSpc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合作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5379339" y="4210939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u="sng">
                <a:solidFill>
                  <a:srgbClr val="FFFFFF"/>
                </a:solidFill>
                <a:uFill>
                  <a:solidFill>
                    <a:srgbClr val="BEBEBE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200" u="sng" spc="-5">
                <a:solidFill>
                  <a:srgbClr val="FFFFFF"/>
                </a:solidFill>
                <a:uFill>
                  <a:solidFill>
                    <a:srgbClr val="BEBEBE"/>
                  </a:solidFill>
                </a:uFill>
                <a:latin typeface="Times New Roman"/>
                <a:cs typeface="Times New Roman"/>
              </a:rPr>
              <a:t> 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17" name="object 117"/>
          <p:cNvSpPr/>
          <p:nvPr/>
        </p:nvSpPr>
        <p:spPr>
          <a:xfrm>
            <a:off x="3314691" y="2715632"/>
            <a:ext cx="838725" cy="838725"/>
          </a:xfrm>
          <a:prstGeom prst="rect">
            <a:avLst/>
          </a:prstGeom>
          <a:blipFill>
            <a:blip r:embed="rId4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 txBox="1"/>
          <p:nvPr/>
        </p:nvSpPr>
        <p:spPr>
          <a:xfrm>
            <a:off x="3568953" y="2934080"/>
            <a:ext cx="330200" cy="37465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ts val="1310"/>
              </a:lnSpc>
              <a:spcBef>
                <a:spcPts val="25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法务 合规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9" name="object 119"/>
          <p:cNvSpPr/>
          <p:nvPr/>
        </p:nvSpPr>
        <p:spPr>
          <a:xfrm>
            <a:off x="4221607" y="2916427"/>
            <a:ext cx="628015" cy="103505"/>
          </a:xfrm>
          <a:custGeom>
            <a:rect l="l" t="t" r="r" b="b"/>
            <a:pathLst>
              <a:path w="628014" h="103505">
                <a:moveTo>
                  <a:pt x="582086" y="71908"/>
                </a:moveTo>
                <a:lnTo>
                  <a:pt x="521207" y="87884"/>
                </a:lnTo>
                <a:lnTo>
                  <a:pt x="518667" y="92201"/>
                </a:lnTo>
                <a:lnTo>
                  <a:pt x="519810" y="96520"/>
                </a:lnTo>
                <a:lnTo>
                  <a:pt x="520953" y="100711"/>
                </a:lnTo>
                <a:lnTo>
                  <a:pt x="525271" y="103250"/>
                </a:lnTo>
                <a:lnTo>
                  <a:pt x="612707" y="80224"/>
                </a:lnTo>
                <a:lnTo>
                  <a:pt x="610742" y="79629"/>
                </a:lnTo>
                <a:lnTo>
                  <a:pt x="587755" y="73279"/>
                </a:lnTo>
                <a:lnTo>
                  <a:pt x="582086" y="71908"/>
                </a:lnTo>
                <a:close/>
              </a:path>
              <a:path w="628014" h="103505">
                <a:moveTo>
                  <a:pt x="618807" y="78620"/>
                </a:moveTo>
                <a:lnTo>
                  <a:pt x="612707" y="80224"/>
                </a:lnTo>
                <a:lnTo>
                  <a:pt x="614933" y="80899"/>
                </a:lnTo>
                <a:lnTo>
                  <a:pt x="618807" y="78620"/>
                </a:lnTo>
                <a:close/>
              </a:path>
              <a:path w="628014" h="103505">
                <a:moveTo>
                  <a:pt x="597580" y="67843"/>
                </a:moveTo>
                <a:lnTo>
                  <a:pt x="582086" y="71908"/>
                </a:lnTo>
                <a:lnTo>
                  <a:pt x="587755" y="73279"/>
                </a:lnTo>
                <a:lnTo>
                  <a:pt x="610742" y="79629"/>
                </a:lnTo>
                <a:lnTo>
                  <a:pt x="612707" y="80224"/>
                </a:lnTo>
                <a:lnTo>
                  <a:pt x="618807" y="78620"/>
                </a:lnTo>
                <a:lnTo>
                  <a:pt x="619251" y="78359"/>
                </a:lnTo>
                <a:lnTo>
                  <a:pt x="619459" y="77597"/>
                </a:lnTo>
                <a:lnTo>
                  <a:pt x="607059" y="77597"/>
                </a:lnTo>
                <a:lnTo>
                  <a:pt x="597580" y="67843"/>
                </a:lnTo>
                <a:close/>
              </a:path>
              <a:path w="628014" h="103505">
                <a:moveTo>
                  <a:pt x="621253" y="69257"/>
                </a:moveTo>
                <a:lnTo>
                  <a:pt x="621664" y="69976"/>
                </a:lnTo>
                <a:lnTo>
                  <a:pt x="620394" y="74168"/>
                </a:lnTo>
                <a:lnTo>
                  <a:pt x="619251" y="78359"/>
                </a:lnTo>
                <a:lnTo>
                  <a:pt x="618807" y="78620"/>
                </a:lnTo>
                <a:lnTo>
                  <a:pt x="628014" y="76200"/>
                </a:lnTo>
                <a:lnTo>
                  <a:pt x="621253" y="69257"/>
                </a:lnTo>
                <a:close/>
              </a:path>
              <a:path w="628014" h="103505">
                <a:moveTo>
                  <a:pt x="317372" y="21082"/>
                </a:moveTo>
                <a:lnTo>
                  <a:pt x="278002" y="21209"/>
                </a:lnTo>
                <a:lnTo>
                  <a:pt x="238887" y="22860"/>
                </a:lnTo>
                <a:lnTo>
                  <a:pt x="199643" y="25781"/>
                </a:lnTo>
                <a:lnTo>
                  <a:pt x="160781" y="30225"/>
                </a:lnTo>
                <a:lnTo>
                  <a:pt x="121792" y="35813"/>
                </a:lnTo>
                <a:lnTo>
                  <a:pt x="83184" y="42925"/>
                </a:lnTo>
                <a:lnTo>
                  <a:pt x="44703" y="51435"/>
                </a:lnTo>
                <a:lnTo>
                  <a:pt x="6730" y="61087"/>
                </a:lnTo>
                <a:lnTo>
                  <a:pt x="0" y="66548"/>
                </a:lnTo>
                <a:lnTo>
                  <a:pt x="1015" y="70738"/>
                </a:lnTo>
                <a:lnTo>
                  <a:pt x="2158" y="75057"/>
                </a:lnTo>
                <a:lnTo>
                  <a:pt x="6476" y="77597"/>
                </a:lnTo>
                <a:lnTo>
                  <a:pt x="10667" y="76454"/>
                </a:lnTo>
                <a:lnTo>
                  <a:pt x="48640" y="66801"/>
                </a:lnTo>
                <a:lnTo>
                  <a:pt x="86487" y="58420"/>
                </a:lnTo>
                <a:lnTo>
                  <a:pt x="124713" y="51435"/>
                </a:lnTo>
                <a:lnTo>
                  <a:pt x="163067" y="45847"/>
                </a:lnTo>
                <a:lnTo>
                  <a:pt x="201421" y="41529"/>
                </a:lnTo>
                <a:lnTo>
                  <a:pt x="240029" y="38735"/>
                </a:lnTo>
                <a:lnTo>
                  <a:pt x="278764" y="37084"/>
                </a:lnTo>
                <a:lnTo>
                  <a:pt x="492525" y="36957"/>
                </a:lnTo>
                <a:lnTo>
                  <a:pt x="474471" y="33909"/>
                </a:lnTo>
                <a:lnTo>
                  <a:pt x="435228" y="28575"/>
                </a:lnTo>
                <a:lnTo>
                  <a:pt x="395985" y="24637"/>
                </a:lnTo>
                <a:lnTo>
                  <a:pt x="356742" y="22225"/>
                </a:lnTo>
                <a:lnTo>
                  <a:pt x="317372" y="21082"/>
                </a:lnTo>
                <a:close/>
              </a:path>
              <a:path w="628014" h="103505">
                <a:moveTo>
                  <a:pt x="610742" y="64388"/>
                </a:moveTo>
                <a:lnTo>
                  <a:pt x="597580" y="67843"/>
                </a:lnTo>
                <a:lnTo>
                  <a:pt x="607059" y="77597"/>
                </a:lnTo>
                <a:lnTo>
                  <a:pt x="610742" y="64388"/>
                </a:lnTo>
                <a:close/>
              </a:path>
              <a:path w="628014" h="103505">
                <a:moveTo>
                  <a:pt x="614933" y="64388"/>
                </a:moveTo>
                <a:lnTo>
                  <a:pt x="610742" y="64388"/>
                </a:lnTo>
                <a:lnTo>
                  <a:pt x="607059" y="77597"/>
                </a:lnTo>
                <a:lnTo>
                  <a:pt x="619459" y="77597"/>
                </a:lnTo>
                <a:lnTo>
                  <a:pt x="620394" y="74168"/>
                </a:lnTo>
                <a:lnTo>
                  <a:pt x="621664" y="69976"/>
                </a:lnTo>
                <a:lnTo>
                  <a:pt x="621253" y="69257"/>
                </a:lnTo>
                <a:lnTo>
                  <a:pt x="617083" y="64975"/>
                </a:lnTo>
                <a:lnTo>
                  <a:pt x="614933" y="64388"/>
                </a:lnTo>
                <a:close/>
              </a:path>
              <a:path w="628014" h="103505">
                <a:moveTo>
                  <a:pt x="492525" y="36957"/>
                </a:moveTo>
                <a:lnTo>
                  <a:pt x="317500" y="36957"/>
                </a:lnTo>
                <a:lnTo>
                  <a:pt x="356234" y="38100"/>
                </a:lnTo>
                <a:lnTo>
                  <a:pt x="394969" y="40512"/>
                </a:lnTo>
                <a:lnTo>
                  <a:pt x="433704" y="44450"/>
                </a:lnTo>
                <a:lnTo>
                  <a:pt x="472439" y="49657"/>
                </a:lnTo>
                <a:lnTo>
                  <a:pt x="511047" y="56134"/>
                </a:lnTo>
                <a:lnTo>
                  <a:pt x="549401" y="64008"/>
                </a:lnTo>
                <a:lnTo>
                  <a:pt x="582086" y="71908"/>
                </a:lnTo>
                <a:lnTo>
                  <a:pt x="597580" y="67843"/>
                </a:lnTo>
                <a:lnTo>
                  <a:pt x="586708" y="56656"/>
                </a:lnTo>
                <a:lnTo>
                  <a:pt x="552576" y="48513"/>
                </a:lnTo>
                <a:lnTo>
                  <a:pt x="513588" y="40512"/>
                </a:lnTo>
                <a:lnTo>
                  <a:pt x="492525" y="36957"/>
                </a:lnTo>
                <a:close/>
              </a:path>
              <a:path w="628014" h="103505">
                <a:moveTo>
                  <a:pt x="617083" y="64975"/>
                </a:moveTo>
                <a:lnTo>
                  <a:pt x="621253" y="69257"/>
                </a:lnTo>
                <a:lnTo>
                  <a:pt x="619125" y="65532"/>
                </a:lnTo>
                <a:lnTo>
                  <a:pt x="617083" y="64975"/>
                </a:lnTo>
                <a:close/>
              </a:path>
              <a:path w="628014" h="103505">
                <a:moveTo>
                  <a:pt x="586708" y="56656"/>
                </a:moveTo>
                <a:lnTo>
                  <a:pt x="597580" y="67843"/>
                </a:lnTo>
                <a:lnTo>
                  <a:pt x="610742" y="64388"/>
                </a:lnTo>
                <a:lnTo>
                  <a:pt x="614933" y="64388"/>
                </a:lnTo>
                <a:lnTo>
                  <a:pt x="591438" y="57785"/>
                </a:lnTo>
                <a:lnTo>
                  <a:pt x="586708" y="56656"/>
                </a:lnTo>
                <a:close/>
              </a:path>
              <a:path w="628014" h="103505">
                <a:moveTo>
                  <a:pt x="548893" y="0"/>
                </a:moveTo>
                <a:lnTo>
                  <a:pt x="545718" y="3048"/>
                </a:lnTo>
                <a:lnTo>
                  <a:pt x="542670" y="6096"/>
                </a:lnTo>
                <a:lnTo>
                  <a:pt x="542543" y="11175"/>
                </a:lnTo>
                <a:lnTo>
                  <a:pt x="545591" y="14350"/>
                </a:lnTo>
                <a:lnTo>
                  <a:pt x="586708" y="56656"/>
                </a:lnTo>
                <a:lnTo>
                  <a:pt x="591438" y="57785"/>
                </a:lnTo>
                <a:lnTo>
                  <a:pt x="617083" y="64975"/>
                </a:lnTo>
                <a:lnTo>
                  <a:pt x="557021" y="3301"/>
                </a:lnTo>
                <a:lnTo>
                  <a:pt x="553973" y="126"/>
                </a:lnTo>
                <a:lnTo>
                  <a:pt x="548893" y="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5584952" y="3466084"/>
            <a:ext cx="361950" cy="534035"/>
          </a:xfrm>
          <a:custGeom>
            <a:rect l="l" t="t" r="r" b="b"/>
            <a:pathLst>
              <a:path w="361950" h="534035">
                <a:moveTo>
                  <a:pt x="330905" y="527079"/>
                </a:moveTo>
                <a:lnTo>
                  <a:pt x="337947" y="533526"/>
                </a:lnTo>
                <a:lnTo>
                  <a:pt x="339381" y="527303"/>
                </a:lnTo>
                <a:lnTo>
                  <a:pt x="331343" y="527303"/>
                </a:lnTo>
                <a:lnTo>
                  <a:pt x="330905" y="527079"/>
                </a:lnTo>
                <a:close/>
              </a:path>
              <a:path w="361950" h="534035">
                <a:moveTo>
                  <a:pt x="316521" y="492364"/>
                </a:moveTo>
                <a:lnTo>
                  <a:pt x="318515" y="498093"/>
                </a:lnTo>
                <a:lnTo>
                  <a:pt x="325627" y="520826"/>
                </a:lnTo>
                <a:lnTo>
                  <a:pt x="326223" y="522791"/>
                </a:lnTo>
                <a:lnTo>
                  <a:pt x="330905" y="527079"/>
                </a:lnTo>
                <a:lnTo>
                  <a:pt x="331343" y="527303"/>
                </a:lnTo>
                <a:lnTo>
                  <a:pt x="339725" y="524763"/>
                </a:lnTo>
                <a:lnTo>
                  <a:pt x="340144" y="523990"/>
                </a:lnTo>
                <a:lnTo>
                  <a:pt x="341459" y="518284"/>
                </a:lnTo>
                <a:lnTo>
                  <a:pt x="340910" y="516635"/>
                </a:lnTo>
                <a:lnTo>
                  <a:pt x="325500" y="516635"/>
                </a:lnTo>
                <a:lnTo>
                  <a:pt x="328554" y="503386"/>
                </a:lnTo>
                <a:lnTo>
                  <a:pt x="316521" y="492364"/>
                </a:lnTo>
                <a:close/>
              </a:path>
              <a:path w="361950" h="534035">
                <a:moveTo>
                  <a:pt x="340144" y="523990"/>
                </a:moveTo>
                <a:lnTo>
                  <a:pt x="339725" y="524763"/>
                </a:lnTo>
                <a:lnTo>
                  <a:pt x="331343" y="527303"/>
                </a:lnTo>
                <a:lnTo>
                  <a:pt x="339381" y="527303"/>
                </a:lnTo>
                <a:lnTo>
                  <a:pt x="340144" y="523990"/>
                </a:lnTo>
                <a:close/>
              </a:path>
              <a:path w="361950" h="534035">
                <a:moveTo>
                  <a:pt x="326223" y="522791"/>
                </a:moveTo>
                <a:lnTo>
                  <a:pt x="326898" y="525017"/>
                </a:lnTo>
                <a:lnTo>
                  <a:pt x="330905" y="527079"/>
                </a:lnTo>
                <a:lnTo>
                  <a:pt x="326223" y="522791"/>
                </a:lnTo>
                <a:close/>
              </a:path>
              <a:path w="361950" h="534035">
                <a:moveTo>
                  <a:pt x="341459" y="518284"/>
                </a:moveTo>
                <a:lnTo>
                  <a:pt x="340144" y="523990"/>
                </a:lnTo>
                <a:lnTo>
                  <a:pt x="342138" y="520318"/>
                </a:lnTo>
                <a:lnTo>
                  <a:pt x="341459" y="518284"/>
                </a:lnTo>
                <a:close/>
              </a:path>
              <a:path w="361950" h="534035">
                <a:moveTo>
                  <a:pt x="270256" y="450088"/>
                </a:moveTo>
                <a:lnTo>
                  <a:pt x="265302" y="450341"/>
                </a:lnTo>
                <a:lnTo>
                  <a:pt x="262255" y="453516"/>
                </a:lnTo>
                <a:lnTo>
                  <a:pt x="259334" y="456691"/>
                </a:lnTo>
                <a:lnTo>
                  <a:pt x="259587" y="461771"/>
                </a:lnTo>
                <a:lnTo>
                  <a:pt x="326223" y="522791"/>
                </a:lnTo>
                <a:lnTo>
                  <a:pt x="325627" y="520826"/>
                </a:lnTo>
                <a:lnTo>
                  <a:pt x="318515" y="498093"/>
                </a:lnTo>
                <a:lnTo>
                  <a:pt x="316521" y="492364"/>
                </a:lnTo>
                <a:lnTo>
                  <a:pt x="273558" y="453008"/>
                </a:lnTo>
                <a:lnTo>
                  <a:pt x="270256" y="450088"/>
                </a:lnTo>
                <a:close/>
              </a:path>
              <a:path w="361950" h="534035">
                <a:moveTo>
                  <a:pt x="350520" y="423798"/>
                </a:moveTo>
                <a:lnTo>
                  <a:pt x="346328" y="426465"/>
                </a:lnTo>
                <a:lnTo>
                  <a:pt x="345313" y="430656"/>
                </a:lnTo>
                <a:lnTo>
                  <a:pt x="332027" y="488313"/>
                </a:lnTo>
                <a:lnTo>
                  <a:pt x="333628" y="492886"/>
                </a:lnTo>
                <a:lnTo>
                  <a:pt x="340740" y="516127"/>
                </a:lnTo>
                <a:lnTo>
                  <a:pt x="341459" y="518284"/>
                </a:lnTo>
                <a:lnTo>
                  <a:pt x="360807" y="434339"/>
                </a:lnTo>
                <a:lnTo>
                  <a:pt x="361823" y="430021"/>
                </a:lnTo>
                <a:lnTo>
                  <a:pt x="359156" y="425703"/>
                </a:lnTo>
                <a:lnTo>
                  <a:pt x="354838" y="424814"/>
                </a:lnTo>
                <a:lnTo>
                  <a:pt x="350520" y="423798"/>
                </a:lnTo>
                <a:close/>
              </a:path>
              <a:path w="361950" h="534035">
                <a:moveTo>
                  <a:pt x="328554" y="503386"/>
                </a:moveTo>
                <a:lnTo>
                  <a:pt x="325500" y="516635"/>
                </a:lnTo>
                <a:lnTo>
                  <a:pt x="338582" y="512571"/>
                </a:lnTo>
                <a:lnTo>
                  <a:pt x="328554" y="503386"/>
                </a:lnTo>
                <a:close/>
              </a:path>
              <a:path w="361950" h="534035">
                <a:moveTo>
                  <a:pt x="332027" y="488313"/>
                </a:moveTo>
                <a:lnTo>
                  <a:pt x="328554" y="503386"/>
                </a:lnTo>
                <a:lnTo>
                  <a:pt x="338582" y="512571"/>
                </a:lnTo>
                <a:lnTo>
                  <a:pt x="325500" y="516635"/>
                </a:lnTo>
                <a:lnTo>
                  <a:pt x="340910" y="516635"/>
                </a:lnTo>
                <a:lnTo>
                  <a:pt x="340740" y="516127"/>
                </a:lnTo>
                <a:lnTo>
                  <a:pt x="333628" y="492886"/>
                </a:lnTo>
                <a:lnTo>
                  <a:pt x="332027" y="488313"/>
                </a:lnTo>
                <a:close/>
              </a:path>
              <a:path w="361950" h="534035">
                <a:moveTo>
                  <a:pt x="10922" y="0"/>
                </a:moveTo>
                <a:lnTo>
                  <a:pt x="5969" y="253"/>
                </a:lnTo>
                <a:lnTo>
                  <a:pt x="2921" y="3428"/>
                </a:lnTo>
                <a:lnTo>
                  <a:pt x="0" y="6603"/>
                </a:lnTo>
                <a:lnTo>
                  <a:pt x="126" y="11683"/>
                </a:lnTo>
                <a:lnTo>
                  <a:pt x="3428" y="14604"/>
                </a:lnTo>
                <a:lnTo>
                  <a:pt x="32131" y="41275"/>
                </a:lnTo>
                <a:lnTo>
                  <a:pt x="59689" y="68706"/>
                </a:lnTo>
                <a:lnTo>
                  <a:pt x="86106" y="96900"/>
                </a:lnTo>
                <a:lnTo>
                  <a:pt x="111633" y="126111"/>
                </a:lnTo>
                <a:lnTo>
                  <a:pt x="136017" y="156082"/>
                </a:lnTo>
                <a:lnTo>
                  <a:pt x="159385" y="187070"/>
                </a:lnTo>
                <a:lnTo>
                  <a:pt x="181610" y="218693"/>
                </a:lnTo>
                <a:lnTo>
                  <a:pt x="202692" y="251205"/>
                </a:lnTo>
                <a:lnTo>
                  <a:pt x="222758" y="284352"/>
                </a:lnTo>
                <a:lnTo>
                  <a:pt x="241681" y="318388"/>
                </a:lnTo>
                <a:lnTo>
                  <a:pt x="259461" y="352932"/>
                </a:lnTo>
                <a:lnTo>
                  <a:pt x="275971" y="388238"/>
                </a:lnTo>
                <a:lnTo>
                  <a:pt x="291464" y="424306"/>
                </a:lnTo>
                <a:lnTo>
                  <a:pt x="305562" y="460882"/>
                </a:lnTo>
                <a:lnTo>
                  <a:pt x="316521" y="492364"/>
                </a:lnTo>
                <a:lnTo>
                  <a:pt x="328554" y="503386"/>
                </a:lnTo>
                <a:lnTo>
                  <a:pt x="320421" y="455167"/>
                </a:lnTo>
                <a:lnTo>
                  <a:pt x="306070" y="418083"/>
                </a:lnTo>
                <a:lnTo>
                  <a:pt x="290449" y="381507"/>
                </a:lnTo>
                <a:lnTo>
                  <a:pt x="273558" y="345693"/>
                </a:lnTo>
                <a:lnTo>
                  <a:pt x="255524" y="310641"/>
                </a:lnTo>
                <a:lnTo>
                  <a:pt x="236347" y="276224"/>
                </a:lnTo>
                <a:lnTo>
                  <a:pt x="216026" y="242569"/>
                </a:lnTo>
                <a:lnTo>
                  <a:pt x="194690" y="209549"/>
                </a:lnTo>
                <a:lnTo>
                  <a:pt x="171958" y="177545"/>
                </a:lnTo>
                <a:lnTo>
                  <a:pt x="148336" y="146176"/>
                </a:lnTo>
                <a:lnTo>
                  <a:pt x="123571" y="115696"/>
                </a:lnTo>
                <a:lnTo>
                  <a:pt x="97789" y="86105"/>
                </a:lnTo>
                <a:lnTo>
                  <a:pt x="70865" y="57403"/>
                </a:lnTo>
                <a:lnTo>
                  <a:pt x="42925" y="29717"/>
                </a:lnTo>
                <a:lnTo>
                  <a:pt x="10922" y="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5655817" y="4866259"/>
            <a:ext cx="342265" cy="530860"/>
          </a:xfrm>
          <a:custGeom>
            <a:rect l="l" t="t" r="r" b="b"/>
            <a:pathLst>
              <a:path w="342264" h="530860">
                <a:moveTo>
                  <a:pt x="2825" y="521602"/>
                </a:moveTo>
                <a:lnTo>
                  <a:pt x="0" y="530733"/>
                </a:lnTo>
                <a:lnTo>
                  <a:pt x="9247" y="528713"/>
                </a:lnTo>
                <a:lnTo>
                  <a:pt x="8762" y="528701"/>
                </a:lnTo>
                <a:lnTo>
                  <a:pt x="2911" y="522351"/>
                </a:lnTo>
                <a:lnTo>
                  <a:pt x="2825" y="521602"/>
                </a:lnTo>
                <a:close/>
              </a:path>
              <a:path w="342264" h="530860">
                <a:moveTo>
                  <a:pt x="15352" y="527380"/>
                </a:moveTo>
                <a:lnTo>
                  <a:pt x="9247" y="528713"/>
                </a:lnTo>
                <a:lnTo>
                  <a:pt x="13716" y="528828"/>
                </a:lnTo>
                <a:lnTo>
                  <a:pt x="15352" y="527380"/>
                </a:lnTo>
                <a:close/>
              </a:path>
              <a:path w="342264" h="530860">
                <a:moveTo>
                  <a:pt x="27945" y="493991"/>
                </a:moveTo>
                <a:lnTo>
                  <a:pt x="23749" y="498094"/>
                </a:lnTo>
                <a:lnTo>
                  <a:pt x="4664" y="515656"/>
                </a:lnTo>
                <a:lnTo>
                  <a:pt x="2825" y="521602"/>
                </a:lnTo>
                <a:lnTo>
                  <a:pt x="2911" y="522351"/>
                </a:lnTo>
                <a:lnTo>
                  <a:pt x="8762" y="528701"/>
                </a:lnTo>
                <a:lnTo>
                  <a:pt x="9304" y="528701"/>
                </a:lnTo>
                <a:lnTo>
                  <a:pt x="15352" y="527380"/>
                </a:lnTo>
                <a:lnTo>
                  <a:pt x="17018" y="525907"/>
                </a:lnTo>
                <a:lnTo>
                  <a:pt x="20874" y="522351"/>
                </a:lnTo>
                <a:lnTo>
                  <a:pt x="19177" y="522351"/>
                </a:lnTo>
                <a:lnTo>
                  <a:pt x="9906" y="512318"/>
                </a:lnTo>
                <a:lnTo>
                  <a:pt x="23173" y="509426"/>
                </a:lnTo>
                <a:lnTo>
                  <a:pt x="27945" y="493991"/>
                </a:lnTo>
                <a:close/>
              </a:path>
              <a:path w="342264" h="530860">
                <a:moveTo>
                  <a:pt x="100330" y="492506"/>
                </a:moveTo>
                <a:lnTo>
                  <a:pt x="96139" y="493522"/>
                </a:lnTo>
                <a:lnTo>
                  <a:pt x="38219" y="506146"/>
                </a:lnTo>
                <a:lnTo>
                  <a:pt x="34893" y="509426"/>
                </a:lnTo>
                <a:lnTo>
                  <a:pt x="17018" y="525907"/>
                </a:lnTo>
                <a:lnTo>
                  <a:pt x="15352" y="527380"/>
                </a:lnTo>
                <a:lnTo>
                  <a:pt x="99441" y="509016"/>
                </a:lnTo>
                <a:lnTo>
                  <a:pt x="103759" y="508127"/>
                </a:lnTo>
                <a:lnTo>
                  <a:pt x="106426" y="503809"/>
                </a:lnTo>
                <a:lnTo>
                  <a:pt x="105537" y="499491"/>
                </a:lnTo>
                <a:lnTo>
                  <a:pt x="104648" y="495300"/>
                </a:lnTo>
                <a:lnTo>
                  <a:pt x="100330" y="492506"/>
                </a:lnTo>
                <a:close/>
              </a:path>
              <a:path w="342264" h="530860">
                <a:moveTo>
                  <a:pt x="23173" y="509426"/>
                </a:moveTo>
                <a:lnTo>
                  <a:pt x="9906" y="512318"/>
                </a:lnTo>
                <a:lnTo>
                  <a:pt x="19177" y="522351"/>
                </a:lnTo>
                <a:lnTo>
                  <a:pt x="23173" y="509426"/>
                </a:lnTo>
                <a:close/>
              </a:path>
              <a:path w="342264" h="530860">
                <a:moveTo>
                  <a:pt x="38219" y="506146"/>
                </a:moveTo>
                <a:lnTo>
                  <a:pt x="23173" y="509426"/>
                </a:lnTo>
                <a:lnTo>
                  <a:pt x="19177" y="522351"/>
                </a:lnTo>
                <a:lnTo>
                  <a:pt x="20874" y="522351"/>
                </a:lnTo>
                <a:lnTo>
                  <a:pt x="34925" y="509397"/>
                </a:lnTo>
                <a:lnTo>
                  <a:pt x="38219" y="506146"/>
                </a:lnTo>
                <a:close/>
              </a:path>
              <a:path w="342264" h="530860">
                <a:moveTo>
                  <a:pt x="4664" y="515656"/>
                </a:moveTo>
                <a:lnTo>
                  <a:pt x="3048" y="517144"/>
                </a:lnTo>
                <a:lnTo>
                  <a:pt x="2825" y="521602"/>
                </a:lnTo>
                <a:lnTo>
                  <a:pt x="4664" y="515656"/>
                </a:lnTo>
                <a:close/>
              </a:path>
              <a:path w="342264" h="530860">
                <a:moveTo>
                  <a:pt x="35814" y="426847"/>
                </a:moveTo>
                <a:lnTo>
                  <a:pt x="31369" y="429260"/>
                </a:lnTo>
                <a:lnTo>
                  <a:pt x="30099" y="433451"/>
                </a:lnTo>
                <a:lnTo>
                  <a:pt x="4664" y="515656"/>
                </a:lnTo>
                <a:lnTo>
                  <a:pt x="23749" y="498094"/>
                </a:lnTo>
                <a:lnTo>
                  <a:pt x="27945" y="493991"/>
                </a:lnTo>
                <a:lnTo>
                  <a:pt x="45212" y="438150"/>
                </a:lnTo>
                <a:lnTo>
                  <a:pt x="46482" y="433959"/>
                </a:lnTo>
                <a:lnTo>
                  <a:pt x="44196" y="429514"/>
                </a:lnTo>
                <a:lnTo>
                  <a:pt x="40005" y="428244"/>
                </a:lnTo>
                <a:lnTo>
                  <a:pt x="35814" y="426847"/>
                </a:lnTo>
                <a:close/>
              </a:path>
              <a:path w="342264" h="530860">
                <a:moveTo>
                  <a:pt x="331597" y="0"/>
                </a:moveTo>
                <a:lnTo>
                  <a:pt x="327152" y="2286"/>
                </a:lnTo>
                <a:lnTo>
                  <a:pt x="325882" y="6477"/>
                </a:lnTo>
                <a:lnTo>
                  <a:pt x="314071" y="43815"/>
                </a:lnTo>
                <a:lnTo>
                  <a:pt x="301117" y="80518"/>
                </a:lnTo>
                <a:lnTo>
                  <a:pt x="286893" y="116459"/>
                </a:lnTo>
                <a:lnTo>
                  <a:pt x="271399" y="152019"/>
                </a:lnTo>
                <a:lnTo>
                  <a:pt x="254762" y="186944"/>
                </a:lnTo>
                <a:lnTo>
                  <a:pt x="236728" y="221234"/>
                </a:lnTo>
                <a:lnTo>
                  <a:pt x="217678" y="254889"/>
                </a:lnTo>
                <a:lnTo>
                  <a:pt x="197358" y="287909"/>
                </a:lnTo>
                <a:lnTo>
                  <a:pt x="175895" y="320167"/>
                </a:lnTo>
                <a:lnTo>
                  <a:pt x="153289" y="351790"/>
                </a:lnTo>
                <a:lnTo>
                  <a:pt x="129667" y="382778"/>
                </a:lnTo>
                <a:lnTo>
                  <a:pt x="104775" y="412750"/>
                </a:lnTo>
                <a:lnTo>
                  <a:pt x="78867" y="441960"/>
                </a:lnTo>
                <a:lnTo>
                  <a:pt x="51943" y="470535"/>
                </a:lnTo>
                <a:lnTo>
                  <a:pt x="27945" y="493991"/>
                </a:lnTo>
                <a:lnTo>
                  <a:pt x="23173" y="509426"/>
                </a:lnTo>
                <a:lnTo>
                  <a:pt x="63373" y="481330"/>
                </a:lnTo>
                <a:lnTo>
                  <a:pt x="90805" y="452501"/>
                </a:lnTo>
                <a:lnTo>
                  <a:pt x="116967" y="422910"/>
                </a:lnTo>
                <a:lnTo>
                  <a:pt x="142240" y="392303"/>
                </a:lnTo>
                <a:lnTo>
                  <a:pt x="166243" y="361061"/>
                </a:lnTo>
                <a:lnTo>
                  <a:pt x="189103" y="328930"/>
                </a:lnTo>
                <a:lnTo>
                  <a:pt x="210947" y="296291"/>
                </a:lnTo>
                <a:lnTo>
                  <a:pt x="231394" y="262763"/>
                </a:lnTo>
                <a:lnTo>
                  <a:pt x="250825" y="228600"/>
                </a:lnTo>
                <a:lnTo>
                  <a:pt x="268986" y="193802"/>
                </a:lnTo>
                <a:lnTo>
                  <a:pt x="285877" y="158369"/>
                </a:lnTo>
                <a:lnTo>
                  <a:pt x="301625" y="122301"/>
                </a:lnTo>
                <a:lnTo>
                  <a:pt x="315976" y="85725"/>
                </a:lnTo>
                <a:lnTo>
                  <a:pt x="329184" y="48641"/>
                </a:lnTo>
                <a:lnTo>
                  <a:pt x="340995" y="11303"/>
                </a:lnTo>
                <a:lnTo>
                  <a:pt x="342265" y="7112"/>
                </a:lnTo>
                <a:lnTo>
                  <a:pt x="339979" y="2667"/>
                </a:lnTo>
                <a:lnTo>
                  <a:pt x="335788" y="1397"/>
                </a:lnTo>
                <a:lnTo>
                  <a:pt x="331597" y="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4184903" y="5909665"/>
            <a:ext cx="628015" cy="104139"/>
          </a:xfrm>
          <a:custGeom>
            <a:rect l="l" t="t" r="r" b="b"/>
            <a:pathLst>
              <a:path w="628014" h="104138">
                <a:moveTo>
                  <a:pt x="11280" y="40577"/>
                </a:moveTo>
                <a:lnTo>
                  <a:pt x="72771" y="100736"/>
                </a:lnTo>
                <a:lnTo>
                  <a:pt x="75946" y="103797"/>
                </a:lnTo>
                <a:lnTo>
                  <a:pt x="80899" y="103746"/>
                </a:lnTo>
                <a:lnTo>
                  <a:pt x="86995" y="97472"/>
                </a:lnTo>
                <a:lnTo>
                  <a:pt x="86995" y="92456"/>
                </a:lnTo>
                <a:lnTo>
                  <a:pt x="83820" y="89382"/>
                </a:lnTo>
                <a:lnTo>
                  <a:pt x="41561" y="48010"/>
                </a:lnTo>
                <a:lnTo>
                  <a:pt x="36957" y="47028"/>
                </a:lnTo>
                <a:lnTo>
                  <a:pt x="11280" y="40577"/>
                </a:lnTo>
                <a:close/>
              </a:path>
              <a:path w="628014" h="104138">
                <a:moveTo>
                  <a:pt x="46040" y="32718"/>
                </a:moveTo>
                <a:lnTo>
                  <a:pt x="30528" y="37208"/>
                </a:lnTo>
                <a:lnTo>
                  <a:pt x="41561" y="48010"/>
                </a:lnTo>
                <a:lnTo>
                  <a:pt x="76073" y="55372"/>
                </a:lnTo>
                <a:lnTo>
                  <a:pt x="115188" y="62369"/>
                </a:lnTo>
                <a:lnTo>
                  <a:pt x="154432" y="68021"/>
                </a:lnTo>
                <a:lnTo>
                  <a:pt x="193801" y="72326"/>
                </a:lnTo>
                <a:lnTo>
                  <a:pt x="233172" y="75209"/>
                </a:lnTo>
                <a:lnTo>
                  <a:pt x="272415" y="76733"/>
                </a:lnTo>
                <a:lnTo>
                  <a:pt x="311785" y="76923"/>
                </a:lnTo>
                <a:lnTo>
                  <a:pt x="351155" y="75768"/>
                </a:lnTo>
                <a:lnTo>
                  <a:pt x="390271" y="73164"/>
                </a:lnTo>
                <a:lnTo>
                  <a:pt x="429387" y="69227"/>
                </a:lnTo>
                <a:lnTo>
                  <a:pt x="468249" y="63855"/>
                </a:lnTo>
                <a:lnTo>
                  <a:pt x="484648" y="61048"/>
                </a:lnTo>
                <a:lnTo>
                  <a:pt x="311276" y="61048"/>
                </a:lnTo>
                <a:lnTo>
                  <a:pt x="272542" y="60858"/>
                </a:lnTo>
                <a:lnTo>
                  <a:pt x="233807" y="59347"/>
                </a:lnTo>
                <a:lnTo>
                  <a:pt x="194945" y="56502"/>
                </a:lnTo>
                <a:lnTo>
                  <a:pt x="156210" y="52235"/>
                </a:lnTo>
                <a:lnTo>
                  <a:pt x="117475" y="46659"/>
                </a:lnTo>
                <a:lnTo>
                  <a:pt x="78867" y="39738"/>
                </a:lnTo>
                <a:lnTo>
                  <a:pt x="46040" y="32718"/>
                </a:lnTo>
                <a:close/>
              </a:path>
              <a:path w="628014" h="104138">
                <a:moveTo>
                  <a:pt x="621284" y="12534"/>
                </a:moveTo>
                <a:lnTo>
                  <a:pt x="579374" y="24396"/>
                </a:lnTo>
                <a:lnTo>
                  <a:pt x="541655" y="33756"/>
                </a:lnTo>
                <a:lnTo>
                  <a:pt x="503682" y="41694"/>
                </a:lnTo>
                <a:lnTo>
                  <a:pt x="465582" y="48209"/>
                </a:lnTo>
                <a:lnTo>
                  <a:pt x="427100" y="53505"/>
                </a:lnTo>
                <a:lnTo>
                  <a:pt x="388620" y="57378"/>
                </a:lnTo>
                <a:lnTo>
                  <a:pt x="350138" y="59918"/>
                </a:lnTo>
                <a:lnTo>
                  <a:pt x="311276" y="61048"/>
                </a:lnTo>
                <a:lnTo>
                  <a:pt x="484648" y="61048"/>
                </a:lnTo>
                <a:lnTo>
                  <a:pt x="545465" y="49161"/>
                </a:lnTo>
                <a:lnTo>
                  <a:pt x="583692" y="39674"/>
                </a:lnTo>
                <a:lnTo>
                  <a:pt x="625601" y="27813"/>
                </a:lnTo>
                <a:lnTo>
                  <a:pt x="628015" y="23418"/>
                </a:lnTo>
                <a:lnTo>
                  <a:pt x="626872" y="19202"/>
                </a:lnTo>
                <a:lnTo>
                  <a:pt x="625601" y="14986"/>
                </a:lnTo>
                <a:lnTo>
                  <a:pt x="621284" y="12534"/>
                </a:lnTo>
                <a:close/>
              </a:path>
              <a:path w="628014" h="104138">
                <a:moveTo>
                  <a:pt x="15113" y="25162"/>
                </a:moveTo>
                <a:lnTo>
                  <a:pt x="9166" y="26884"/>
                </a:lnTo>
                <a:lnTo>
                  <a:pt x="8636" y="27203"/>
                </a:lnTo>
                <a:lnTo>
                  <a:pt x="7477" y="31508"/>
                </a:lnTo>
                <a:lnTo>
                  <a:pt x="6476" y="35699"/>
                </a:lnTo>
                <a:lnTo>
                  <a:pt x="6722" y="36117"/>
                </a:lnTo>
                <a:lnTo>
                  <a:pt x="11280" y="40577"/>
                </a:lnTo>
                <a:lnTo>
                  <a:pt x="36957" y="47028"/>
                </a:lnTo>
                <a:lnTo>
                  <a:pt x="41561" y="48010"/>
                </a:lnTo>
                <a:lnTo>
                  <a:pt x="34409" y="41008"/>
                </a:lnTo>
                <a:lnTo>
                  <a:pt x="17399" y="41008"/>
                </a:lnTo>
                <a:lnTo>
                  <a:pt x="20828" y="27711"/>
                </a:lnTo>
                <a:lnTo>
                  <a:pt x="25246" y="27711"/>
                </a:lnTo>
                <a:lnTo>
                  <a:pt x="15113" y="25162"/>
                </a:lnTo>
                <a:close/>
              </a:path>
              <a:path w="628014" h="104138">
                <a:moveTo>
                  <a:pt x="20828" y="27711"/>
                </a:moveTo>
                <a:lnTo>
                  <a:pt x="17399" y="41008"/>
                </a:lnTo>
                <a:lnTo>
                  <a:pt x="30528" y="37208"/>
                </a:lnTo>
                <a:lnTo>
                  <a:pt x="20828" y="27711"/>
                </a:lnTo>
                <a:close/>
              </a:path>
              <a:path w="628014" h="104138">
                <a:moveTo>
                  <a:pt x="30528" y="37208"/>
                </a:moveTo>
                <a:lnTo>
                  <a:pt x="17399" y="41008"/>
                </a:lnTo>
                <a:lnTo>
                  <a:pt x="34409" y="41008"/>
                </a:lnTo>
                <a:lnTo>
                  <a:pt x="30528" y="37208"/>
                </a:lnTo>
                <a:close/>
              </a:path>
              <a:path w="628014" h="104138">
                <a:moveTo>
                  <a:pt x="6722" y="36117"/>
                </a:moveTo>
                <a:lnTo>
                  <a:pt x="9017" y="40017"/>
                </a:lnTo>
                <a:lnTo>
                  <a:pt x="11280" y="40577"/>
                </a:lnTo>
                <a:lnTo>
                  <a:pt x="6722" y="36117"/>
                </a:lnTo>
                <a:close/>
              </a:path>
              <a:path w="628014" h="104138">
                <a:moveTo>
                  <a:pt x="25246" y="27711"/>
                </a:moveTo>
                <a:lnTo>
                  <a:pt x="20828" y="27711"/>
                </a:lnTo>
                <a:lnTo>
                  <a:pt x="30528" y="37208"/>
                </a:lnTo>
                <a:lnTo>
                  <a:pt x="46040" y="32718"/>
                </a:lnTo>
                <a:lnTo>
                  <a:pt x="40386" y="31508"/>
                </a:lnTo>
                <a:lnTo>
                  <a:pt x="25246" y="27711"/>
                </a:lnTo>
                <a:close/>
              </a:path>
              <a:path w="628014" h="104138">
                <a:moveTo>
                  <a:pt x="9166" y="26884"/>
                </a:moveTo>
                <a:lnTo>
                  <a:pt x="0" y="29540"/>
                </a:lnTo>
                <a:lnTo>
                  <a:pt x="6722" y="36117"/>
                </a:lnTo>
                <a:lnTo>
                  <a:pt x="6476" y="35699"/>
                </a:lnTo>
                <a:lnTo>
                  <a:pt x="7493" y="31445"/>
                </a:lnTo>
                <a:lnTo>
                  <a:pt x="8636" y="27203"/>
                </a:lnTo>
                <a:lnTo>
                  <a:pt x="9166" y="26884"/>
                </a:lnTo>
                <a:close/>
              </a:path>
              <a:path w="628014" h="104138">
                <a:moveTo>
                  <a:pt x="101981" y="0"/>
                </a:moveTo>
                <a:lnTo>
                  <a:pt x="15113" y="25162"/>
                </a:lnTo>
                <a:lnTo>
                  <a:pt x="40386" y="31508"/>
                </a:lnTo>
                <a:lnTo>
                  <a:pt x="46040" y="32718"/>
                </a:lnTo>
                <a:lnTo>
                  <a:pt x="106425" y="15240"/>
                </a:lnTo>
                <a:lnTo>
                  <a:pt x="108838" y="10845"/>
                </a:lnTo>
                <a:lnTo>
                  <a:pt x="107569" y="6629"/>
                </a:lnTo>
                <a:lnTo>
                  <a:pt x="106425" y="2425"/>
                </a:lnTo>
                <a:lnTo>
                  <a:pt x="101981" y="0"/>
                </a:lnTo>
                <a:close/>
              </a:path>
              <a:path w="628014" h="104138">
                <a:moveTo>
                  <a:pt x="12954" y="24612"/>
                </a:moveTo>
                <a:lnTo>
                  <a:pt x="9166" y="26884"/>
                </a:lnTo>
                <a:lnTo>
                  <a:pt x="15113" y="25162"/>
                </a:lnTo>
                <a:lnTo>
                  <a:pt x="12954" y="24612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3004820" y="4867909"/>
            <a:ext cx="369570" cy="527685"/>
          </a:xfrm>
          <a:custGeom>
            <a:rect l="l" t="t" r="r" b="b"/>
            <a:pathLst>
              <a:path w="369570" h="527685">
                <a:moveTo>
                  <a:pt x="31980" y="29921"/>
                </a:moveTo>
                <a:lnTo>
                  <a:pt x="41021" y="78104"/>
                </a:lnTo>
                <a:lnTo>
                  <a:pt x="56006" y="114934"/>
                </a:lnTo>
                <a:lnTo>
                  <a:pt x="72390" y="151129"/>
                </a:lnTo>
                <a:lnTo>
                  <a:pt x="89788" y="186562"/>
                </a:lnTo>
                <a:lnTo>
                  <a:pt x="108457" y="221360"/>
                </a:lnTo>
                <a:lnTo>
                  <a:pt x="128143" y="255396"/>
                </a:lnTo>
                <a:lnTo>
                  <a:pt x="149225" y="288670"/>
                </a:lnTo>
                <a:lnTo>
                  <a:pt x="171196" y="321182"/>
                </a:lnTo>
                <a:lnTo>
                  <a:pt x="194437" y="352932"/>
                </a:lnTo>
                <a:lnTo>
                  <a:pt x="218694" y="383793"/>
                </a:lnTo>
                <a:lnTo>
                  <a:pt x="243967" y="413765"/>
                </a:lnTo>
                <a:lnTo>
                  <a:pt x="270382" y="442848"/>
                </a:lnTo>
                <a:lnTo>
                  <a:pt x="297688" y="471042"/>
                </a:lnTo>
                <a:lnTo>
                  <a:pt x="326263" y="498347"/>
                </a:lnTo>
                <a:lnTo>
                  <a:pt x="358775" y="527303"/>
                </a:lnTo>
                <a:lnTo>
                  <a:pt x="363728" y="527049"/>
                </a:lnTo>
                <a:lnTo>
                  <a:pt x="369569" y="520445"/>
                </a:lnTo>
                <a:lnTo>
                  <a:pt x="369316" y="515492"/>
                </a:lnTo>
                <a:lnTo>
                  <a:pt x="366014" y="512571"/>
                </a:lnTo>
                <a:lnTo>
                  <a:pt x="336804" y="486409"/>
                </a:lnTo>
                <a:lnTo>
                  <a:pt x="308737" y="459612"/>
                </a:lnTo>
                <a:lnTo>
                  <a:pt x="281813" y="431799"/>
                </a:lnTo>
                <a:lnTo>
                  <a:pt x="255778" y="403097"/>
                </a:lnTo>
                <a:lnTo>
                  <a:pt x="230759" y="373506"/>
                </a:lnTo>
                <a:lnTo>
                  <a:pt x="206882" y="343026"/>
                </a:lnTo>
                <a:lnTo>
                  <a:pt x="184023" y="311912"/>
                </a:lnTo>
                <a:lnTo>
                  <a:pt x="162306" y="279781"/>
                </a:lnTo>
                <a:lnTo>
                  <a:pt x="141605" y="247014"/>
                </a:lnTo>
                <a:lnTo>
                  <a:pt x="122174" y="213359"/>
                </a:lnTo>
                <a:lnTo>
                  <a:pt x="103759" y="179069"/>
                </a:lnTo>
                <a:lnTo>
                  <a:pt x="86613" y="144017"/>
                </a:lnTo>
                <a:lnTo>
                  <a:pt x="70485" y="108457"/>
                </a:lnTo>
                <a:lnTo>
                  <a:pt x="55625" y="72135"/>
                </a:lnTo>
                <a:lnTo>
                  <a:pt x="44078" y="40624"/>
                </a:lnTo>
                <a:lnTo>
                  <a:pt x="31980" y="29921"/>
                </a:lnTo>
                <a:close/>
              </a:path>
              <a:path w="369570" h="527685">
                <a:moveTo>
                  <a:pt x="18850" y="15339"/>
                </a:moveTo>
                <a:lnTo>
                  <a:pt x="1016" y="99567"/>
                </a:lnTo>
                <a:lnTo>
                  <a:pt x="0" y="103885"/>
                </a:lnTo>
                <a:lnTo>
                  <a:pt x="2793" y="108076"/>
                </a:lnTo>
                <a:lnTo>
                  <a:pt x="7112" y="108965"/>
                </a:lnTo>
                <a:lnTo>
                  <a:pt x="11303" y="109981"/>
                </a:lnTo>
                <a:lnTo>
                  <a:pt x="15621" y="107187"/>
                </a:lnTo>
                <a:lnTo>
                  <a:pt x="16510" y="102869"/>
                </a:lnTo>
                <a:lnTo>
                  <a:pt x="28785" y="44989"/>
                </a:lnTo>
                <a:lnTo>
                  <a:pt x="27172" y="40624"/>
                </a:lnTo>
                <a:lnTo>
                  <a:pt x="19557" y="17398"/>
                </a:lnTo>
                <a:lnTo>
                  <a:pt x="18850" y="15339"/>
                </a:lnTo>
                <a:close/>
              </a:path>
              <a:path w="369570" h="527685">
                <a:moveTo>
                  <a:pt x="33944" y="10467"/>
                </a:moveTo>
                <a:lnTo>
                  <a:pt x="34543" y="12445"/>
                </a:lnTo>
                <a:lnTo>
                  <a:pt x="42037" y="35051"/>
                </a:lnTo>
                <a:lnTo>
                  <a:pt x="44096" y="40639"/>
                </a:lnTo>
                <a:lnTo>
                  <a:pt x="91186" y="82295"/>
                </a:lnTo>
                <a:lnTo>
                  <a:pt x="96138" y="81914"/>
                </a:lnTo>
                <a:lnTo>
                  <a:pt x="101981" y="75310"/>
                </a:lnTo>
                <a:lnTo>
                  <a:pt x="101727" y="70357"/>
                </a:lnTo>
                <a:lnTo>
                  <a:pt x="33944" y="10467"/>
                </a:lnTo>
                <a:close/>
              </a:path>
              <a:path w="369570" h="527685">
                <a:moveTo>
                  <a:pt x="28702" y="6095"/>
                </a:moveTo>
                <a:lnTo>
                  <a:pt x="24511" y="7365"/>
                </a:lnTo>
                <a:lnTo>
                  <a:pt x="20447" y="8762"/>
                </a:lnTo>
                <a:lnTo>
                  <a:pt x="20092" y="9472"/>
                </a:lnTo>
                <a:lnTo>
                  <a:pt x="18850" y="15339"/>
                </a:lnTo>
                <a:lnTo>
                  <a:pt x="19557" y="17398"/>
                </a:lnTo>
                <a:lnTo>
                  <a:pt x="27178" y="40639"/>
                </a:lnTo>
                <a:lnTo>
                  <a:pt x="28785" y="44989"/>
                </a:lnTo>
                <a:lnTo>
                  <a:pt x="31980" y="29921"/>
                </a:lnTo>
                <a:lnTo>
                  <a:pt x="21843" y="20954"/>
                </a:lnTo>
                <a:lnTo>
                  <a:pt x="34798" y="16637"/>
                </a:lnTo>
                <a:lnTo>
                  <a:pt x="35933" y="16637"/>
                </a:lnTo>
                <a:lnTo>
                  <a:pt x="34543" y="12445"/>
                </a:lnTo>
                <a:lnTo>
                  <a:pt x="33944" y="10467"/>
                </a:lnTo>
                <a:lnTo>
                  <a:pt x="29336" y="6395"/>
                </a:lnTo>
                <a:lnTo>
                  <a:pt x="28702" y="6095"/>
                </a:lnTo>
                <a:close/>
              </a:path>
              <a:path w="369570" h="527685">
                <a:moveTo>
                  <a:pt x="35933" y="16637"/>
                </a:moveTo>
                <a:lnTo>
                  <a:pt x="34798" y="16637"/>
                </a:lnTo>
                <a:lnTo>
                  <a:pt x="31980" y="29921"/>
                </a:lnTo>
                <a:lnTo>
                  <a:pt x="44078" y="40624"/>
                </a:lnTo>
                <a:lnTo>
                  <a:pt x="42037" y="35051"/>
                </a:lnTo>
                <a:lnTo>
                  <a:pt x="35933" y="16637"/>
                </a:lnTo>
                <a:close/>
              </a:path>
              <a:path w="369570" h="527685">
                <a:moveTo>
                  <a:pt x="34798" y="16637"/>
                </a:moveTo>
                <a:lnTo>
                  <a:pt x="21843" y="20954"/>
                </a:lnTo>
                <a:lnTo>
                  <a:pt x="31980" y="29921"/>
                </a:lnTo>
                <a:lnTo>
                  <a:pt x="34798" y="16637"/>
                </a:lnTo>
                <a:close/>
              </a:path>
              <a:path w="369570" h="527685">
                <a:moveTo>
                  <a:pt x="20092" y="9472"/>
                </a:moveTo>
                <a:lnTo>
                  <a:pt x="18161" y="13334"/>
                </a:lnTo>
                <a:lnTo>
                  <a:pt x="18850" y="15339"/>
                </a:lnTo>
                <a:lnTo>
                  <a:pt x="20092" y="9472"/>
                </a:lnTo>
                <a:close/>
              </a:path>
              <a:path w="369570" h="527685">
                <a:moveTo>
                  <a:pt x="29336" y="6395"/>
                </a:moveTo>
                <a:lnTo>
                  <a:pt x="33944" y="10467"/>
                </a:lnTo>
                <a:lnTo>
                  <a:pt x="33274" y="8254"/>
                </a:lnTo>
                <a:lnTo>
                  <a:pt x="29336" y="6395"/>
                </a:lnTo>
                <a:close/>
              </a:path>
              <a:path w="369570" h="527685">
                <a:moveTo>
                  <a:pt x="22098" y="0"/>
                </a:moveTo>
                <a:lnTo>
                  <a:pt x="20092" y="9472"/>
                </a:lnTo>
                <a:lnTo>
                  <a:pt x="20447" y="8762"/>
                </a:lnTo>
                <a:lnTo>
                  <a:pt x="24511" y="7365"/>
                </a:lnTo>
                <a:lnTo>
                  <a:pt x="28702" y="6095"/>
                </a:lnTo>
                <a:lnTo>
                  <a:pt x="28997" y="6095"/>
                </a:lnTo>
                <a:lnTo>
                  <a:pt x="22098" y="0"/>
                </a:lnTo>
                <a:close/>
              </a:path>
              <a:path w="369570" h="527685">
                <a:moveTo>
                  <a:pt x="28997" y="6095"/>
                </a:moveTo>
                <a:lnTo>
                  <a:pt x="28702" y="6095"/>
                </a:lnTo>
                <a:lnTo>
                  <a:pt x="29336" y="6395"/>
                </a:lnTo>
                <a:lnTo>
                  <a:pt x="28997" y="6095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3015614" y="3425825"/>
            <a:ext cx="382270" cy="503555"/>
          </a:xfrm>
          <a:custGeom>
            <a:rect l="l" t="t" r="r" b="b"/>
            <a:pathLst>
              <a:path w="382270" h="503554">
                <a:moveTo>
                  <a:pt x="357439" y="19501"/>
                </a:moveTo>
                <a:lnTo>
                  <a:pt x="315340" y="44196"/>
                </a:lnTo>
                <a:lnTo>
                  <a:pt x="285623" y="70865"/>
                </a:lnTo>
                <a:lnTo>
                  <a:pt x="257175" y="98425"/>
                </a:lnTo>
                <a:lnTo>
                  <a:pt x="229616" y="126873"/>
                </a:lnTo>
                <a:lnTo>
                  <a:pt x="203327" y="156210"/>
                </a:lnTo>
                <a:lnTo>
                  <a:pt x="177927" y="186308"/>
                </a:lnTo>
                <a:lnTo>
                  <a:pt x="153670" y="217297"/>
                </a:lnTo>
                <a:lnTo>
                  <a:pt x="130556" y="249047"/>
                </a:lnTo>
                <a:lnTo>
                  <a:pt x="108585" y="281558"/>
                </a:lnTo>
                <a:lnTo>
                  <a:pt x="87757" y="314832"/>
                </a:lnTo>
                <a:lnTo>
                  <a:pt x="68072" y="348869"/>
                </a:lnTo>
                <a:lnTo>
                  <a:pt x="49657" y="383539"/>
                </a:lnTo>
                <a:lnTo>
                  <a:pt x="32385" y="418845"/>
                </a:lnTo>
                <a:lnTo>
                  <a:pt x="16383" y="454787"/>
                </a:lnTo>
                <a:lnTo>
                  <a:pt x="0" y="495300"/>
                </a:lnTo>
                <a:lnTo>
                  <a:pt x="2032" y="499872"/>
                </a:lnTo>
                <a:lnTo>
                  <a:pt x="10160" y="503174"/>
                </a:lnTo>
                <a:lnTo>
                  <a:pt x="14732" y="501269"/>
                </a:lnTo>
                <a:lnTo>
                  <a:pt x="31115" y="460756"/>
                </a:lnTo>
                <a:lnTo>
                  <a:pt x="46862" y="425323"/>
                </a:lnTo>
                <a:lnTo>
                  <a:pt x="63881" y="390525"/>
                </a:lnTo>
                <a:lnTo>
                  <a:pt x="82042" y="356235"/>
                </a:lnTo>
                <a:lnTo>
                  <a:pt x="101473" y="322833"/>
                </a:lnTo>
                <a:lnTo>
                  <a:pt x="121920" y="289941"/>
                </a:lnTo>
                <a:lnTo>
                  <a:pt x="143764" y="257937"/>
                </a:lnTo>
                <a:lnTo>
                  <a:pt x="166497" y="226694"/>
                </a:lnTo>
                <a:lnTo>
                  <a:pt x="190500" y="196087"/>
                </a:lnTo>
                <a:lnTo>
                  <a:pt x="215392" y="166370"/>
                </a:lnTo>
                <a:lnTo>
                  <a:pt x="241426" y="137413"/>
                </a:lnTo>
                <a:lnTo>
                  <a:pt x="268605" y="109474"/>
                </a:lnTo>
                <a:lnTo>
                  <a:pt x="296672" y="82169"/>
                </a:lnTo>
                <a:lnTo>
                  <a:pt x="325882" y="56007"/>
                </a:lnTo>
                <a:lnTo>
                  <a:pt x="351482" y="34511"/>
                </a:lnTo>
                <a:lnTo>
                  <a:pt x="357439" y="19501"/>
                </a:lnTo>
                <a:close/>
              </a:path>
              <a:path w="382270" h="503554">
                <a:moveTo>
                  <a:pt x="376455" y="14634"/>
                </a:moveTo>
                <a:lnTo>
                  <a:pt x="374776" y="16001"/>
                </a:lnTo>
                <a:lnTo>
                  <a:pt x="355981" y="30734"/>
                </a:lnTo>
                <a:lnTo>
                  <a:pt x="351482" y="34511"/>
                </a:lnTo>
                <a:lnTo>
                  <a:pt x="329946" y="88773"/>
                </a:lnTo>
                <a:lnTo>
                  <a:pt x="328295" y="92837"/>
                </a:lnTo>
                <a:lnTo>
                  <a:pt x="330326" y="97536"/>
                </a:lnTo>
                <a:lnTo>
                  <a:pt x="334390" y="99060"/>
                </a:lnTo>
                <a:lnTo>
                  <a:pt x="338455" y="100711"/>
                </a:lnTo>
                <a:lnTo>
                  <a:pt x="343154" y="98678"/>
                </a:lnTo>
                <a:lnTo>
                  <a:pt x="344677" y="94614"/>
                </a:lnTo>
                <a:lnTo>
                  <a:pt x="376455" y="14634"/>
                </a:lnTo>
                <a:close/>
              </a:path>
              <a:path w="382270" h="503554">
                <a:moveTo>
                  <a:pt x="377754" y="6858"/>
                </a:moveTo>
                <a:lnTo>
                  <a:pt x="362458" y="6858"/>
                </a:lnTo>
                <a:lnTo>
                  <a:pt x="370967" y="17652"/>
                </a:lnTo>
                <a:lnTo>
                  <a:pt x="357439" y="19501"/>
                </a:lnTo>
                <a:lnTo>
                  <a:pt x="351482" y="34511"/>
                </a:lnTo>
                <a:lnTo>
                  <a:pt x="355981" y="30734"/>
                </a:lnTo>
                <a:lnTo>
                  <a:pt x="374776" y="16001"/>
                </a:lnTo>
                <a:lnTo>
                  <a:pt x="376455" y="14634"/>
                </a:lnTo>
                <a:lnTo>
                  <a:pt x="378769" y="8809"/>
                </a:lnTo>
                <a:lnTo>
                  <a:pt x="378840" y="8254"/>
                </a:lnTo>
                <a:lnTo>
                  <a:pt x="377754" y="6858"/>
                </a:lnTo>
                <a:close/>
              </a:path>
              <a:path w="382270" h="503554">
                <a:moveTo>
                  <a:pt x="366618" y="2168"/>
                </a:moveTo>
                <a:lnTo>
                  <a:pt x="281432" y="13970"/>
                </a:lnTo>
                <a:lnTo>
                  <a:pt x="277113" y="14477"/>
                </a:lnTo>
                <a:lnTo>
                  <a:pt x="274065" y="18541"/>
                </a:lnTo>
                <a:lnTo>
                  <a:pt x="274574" y="22860"/>
                </a:lnTo>
                <a:lnTo>
                  <a:pt x="275209" y="27177"/>
                </a:lnTo>
                <a:lnTo>
                  <a:pt x="279273" y="30225"/>
                </a:lnTo>
                <a:lnTo>
                  <a:pt x="283590" y="29590"/>
                </a:lnTo>
                <a:lnTo>
                  <a:pt x="342208" y="21582"/>
                </a:lnTo>
                <a:lnTo>
                  <a:pt x="345821" y="18541"/>
                </a:lnTo>
                <a:lnTo>
                  <a:pt x="366618" y="2168"/>
                </a:lnTo>
                <a:close/>
              </a:path>
              <a:path w="382270" h="503554">
                <a:moveTo>
                  <a:pt x="372759" y="1317"/>
                </a:moveTo>
                <a:lnTo>
                  <a:pt x="366618" y="2168"/>
                </a:lnTo>
                <a:lnTo>
                  <a:pt x="345821" y="18541"/>
                </a:lnTo>
                <a:lnTo>
                  <a:pt x="342208" y="21582"/>
                </a:lnTo>
                <a:lnTo>
                  <a:pt x="357439" y="19501"/>
                </a:lnTo>
                <a:lnTo>
                  <a:pt x="362458" y="6858"/>
                </a:lnTo>
                <a:lnTo>
                  <a:pt x="377754" y="6858"/>
                </a:lnTo>
                <a:lnTo>
                  <a:pt x="376174" y="4825"/>
                </a:lnTo>
                <a:lnTo>
                  <a:pt x="373380" y="1397"/>
                </a:lnTo>
                <a:lnTo>
                  <a:pt x="372759" y="1317"/>
                </a:lnTo>
                <a:close/>
              </a:path>
              <a:path w="382270" h="503554">
                <a:moveTo>
                  <a:pt x="362458" y="6858"/>
                </a:moveTo>
                <a:lnTo>
                  <a:pt x="357439" y="19501"/>
                </a:lnTo>
                <a:lnTo>
                  <a:pt x="370967" y="17652"/>
                </a:lnTo>
                <a:lnTo>
                  <a:pt x="362458" y="6858"/>
                </a:lnTo>
                <a:close/>
              </a:path>
              <a:path w="382270" h="503554">
                <a:moveTo>
                  <a:pt x="378769" y="8809"/>
                </a:moveTo>
                <a:lnTo>
                  <a:pt x="376455" y="14634"/>
                </a:lnTo>
                <a:lnTo>
                  <a:pt x="378206" y="13208"/>
                </a:lnTo>
                <a:lnTo>
                  <a:pt x="378769" y="8809"/>
                </a:lnTo>
                <a:close/>
              </a:path>
              <a:path w="382270" h="503554">
                <a:moveTo>
                  <a:pt x="382270" y="0"/>
                </a:moveTo>
                <a:lnTo>
                  <a:pt x="372759" y="1317"/>
                </a:lnTo>
                <a:lnTo>
                  <a:pt x="373380" y="1397"/>
                </a:lnTo>
                <a:lnTo>
                  <a:pt x="376174" y="4825"/>
                </a:lnTo>
                <a:lnTo>
                  <a:pt x="378840" y="8254"/>
                </a:lnTo>
                <a:lnTo>
                  <a:pt x="378769" y="8809"/>
                </a:lnTo>
                <a:lnTo>
                  <a:pt x="382270" y="0"/>
                </a:lnTo>
                <a:close/>
              </a:path>
              <a:path w="382270" h="503554">
                <a:moveTo>
                  <a:pt x="368426" y="762"/>
                </a:moveTo>
                <a:lnTo>
                  <a:pt x="366618" y="2168"/>
                </a:lnTo>
                <a:lnTo>
                  <a:pt x="372759" y="1317"/>
                </a:lnTo>
                <a:lnTo>
                  <a:pt x="368426" y="762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 txBox="1"/>
          <p:nvPr/>
        </p:nvSpPr>
        <p:spPr>
          <a:xfrm>
            <a:off x="526795" y="935227"/>
            <a:ext cx="8114665" cy="16332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开源部门引领下，企业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内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多组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织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人员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协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作配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合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，推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目正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常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运营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22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开源项目需要企业内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组织的共同投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，开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项目的良好运营也需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不同组织间的通力协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。我国较大规模的开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企业发起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每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年投入开源项目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资金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量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达到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10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亿元级别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企业从包含技术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产品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运营、战略、职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各部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组织超过千人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团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投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入到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 源项目的治理。近年来，越来越多的企业选择在内部设立开源部门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/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办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公室（OSPO）/开源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委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员会，统筹沟通企业开源人员，协 调开源资源分配，体现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战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略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及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营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重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高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度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  <a:p>
            <a:pPr marR="13335" algn="ctr">
              <a:lnSpc>
                <a:spcPct val="100000"/>
              </a:lnSpc>
              <a:spcBef>
                <a:spcPts val="101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开源企业发起者内的多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组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织协作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6" name="object 126"/>
          <p:cNvSpPr/>
          <p:nvPr/>
        </p:nvSpPr>
        <p:spPr>
          <a:xfrm>
            <a:off x="714755" y="3656076"/>
            <a:ext cx="1900555" cy="76200"/>
          </a:xfrm>
          <a:custGeom>
            <a:rect l="l" t="t" r="r" b="b"/>
            <a:pathLst>
              <a:path w="1900555" h="76200">
                <a:moveTo>
                  <a:pt x="38100" y="0"/>
                </a:moveTo>
                <a:lnTo>
                  <a:pt x="0" y="38100"/>
                </a:lnTo>
                <a:lnTo>
                  <a:pt x="38100" y="76200"/>
                </a:lnTo>
                <a:lnTo>
                  <a:pt x="69850" y="44450"/>
                </a:lnTo>
                <a:lnTo>
                  <a:pt x="38100" y="44450"/>
                </a:lnTo>
                <a:lnTo>
                  <a:pt x="38100" y="31750"/>
                </a:lnTo>
                <a:lnTo>
                  <a:pt x="69850" y="31750"/>
                </a:lnTo>
                <a:lnTo>
                  <a:pt x="38100" y="0"/>
                </a:lnTo>
                <a:close/>
              </a:path>
              <a:path w="1900555" h="76200">
                <a:moveTo>
                  <a:pt x="69850" y="31750"/>
                </a:moveTo>
                <a:lnTo>
                  <a:pt x="38100" y="31750"/>
                </a:lnTo>
                <a:lnTo>
                  <a:pt x="38100" y="44450"/>
                </a:lnTo>
                <a:lnTo>
                  <a:pt x="69850" y="44450"/>
                </a:lnTo>
                <a:lnTo>
                  <a:pt x="76200" y="38100"/>
                </a:lnTo>
                <a:lnTo>
                  <a:pt x="69850" y="31750"/>
                </a:lnTo>
                <a:close/>
              </a:path>
              <a:path w="1900555" h="76200">
                <a:moveTo>
                  <a:pt x="1900555" y="31750"/>
                </a:moveTo>
                <a:lnTo>
                  <a:pt x="69850" y="31750"/>
                </a:lnTo>
                <a:lnTo>
                  <a:pt x="76200" y="38100"/>
                </a:lnTo>
                <a:lnTo>
                  <a:pt x="69850" y="44450"/>
                </a:lnTo>
                <a:lnTo>
                  <a:pt x="1900555" y="44450"/>
                </a:lnTo>
                <a:lnTo>
                  <a:pt x="1900555" y="31750"/>
                </a:lnTo>
                <a:close/>
              </a:path>
            </a:pathLst>
          </a:custGeom>
          <a:solidFill>
            <a:srgbClr val="AFD12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714755" y="5119115"/>
            <a:ext cx="1900555" cy="76200"/>
          </a:xfrm>
          <a:custGeom>
            <a:rect l="l" t="t" r="r" b="b"/>
            <a:pathLst>
              <a:path w="1900555" h="76200">
                <a:moveTo>
                  <a:pt x="38100" y="0"/>
                </a:moveTo>
                <a:lnTo>
                  <a:pt x="0" y="38099"/>
                </a:lnTo>
                <a:lnTo>
                  <a:pt x="38100" y="76199"/>
                </a:lnTo>
                <a:lnTo>
                  <a:pt x="69850" y="44449"/>
                </a:lnTo>
                <a:lnTo>
                  <a:pt x="38100" y="44449"/>
                </a:lnTo>
                <a:lnTo>
                  <a:pt x="38100" y="31749"/>
                </a:lnTo>
                <a:lnTo>
                  <a:pt x="69850" y="31749"/>
                </a:lnTo>
                <a:lnTo>
                  <a:pt x="38100" y="0"/>
                </a:lnTo>
                <a:close/>
              </a:path>
              <a:path w="1900555" h="76200">
                <a:moveTo>
                  <a:pt x="69850" y="31749"/>
                </a:moveTo>
                <a:lnTo>
                  <a:pt x="38100" y="31749"/>
                </a:lnTo>
                <a:lnTo>
                  <a:pt x="38100" y="44449"/>
                </a:lnTo>
                <a:lnTo>
                  <a:pt x="69850" y="44449"/>
                </a:lnTo>
                <a:lnTo>
                  <a:pt x="76200" y="38099"/>
                </a:lnTo>
                <a:lnTo>
                  <a:pt x="69850" y="31749"/>
                </a:lnTo>
                <a:close/>
              </a:path>
              <a:path w="1900555" h="76200">
                <a:moveTo>
                  <a:pt x="1900555" y="31749"/>
                </a:moveTo>
                <a:lnTo>
                  <a:pt x="69850" y="31749"/>
                </a:lnTo>
                <a:lnTo>
                  <a:pt x="76200" y="38099"/>
                </a:lnTo>
                <a:lnTo>
                  <a:pt x="69850" y="44449"/>
                </a:lnTo>
                <a:lnTo>
                  <a:pt x="1900555" y="44449"/>
                </a:lnTo>
                <a:lnTo>
                  <a:pt x="1900555" y="31749"/>
                </a:lnTo>
                <a:close/>
              </a:path>
            </a:pathLst>
          </a:custGeom>
          <a:solidFill>
            <a:srgbClr val="AFD12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6527292" y="3656076"/>
            <a:ext cx="1900555" cy="76200"/>
          </a:xfrm>
          <a:custGeom>
            <a:rect l="l" t="t" r="r" b="b"/>
            <a:pathLst>
              <a:path w="1900554" h="76200">
                <a:moveTo>
                  <a:pt x="1862454" y="0"/>
                </a:moveTo>
                <a:lnTo>
                  <a:pt x="1824354" y="38100"/>
                </a:lnTo>
                <a:lnTo>
                  <a:pt x="1862454" y="76200"/>
                </a:lnTo>
                <a:lnTo>
                  <a:pt x="1894204" y="44450"/>
                </a:lnTo>
                <a:lnTo>
                  <a:pt x="1862454" y="44450"/>
                </a:lnTo>
                <a:lnTo>
                  <a:pt x="1862454" y="31750"/>
                </a:lnTo>
                <a:lnTo>
                  <a:pt x="1894204" y="31750"/>
                </a:lnTo>
                <a:lnTo>
                  <a:pt x="1862454" y="0"/>
                </a:lnTo>
                <a:close/>
              </a:path>
              <a:path w="1900554" h="76200">
                <a:moveTo>
                  <a:pt x="1830704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1830704" y="44450"/>
                </a:lnTo>
                <a:lnTo>
                  <a:pt x="1824354" y="38100"/>
                </a:lnTo>
                <a:lnTo>
                  <a:pt x="1830704" y="31750"/>
                </a:lnTo>
                <a:close/>
              </a:path>
              <a:path w="1900554" h="76200">
                <a:moveTo>
                  <a:pt x="1894204" y="31750"/>
                </a:moveTo>
                <a:lnTo>
                  <a:pt x="1862454" y="31750"/>
                </a:lnTo>
                <a:lnTo>
                  <a:pt x="1862454" y="44450"/>
                </a:lnTo>
                <a:lnTo>
                  <a:pt x="1894204" y="44450"/>
                </a:lnTo>
                <a:lnTo>
                  <a:pt x="1900554" y="38100"/>
                </a:lnTo>
                <a:lnTo>
                  <a:pt x="1894204" y="31750"/>
                </a:lnTo>
                <a:close/>
              </a:path>
            </a:pathLst>
          </a:custGeom>
          <a:solidFill>
            <a:srgbClr val="AFD12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6527292" y="5119115"/>
            <a:ext cx="1900555" cy="76200"/>
          </a:xfrm>
          <a:custGeom>
            <a:rect l="l" t="t" r="r" b="b"/>
            <a:pathLst>
              <a:path w="1900554" h="76200">
                <a:moveTo>
                  <a:pt x="1862454" y="0"/>
                </a:moveTo>
                <a:lnTo>
                  <a:pt x="1824354" y="38099"/>
                </a:lnTo>
                <a:lnTo>
                  <a:pt x="1862454" y="76199"/>
                </a:lnTo>
                <a:lnTo>
                  <a:pt x="1894204" y="44449"/>
                </a:lnTo>
                <a:lnTo>
                  <a:pt x="1862454" y="44449"/>
                </a:lnTo>
                <a:lnTo>
                  <a:pt x="1862454" y="31749"/>
                </a:lnTo>
                <a:lnTo>
                  <a:pt x="1894204" y="31749"/>
                </a:lnTo>
                <a:lnTo>
                  <a:pt x="1862454" y="0"/>
                </a:lnTo>
                <a:close/>
              </a:path>
              <a:path w="1900554" h="76200">
                <a:moveTo>
                  <a:pt x="1830704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1830704" y="44449"/>
                </a:lnTo>
                <a:lnTo>
                  <a:pt x="1824354" y="38099"/>
                </a:lnTo>
                <a:lnTo>
                  <a:pt x="1830704" y="31749"/>
                </a:lnTo>
                <a:close/>
              </a:path>
              <a:path w="1900554" h="76200">
                <a:moveTo>
                  <a:pt x="1894204" y="31749"/>
                </a:moveTo>
                <a:lnTo>
                  <a:pt x="1862454" y="31749"/>
                </a:lnTo>
                <a:lnTo>
                  <a:pt x="1862454" y="44449"/>
                </a:lnTo>
                <a:lnTo>
                  <a:pt x="1894204" y="44449"/>
                </a:lnTo>
                <a:lnTo>
                  <a:pt x="1900554" y="38099"/>
                </a:lnTo>
                <a:lnTo>
                  <a:pt x="1894204" y="31749"/>
                </a:lnTo>
                <a:close/>
              </a:path>
            </a:pathLst>
          </a:custGeom>
          <a:solidFill>
            <a:srgbClr val="AFD12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 txBox="1"/>
          <p:nvPr/>
        </p:nvSpPr>
        <p:spPr>
          <a:xfrm>
            <a:off x="1308353" y="2690621"/>
            <a:ext cx="1543685" cy="818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7575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8AC53E"/>
                </a:solidFill>
                <a:latin typeface="微软雅黑"/>
                <a:cs typeface="微软雅黑"/>
              </a:rPr>
              <a:t>法务服务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120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选择适合开源项目的开源协 议，依据企业对项目的开源 方案审定协议中个别条款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775208" y="3985082"/>
            <a:ext cx="1612265" cy="1005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821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8AC53E"/>
                </a:solidFill>
                <a:latin typeface="微软雅黑"/>
                <a:cs typeface="微软雅黑"/>
              </a:rPr>
              <a:t>战略合作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75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向上对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接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高校及研究机构，  加紧基础技术共建；向下对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应发行版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I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SV厂商，将软件向 更多行业及场景渗透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6720967" y="3985082"/>
            <a:ext cx="1543685" cy="960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235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8AC53E"/>
                </a:solidFill>
                <a:latin typeface="微软雅黑"/>
                <a:cs typeface="微软雅黑"/>
              </a:rPr>
              <a:t>软件优化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112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规划开源软件迭代方向，包 括但不限于软件特性增加、 现有功能增强、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Bug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修补，  并提出相应的合格指标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6129654" y="2690621"/>
            <a:ext cx="1670050" cy="818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8AC53E"/>
                </a:solidFill>
                <a:latin typeface="微软雅黑"/>
                <a:cs typeface="微软雅黑"/>
              </a:rPr>
              <a:t>社区运营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120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一方面积极对社区开发者的回 复给予反馈，另一方面发掘优 秀的灵感，增强创新能力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6129654" y="5407533"/>
            <a:ext cx="1543685" cy="779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8AC53E"/>
                </a:solidFill>
                <a:latin typeface="微软雅黑"/>
                <a:cs typeface="微软雅黑"/>
              </a:rPr>
              <a:t>代码审核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89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对开发者提交的代码进行评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审，确保代码的可读性和可 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维护性，及时做出缺陷反馈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1308353" y="5407533"/>
            <a:ext cx="1543685" cy="9315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7575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8AC53E"/>
                </a:solidFill>
                <a:latin typeface="微软雅黑"/>
                <a:cs typeface="微软雅黑"/>
              </a:rPr>
              <a:t>开源开发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89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提出企业开源项目，确定是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否开源、开源时间、企业内 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是否具有开源应用场景以及 可预期开源收益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4070603" y="4067555"/>
            <a:ext cx="1003300" cy="29591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8419" rIns="0" bIns="0" rtlCol="0">
            <a:spAutoFit/>
          </a:bodyPr>
          <a:lstStyle/>
          <a:p>
            <a:pPr marL="120650">
              <a:lnSpc>
                <a:spcPct val="100000"/>
              </a:lnSpc>
              <a:spcBef>
                <a:spcPts val="459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开源办公室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7" name="object 137"/>
          <p:cNvSpPr/>
          <p:nvPr/>
        </p:nvSpPr>
        <p:spPr>
          <a:xfrm>
            <a:off x="4440935" y="4389120"/>
            <a:ext cx="262255" cy="413384"/>
          </a:xfrm>
          <a:custGeom>
            <a:rect l="l" t="t" r="r" b="b"/>
            <a:pathLst>
              <a:path w="262254" h="413384">
                <a:moveTo>
                  <a:pt x="139700" y="275335"/>
                </a:moveTo>
                <a:lnTo>
                  <a:pt x="122427" y="275335"/>
                </a:lnTo>
                <a:lnTo>
                  <a:pt x="122427" y="296671"/>
                </a:lnTo>
                <a:lnTo>
                  <a:pt x="81730" y="303301"/>
                </a:lnTo>
                <a:lnTo>
                  <a:pt x="48974" y="318087"/>
                </a:lnTo>
                <a:lnTo>
                  <a:pt x="27005" y="339373"/>
                </a:lnTo>
                <a:lnTo>
                  <a:pt x="18668" y="365505"/>
                </a:lnTo>
                <a:lnTo>
                  <a:pt x="11251" y="369016"/>
                </a:lnTo>
                <a:lnTo>
                  <a:pt x="5334" y="374253"/>
                </a:lnTo>
                <a:lnTo>
                  <a:pt x="1416" y="380990"/>
                </a:lnTo>
                <a:lnTo>
                  <a:pt x="0" y="389000"/>
                </a:lnTo>
                <a:lnTo>
                  <a:pt x="2125" y="398377"/>
                </a:lnTo>
                <a:lnTo>
                  <a:pt x="7953" y="406003"/>
                </a:lnTo>
                <a:lnTo>
                  <a:pt x="16662" y="411128"/>
                </a:lnTo>
                <a:lnTo>
                  <a:pt x="27431" y="413003"/>
                </a:lnTo>
                <a:lnTo>
                  <a:pt x="37814" y="411128"/>
                </a:lnTo>
                <a:lnTo>
                  <a:pt x="46291" y="406003"/>
                </a:lnTo>
                <a:lnTo>
                  <a:pt x="52006" y="398377"/>
                </a:lnTo>
                <a:lnTo>
                  <a:pt x="54101" y="389000"/>
                </a:lnTo>
                <a:lnTo>
                  <a:pt x="52802" y="380990"/>
                </a:lnTo>
                <a:lnTo>
                  <a:pt x="49133" y="374253"/>
                </a:lnTo>
                <a:lnTo>
                  <a:pt x="43439" y="369016"/>
                </a:lnTo>
                <a:lnTo>
                  <a:pt x="36067" y="365505"/>
                </a:lnTo>
                <a:lnTo>
                  <a:pt x="43293" y="346493"/>
                </a:lnTo>
                <a:lnTo>
                  <a:pt x="61960" y="330469"/>
                </a:lnTo>
                <a:lnTo>
                  <a:pt x="89271" y="318946"/>
                </a:lnTo>
                <a:lnTo>
                  <a:pt x="122427" y="313435"/>
                </a:lnTo>
                <a:lnTo>
                  <a:pt x="202848" y="313435"/>
                </a:lnTo>
                <a:lnTo>
                  <a:pt x="180397" y="303301"/>
                </a:lnTo>
                <a:lnTo>
                  <a:pt x="139700" y="296671"/>
                </a:lnTo>
                <a:lnTo>
                  <a:pt x="139700" y="275335"/>
                </a:lnTo>
                <a:close/>
              </a:path>
              <a:path w="262254" h="413384">
                <a:moveTo>
                  <a:pt x="139700" y="313435"/>
                </a:moveTo>
                <a:lnTo>
                  <a:pt x="122427" y="313435"/>
                </a:lnTo>
                <a:lnTo>
                  <a:pt x="122427" y="365505"/>
                </a:lnTo>
                <a:lnTo>
                  <a:pt x="115036" y="369016"/>
                </a:lnTo>
                <a:lnTo>
                  <a:pt x="109299" y="374253"/>
                </a:lnTo>
                <a:lnTo>
                  <a:pt x="105586" y="380990"/>
                </a:lnTo>
                <a:lnTo>
                  <a:pt x="104266" y="389000"/>
                </a:lnTo>
                <a:lnTo>
                  <a:pt x="106382" y="398377"/>
                </a:lnTo>
                <a:lnTo>
                  <a:pt x="112140" y="406003"/>
                </a:lnTo>
                <a:lnTo>
                  <a:pt x="120661" y="411128"/>
                </a:lnTo>
                <a:lnTo>
                  <a:pt x="131063" y="413003"/>
                </a:lnTo>
                <a:lnTo>
                  <a:pt x="141565" y="411128"/>
                </a:lnTo>
                <a:lnTo>
                  <a:pt x="150304" y="406003"/>
                </a:lnTo>
                <a:lnTo>
                  <a:pt x="156281" y="398377"/>
                </a:lnTo>
                <a:lnTo>
                  <a:pt x="158496" y="389000"/>
                </a:lnTo>
                <a:lnTo>
                  <a:pt x="157077" y="380990"/>
                </a:lnTo>
                <a:lnTo>
                  <a:pt x="153146" y="374253"/>
                </a:lnTo>
                <a:lnTo>
                  <a:pt x="147191" y="369016"/>
                </a:lnTo>
                <a:lnTo>
                  <a:pt x="139700" y="365505"/>
                </a:lnTo>
                <a:lnTo>
                  <a:pt x="139700" y="313435"/>
                </a:lnTo>
                <a:close/>
              </a:path>
              <a:path w="262254" h="413384">
                <a:moveTo>
                  <a:pt x="202848" y="313435"/>
                </a:moveTo>
                <a:lnTo>
                  <a:pt x="139700" y="313435"/>
                </a:lnTo>
                <a:lnTo>
                  <a:pt x="173134" y="318946"/>
                </a:lnTo>
                <a:lnTo>
                  <a:pt x="200485" y="330469"/>
                </a:lnTo>
                <a:lnTo>
                  <a:pt x="219192" y="346493"/>
                </a:lnTo>
                <a:lnTo>
                  <a:pt x="226694" y="365505"/>
                </a:lnTo>
                <a:lnTo>
                  <a:pt x="219277" y="369016"/>
                </a:lnTo>
                <a:lnTo>
                  <a:pt x="213360" y="374253"/>
                </a:lnTo>
                <a:lnTo>
                  <a:pt x="209442" y="380990"/>
                </a:lnTo>
                <a:lnTo>
                  <a:pt x="208025" y="389000"/>
                </a:lnTo>
                <a:lnTo>
                  <a:pt x="210121" y="398377"/>
                </a:lnTo>
                <a:lnTo>
                  <a:pt x="215836" y="406003"/>
                </a:lnTo>
                <a:lnTo>
                  <a:pt x="224313" y="411128"/>
                </a:lnTo>
                <a:lnTo>
                  <a:pt x="234696" y="413003"/>
                </a:lnTo>
                <a:lnTo>
                  <a:pt x="245465" y="411128"/>
                </a:lnTo>
                <a:lnTo>
                  <a:pt x="254174" y="406003"/>
                </a:lnTo>
                <a:lnTo>
                  <a:pt x="260002" y="398377"/>
                </a:lnTo>
                <a:lnTo>
                  <a:pt x="262127" y="389000"/>
                </a:lnTo>
                <a:lnTo>
                  <a:pt x="260711" y="380990"/>
                </a:lnTo>
                <a:lnTo>
                  <a:pt x="256794" y="374253"/>
                </a:lnTo>
                <a:lnTo>
                  <a:pt x="250876" y="369016"/>
                </a:lnTo>
                <a:lnTo>
                  <a:pt x="243459" y="365505"/>
                </a:lnTo>
                <a:lnTo>
                  <a:pt x="235122" y="339373"/>
                </a:lnTo>
                <a:lnTo>
                  <a:pt x="213153" y="318087"/>
                </a:lnTo>
                <a:lnTo>
                  <a:pt x="202848" y="313435"/>
                </a:lnTo>
                <a:close/>
              </a:path>
              <a:path w="262254" h="413384">
                <a:moveTo>
                  <a:pt x="199262" y="0"/>
                </a:moveTo>
                <a:lnTo>
                  <a:pt x="62864" y="0"/>
                </a:lnTo>
                <a:lnTo>
                  <a:pt x="46418" y="3151"/>
                </a:lnTo>
                <a:lnTo>
                  <a:pt x="33019" y="11683"/>
                </a:lnTo>
                <a:lnTo>
                  <a:pt x="24002" y="24217"/>
                </a:lnTo>
                <a:lnTo>
                  <a:pt x="20700" y="39369"/>
                </a:lnTo>
                <a:lnTo>
                  <a:pt x="20700" y="40766"/>
                </a:lnTo>
                <a:lnTo>
                  <a:pt x="35433" y="183133"/>
                </a:lnTo>
                <a:lnTo>
                  <a:pt x="35433" y="188467"/>
                </a:lnTo>
                <a:lnTo>
                  <a:pt x="36829" y="193166"/>
                </a:lnTo>
                <a:lnTo>
                  <a:pt x="38735" y="197865"/>
                </a:lnTo>
                <a:lnTo>
                  <a:pt x="26810" y="203503"/>
                </a:lnTo>
                <a:lnTo>
                  <a:pt x="17541" y="212010"/>
                </a:lnTo>
                <a:lnTo>
                  <a:pt x="11535" y="222779"/>
                </a:lnTo>
                <a:lnTo>
                  <a:pt x="9398" y="235203"/>
                </a:lnTo>
                <a:lnTo>
                  <a:pt x="12680" y="250797"/>
                </a:lnTo>
                <a:lnTo>
                  <a:pt x="21653" y="263556"/>
                </a:lnTo>
                <a:lnTo>
                  <a:pt x="35008" y="272172"/>
                </a:lnTo>
                <a:lnTo>
                  <a:pt x="51435" y="275335"/>
                </a:lnTo>
                <a:lnTo>
                  <a:pt x="210692" y="275335"/>
                </a:lnTo>
                <a:lnTo>
                  <a:pt x="227238" y="272172"/>
                </a:lnTo>
                <a:lnTo>
                  <a:pt x="240855" y="263556"/>
                </a:lnTo>
                <a:lnTo>
                  <a:pt x="250090" y="250797"/>
                </a:lnTo>
                <a:lnTo>
                  <a:pt x="250417" y="249300"/>
                </a:lnTo>
                <a:lnTo>
                  <a:pt x="42163" y="249300"/>
                </a:lnTo>
                <a:lnTo>
                  <a:pt x="34798" y="243204"/>
                </a:lnTo>
                <a:lnTo>
                  <a:pt x="34798" y="227837"/>
                </a:lnTo>
                <a:lnTo>
                  <a:pt x="42163" y="221868"/>
                </a:lnTo>
                <a:lnTo>
                  <a:pt x="250775" y="221868"/>
                </a:lnTo>
                <a:lnTo>
                  <a:pt x="244967" y="211724"/>
                </a:lnTo>
                <a:lnTo>
                  <a:pt x="235436" y="203182"/>
                </a:lnTo>
                <a:lnTo>
                  <a:pt x="223392" y="197865"/>
                </a:lnTo>
                <a:lnTo>
                  <a:pt x="224216" y="195833"/>
                </a:lnTo>
                <a:lnTo>
                  <a:pt x="68199" y="195833"/>
                </a:lnTo>
                <a:lnTo>
                  <a:pt x="60833" y="189737"/>
                </a:lnTo>
                <a:lnTo>
                  <a:pt x="60833" y="180466"/>
                </a:lnTo>
                <a:lnTo>
                  <a:pt x="46167" y="39369"/>
                </a:lnTo>
                <a:lnTo>
                  <a:pt x="46100" y="31368"/>
                </a:lnTo>
                <a:lnTo>
                  <a:pt x="53466" y="25399"/>
                </a:lnTo>
                <a:lnTo>
                  <a:pt x="238382" y="25399"/>
                </a:lnTo>
                <a:lnTo>
                  <a:pt x="238125" y="24217"/>
                </a:lnTo>
                <a:lnTo>
                  <a:pt x="229108" y="11683"/>
                </a:lnTo>
                <a:lnTo>
                  <a:pt x="215709" y="3151"/>
                </a:lnTo>
                <a:lnTo>
                  <a:pt x="199262" y="0"/>
                </a:lnTo>
                <a:close/>
              </a:path>
              <a:path w="262254" h="413384">
                <a:moveTo>
                  <a:pt x="250775" y="221868"/>
                </a:moveTo>
                <a:lnTo>
                  <a:pt x="219963" y="221868"/>
                </a:lnTo>
                <a:lnTo>
                  <a:pt x="227329" y="227837"/>
                </a:lnTo>
                <a:lnTo>
                  <a:pt x="227329" y="243204"/>
                </a:lnTo>
                <a:lnTo>
                  <a:pt x="219963" y="249300"/>
                </a:lnTo>
                <a:lnTo>
                  <a:pt x="250417" y="249300"/>
                </a:lnTo>
                <a:lnTo>
                  <a:pt x="253491" y="235203"/>
                </a:lnTo>
                <a:lnTo>
                  <a:pt x="251235" y="222672"/>
                </a:lnTo>
                <a:lnTo>
                  <a:pt x="250775" y="221868"/>
                </a:lnTo>
                <a:close/>
              </a:path>
              <a:path w="262254" h="413384">
                <a:moveTo>
                  <a:pt x="238382" y="25399"/>
                </a:moveTo>
                <a:lnTo>
                  <a:pt x="208661" y="25399"/>
                </a:lnTo>
                <a:lnTo>
                  <a:pt x="216026" y="31368"/>
                </a:lnTo>
                <a:lnTo>
                  <a:pt x="215960" y="39369"/>
                </a:lnTo>
                <a:lnTo>
                  <a:pt x="201294" y="180466"/>
                </a:lnTo>
                <a:lnTo>
                  <a:pt x="201294" y="189737"/>
                </a:lnTo>
                <a:lnTo>
                  <a:pt x="193928" y="195833"/>
                </a:lnTo>
                <a:lnTo>
                  <a:pt x="224216" y="195833"/>
                </a:lnTo>
                <a:lnTo>
                  <a:pt x="225298" y="193166"/>
                </a:lnTo>
                <a:lnTo>
                  <a:pt x="226694" y="188467"/>
                </a:lnTo>
                <a:lnTo>
                  <a:pt x="226694" y="183133"/>
                </a:lnTo>
                <a:lnTo>
                  <a:pt x="241426" y="40766"/>
                </a:lnTo>
                <a:lnTo>
                  <a:pt x="241426" y="39369"/>
                </a:lnTo>
                <a:lnTo>
                  <a:pt x="238382" y="25399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 txBox="1"/>
          <p:nvPr/>
        </p:nvSpPr>
        <p:spPr>
          <a:xfrm>
            <a:off x="5368163" y="4113657"/>
            <a:ext cx="193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9705"/>
              </a:tabLst>
            </a:pPr>
            <a:r>
              <a:rPr sz="1200" u="heavy">
                <a:solidFill>
                  <a:srgbClr val="585858"/>
                </a:solidFill>
                <a:uFill>
                  <a:solidFill>
                    <a:srgbClr val="BEBEBE"/>
                  </a:solidFill>
                </a:uFill>
                <a:latin typeface="Times New Roman"/>
                <a:cs typeface="Times New Roman"/>
              </a:rPr>
              <a:t> 	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523748" y="6392834"/>
            <a:ext cx="3188970" cy="3625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140" name="object 14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12</a:t>
            </a:fld>
          </a:p>
        </p:txBody>
      </p:sp>
      <p:sp>
        <p:nvSpPr>
          <p:cNvPr id="141" name="object 141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46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892031" y="6612737"/>
            <a:ext cx="144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13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78949" y="302571"/>
            <a:ext cx="989337" cy="4725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495" y="6591300"/>
            <a:ext cx="3905885" cy="0"/>
          </a:xfrm>
          <a:custGeom>
            <a:rect l="l" t="t" r="r" b="b"/>
            <a:pathLst>
              <a:path w="3905885">
                <a:moveTo>
                  <a:pt x="0" y="0"/>
                </a:moveTo>
                <a:lnTo>
                  <a:pt x="3905504" y="0"/>
                </a:lnTo>
              </a:path>
            </a:pathLst>
          </a:custGeom>
          <a:ln w="6096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721352" y="6591300"/>
            <a:ext cx="3905885" cy="0"/>
          </a:xfrm>
          <a:custGeom>
            <a:rect l="l" t="t" r="r" b="b"/>
            <a:pathLst>
              <a:path w="3905884">
                <a:moveTo>
                  <a:pt x="0" y="0"/>
                </a:moveTo>
                <a:lnTo>
                  <a:pt x="3905504" y="0"/>
                </a:lnTo>
              </a:path>
            </a:pathLst>
          </a:custGeom>
          <a:ln w="6096">
            <a:solidFill>
              <a:srgbClr val="7E7E7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4706873" y="6398767"/>
            <a:ext cx="3919220" cy="35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来源：开源社《</a:t>
            </a:r>
            <a:r>
              <a:rPr sz="800" spc="-35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2022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年中国开源年度报告》，艾瑞咨询研究院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自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主研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究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及绘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制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  <a:tabLst>
                <a:tab pos="2882265"/>
              </a:tabLst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</a:t>
            </a:r>
            <a:r>
              <a:rPr sz="800" spc="4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iResearch</a:t>
            </a:r>
            <a:r>
              <a:rPr sz="800" spc="2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	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3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433768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开源开发者洞察</a:t>
            </a:r>
            <a:r>
              <a:rPr sz="3200" b="0" spc="-5">
                <a:solidFill>
                  <a:srgbClr val="8AC53E"/>
                </a:solidFill>
                <a:latin typeface="微软雅黑"/>
                <a:cs typeface="微软雅黑"/>
              </a:rPr>
              <a:t>（1/2）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18503" y="4541520"/>
            <a:ext cx="234950" cy="165100"/>
          </a:xfrm>
          <a:custGeom>
            <a:rect l="l" t="t" r="r" b="b"/>
            <a:pathLst>
              <a:path w="234950" h="165100">
                <a:moveTo>
                  <a:pt x="234696" y="0"/>
                </a:moveTo>
                <a:lnTo>
                  <a:pt x="0" y="0"/>
                </a:lnTo>
                <a:lnTo>
                  <a:pt x="0" y="164591"/>
                </a:lnTo>
                <a:lnTo>
                  <a:pt x="234696" y="164591"/>
                </a:lnTo>
                <a:lnTo>
                  <a:pt x="234696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318503" y="4279391"/>
            <a:ext cx="405765" cy="165100"/>
          </a:xfrm>
          <a:custGeom>
            <a:rect l="l" t="t" r="r" b="b"/>
            <a:pathLst>
              <a:path w="405765" h="165100">
                <a:moveTo>
                  <a:pt x="405384" y="0"/>
                </a:moveTo>
                <a:lnTo>
                  <a:pt x="0" y="0"/>
                </a:lnTo>
                <a:lnTo>
                  <a:pt x="0" y="164591"/>
                </a:lnTo>
                <a:lnTo>
                  <a:pt x="405384" y="164591"/>
                </a:lnTo>
                <a:lnTo>
                  <a:pt x="405384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318503" y="4017264"/>
            <a:ext cx="554990" cy="165100"/>
          </a:xfrm>
          <a:custGeom>
            <a:rect l="l" t="t" r="r" b="b"/>
            <a:pathLst>
              <a:path w="554990" h="165100">
                <a:moveTo>
                  <a:pt x="554736" y="0"/>
                </a:moveTo>
                <a:lnTo>
                  <a:pt x="0" y="0"/>
                </a:lnTo>
                <a:lnTo>
                  <a:pt x="0" y="164592"/>
                </a:lnTo>
                <a:lnTo>
                  <a:pt x="554736" y="164592"/>
                </a:lnTo>
                <a:lnTo>
                  <a:pt x="554736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318503" y="3755135"/>
            <a:ext cx="962025" cy="165100"/>
          </a:xfrm>
          <a:custGeom>
            <a:rect l="l" t="t" r="r" b="b"/>
            <a:pathLst>
              <a:path w="962025" h="165100">
                <a:moveTo>
                  <a:pt x="961644" y="0"/>
                </a:moveTo>
                <a:lnTo>
                  <a:pt x="0" y="0"/>
                </a:lnTo>
                <a:lnTo>
                  <a:pt x="0" y="164591"/>
                </a:lnTo>
                <a:lnTo>
                  <a:pt x="961644" y="164591"/>
                </a:lnTo>
                <a:lnTo>
                  <a:pt x="961644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318503" y="3230879"/>
            <a:ext cx="1452880" cy="163195"/>
          </a:xfrm>
          <a:custGeom>
            <a:rect l="l" t="t" r="r" b="b"/>
            <a:pathLst>
              <a:path w="1452879" h="163195">
                <a:moveTo>
                  <a:pt x="1452372" y="0"/>
                </a:moveTo>
                <a:lnTo>
                  <a:pt x="0" y="0"/>
                </a:lnTo>
                <a:lnTo>
                  <a:pt x="0" y="163068"/>
                </a:lnTo>
                <a:lnTo>
                  <a:pt x="1452372" y="163068"/>
                </a:lnTo>
                <a:lnTo>
                  <a:pt x="1452372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318503" y="2968751"/>
            <a:ext cx="1644650" cy="163195"/>
          </a:xfrm>
          <a:custGeom>
            <a:rect l="l" t="t" r="r" b="b"/>
            <a:pathLst>
              <a:path w="1644650" h="163194">
                <a:moveTo>
                  <a:pt x="1644396" y="0"/>
                </a:moveTo>
                <a:lnTo>
                  <a:pt x="0" y="0"/>
                </a:lnTo>
                <a:lnTo>
                  <a:pt x="0" y="163068"/>
                </a:lnTo>
                <a:lnTo>
                  <a:pt x="1644396" y="163068"/>
                </a:lnTo>
                <a:lnTo>
                  <a:pt x="1644396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318503" y="2706623"/>
            <a:ext cx="1727200" cy="163195"/>
          </a:xfrm>
          <a:custGeom>
            <a:rect l="l" t="t" r="r" b="b"/>
            <a:pathLst>
              <a:path w="1727200" h="163194">
                <a:moveTo>
                  <a:pt x="1726692" y="0"/>
                </a:moveTo>
                <a:lnTo>
                  <a:pt x="0" y="0"/>
                </a:lnTo>
                <a:lnTo>
                  <a:pt x="0" y="163067"/>
                </a:lnTo>
                <a:lnTo>
                  <a:pt x="1726692" y="163067"/>
                </a:lnTo>
                <a:lnTo>
                  <a:pt x="1726692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6318503" y="2656332"/>
            <a:ext cx="0" cy="2098675"/>
          </a:xfrm>
          <a:custGeom>
            <a:rect l="l" t="t" r="r" b="b"/>
            <a:pathLst>
              <a:path h="2098675">
                <a:moveTo>
                  <a:pt x="0" y="2098547"/>
                </a:moveTo>
                <a:lnTo>
                  <a:pt x="0" y="0"/>
                </a:lnTo>
              </a:path>
            </a:pathLst>
          </a:custGeom>
          <a:ln w="3175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166103" y="4881371"/>
            <a:ext cx="64135" cy="64135"/>
          </a:xfrm>
          <a:custGeom>
            <a:rect l="l" t="t" r="r" b="b"/>
            <a:pathLst>
              <a:path w="64135" h="64135">
                <a:moveTo>
                  <a:pt x="0" y="64007"/>
                </a:moveTo>
                <a:lnTo>
                  <a:pt x="64008" y="64007"/>
                </a:lnTo>
                <a:lnTo>
                  <a:pt x="64008" y="0"/>
                </a:lnTo>
                <a:lnTo>
                  <a:pt x="0" y="0"/>
                </a:lnTo>
                <a:lnTo>
                  <a:pt x="0" y="64007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561838" y="5042661"/>
            <a:ext cx="2939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开源代码仓、开源社区公开课程、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讲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座、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技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术指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南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已 成为开发者在工作学习外的重要行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知识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来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634484" y="5036820"/>
            <a:ext cx="800100" cy="341630"/>
          </a:xfrm>
          <a:prstGeom prst="rect">
            <a:avLst/>
          </a:prstGeom>
          <a:solidFill>
            <a:srgbClr val="B1D234">
              <a:alpha val="14117"/>
            </a:srgbClr>
          </a:solidFill>
          <a:ln w="6096">
            <a:solidFill>
              <a:srgbClr val="B1D234"/>
            </a:solidFill>
          </a:ln>
        </p:spPr>
        <p:txBody>
          <a:bodyPr vert="horz" wrap="square" lIns="0" tIns="14604" rIns="0" bIns="0" rtlCol="0">
            <a:spAutoFit/>
          </a:bodyPr>
          <a:lstStyle/>
          <a:p>
            <a:pPr marL="147320" marR="138430">
              <a:lnSpc>
                <a:spcPct val="100000"/>
              </a:lnSpc>
              <a:spcBef>
                <a:spcPts val="114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知识技术 水平提升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634484" y="5516879"/>
            <a:ext cx="800100" cy="341630"/>
          </a:xfrm>
          <a:prstGeom prst="rect">
            <a:avLst/>
          </a:prstGeom>
          <a:solidFill>
            <a:srgbClr val="B1D234">
              <a:alpha val="14117"/>
            </a:srgbClr>
          </a:solidFill>
          <a:ln w="6096">
            <a:solidFill>
              <a:srgbClr val="B1D234"/>
            </a:solidFill>
          </a:ln>
        </p:spPr>
        <p:txBody>
          <a:bodyPr vert="horz" wrap="square" lIns="0" tIns="13970" rIns="0" bIns="0" rtlCol="0">
            <a:spAutoFit/>
          </a:bodyPr>
          <a:lstStyle/>
          <a:p>
            <a:pPr marL="147320" marR="138430">
              <a:lnSpc>
                <a:spcPct val="100000"/>
              </a:lnSpc>
              <a:spcBef>
                <a:spcPts val="110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实现自我 价值认同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61838" y="5519115"/>
            <a:ext cx="2939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开发者多以兴趣为导向选择开源项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，在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帮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助项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逐 渐完善的过程中，完成自身的价值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认同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634484" y="5992367"/>
            <a:ext cx="800100" cy="341630"/>
          </a:xfrm>
          <a:prstGeom prst="rect">
            <a:avLst/>
          </a:prstGeom>
          <a:solidFill>
            <a:srgbClr val="B1D234">
              <a:alpha val="14117"/>
            </a:srgbClr>
          </a:solidFill>
          <a:ln w="6096">
            <a:solidFill>
              <a:srgbClr val="B1D234"/>
            </a:solidFill>
          </a:ln>
        </p:spPr>
        <p:txBody>
          <a:bodyPr vert="horz" wrap="square" lIns="0" tIns="14604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114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获得职业</a:t>
            </a:r>
            <a:endParaRPr sz="1000">
              <a:latin typeface="微软雅黑"/>
              <a:cs typeface="微软雅黑"/>
            </a:endParaRPr>
          </a:p>
          <a:p>
            <a:pPr marL="147320">
              <a:lnSpc>
                <a:spcPct val="100000"/>
              </a:lnSpc>
            </a:pP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发展机会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561838" y="5994908"/>
            <a:ext cx="281114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对开源社区的贡献能够很好的反应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发者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技术素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养，企业下探至社区发掘人才成为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当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下趋势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26795" y="935227"/>
            <a:ext cx="8113395" cy="1671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212725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开源使用者多于开源贡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者，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寻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求知</a:t>
            </a:r>
            <a:r>
              <a:rPr sz="2000" spc="-10">
                <a:solidFill>
                  <a:srgbClr val="585858"/>
                </a:solidFill>
                <a:latin typeface="微软雅黑"/>
                <a:cs typeface="微软雅黑"/>
              </a:rPr>
              <a:t>识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增</a:t>
            </a:r>
            <a:r>
              <a:rPr sz="2000" spc="-5">
                <a:solidFill>
                  <a:srgbClr val="585858"/>
                </a:solidFill>
                <a:latin typeface="微软雅黑"/>
                <a:cs typeface="微软雅黑"/>
              </a:rPr>
              <a:t>长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自我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认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同与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职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业发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展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是开 发者参与开源社区的三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大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主要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原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因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295"/>
              </a:spcBef>
            </a:pP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开源社区中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目的开发者占比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高，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达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到27.8%，仍将社区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视为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获取资源的重要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渠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道。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时我们看到，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有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18.2%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的开发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者对社区做出了代码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贡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，比例排名第二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开发者参与开源贡献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原因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，提升自身知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识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技术水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平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提高自我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认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、获得职业发 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展机会排名前三，这也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开发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参与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源的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方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式相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互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印证。</a:t>
            </a:r>
            <a:endParaRPr sz="1100">
              <a:latin typeface="微软雅黑"/>
              <a:cs typeface="微软雅黑"/>
            </a:endParaRPr>
          </a:p>
          <a:p>
            <a:pPr marL="28575" algn="ctr">
              <a:lnSpc>
                <a:spcPct val="100000"/>
              </a:lnSpc>
              <a:spcBef>
                <a:spcPts val="430"/>
              </a:spcBef>
              <a:tabLst>
                <a:tab pos="4012565"/>
              </a:tabLst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开发者参加开源方</a:t>
            </a:r>
            <a:r>
              <a:rPr sz="1400" b="1" spc="5">
                <a:solidFill>
                  <a:srgbClr val="404040"/>
                </a:solidFill>
                <a:latin typeface="微软雅黑"/>
                <a:cs typeface="微软雅黑"/>
              </a:rPr>
              <a:t>式	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参与开源贡献的原因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710942" y="3402965"/>
            <a:ext cx="1025525" cy="1202690"/>
          </a:xfrm>
          <a:custGeom>
            <a:rect l="l" t="t" r="r" b="b"/>
            <a:pathLst>
              <a:path w="1025525" h="1202689">
                <a:moveTo>
                  <a:pt x="0" y="0"/>
                </a:moveTo>
                <a:lnTo>
                  <a:pt x="0" y="1025017"/>
                </a:lnTo>
                <a:lnTo>
                  <a:pt x="1009522" y="1202690"/>
                </a:lnTo>
                <a:lnTo>
                  <a:pt x="1016283" y="1158551"/>
                </a:lnTo>
                <a:lnTo>
                  <a:pt x="1021127" y="1114186"/>
                </a:lnTo>
                <a:lnTo>
                  <a:pt x="1024042" y="1069655"/>
                </a:lnTo>
                <a:lnTo>
                  <a:pt x="1025017" y="1025017"/>
                </a:lnTo>
                <a:lnTo>
                  <a:pt x="1023901" y="976769"/>
                </a:lnTo>
                <a:lnTo>
                  <a:pt x="1020586" y="929096"/>
                </a:lnTo>
                <a:lnTo>
                  <a:pt x="1015122" y="882045"/>
                </a:lnTo>
                <a:lnTo>
                  <a:pt x="1007557" y="835666"/>
                </a:lnTo>
                <a:lnTo>
                  <a:pt x="997942" y="790009"/>
                </a:lnTo>
                <a:lnTo>
                  <a:pt x="986324" y="745122"/>
                </a:lnTo>
                <a:lnTo>
                  <a:pt x="972754" y="701056"/>
                </a:lnTo>
                <a:lnTo>
                  <a:pt x="957281" y="657858"/>
                </a:lnTo>
                <a:lnTo>
                  <a:pt x="939954" y="615579"/>
                </a:lnTo>
                <a:lnTo>
                  <a:pt x="920822" y="574267"/>
                </a:lnTo>
                <a:lnTo>
                  <a:pt x="899934" y="533972"/>
                </a:lnTo>
                <a:lnTo>
                  <a:pt x="877340" y="494744"/>
                </a:lnTo>
                <a:lnTo>
                  <a:pt x="853089" y="456630"/>
                </a:lnTo>
                <a:lnTo>
                  <a:pt x="827230" y="419682"/>
                </a:lnTo>
                <a:lnTo>
                  <a:pt x="799812" y="383947"/>
                </a:lnTo>
                <a:lnTo>
                  <a:pt x="770885" y="349475"/>
                </a:lnTo>
                <a:lnTo>
                  <a:pt x="740498" y="316316"/>
                </a:lnTo>
                <a:lnTo>
                  <a:pt x="708700" y="284518"/>
                </a:lnTo>
                <a:lnTo>
                  <a:pt x="675541" y="254131"/>
                </a:lnTo>
                <a:lnTo>
                  <a:pt x="641069" y="225204"/>
                </a:lnTo>
                <a:lnTo>
                  <a:pt x="605334" y="197786"/>
                </a:lnTo>
                <a:lnTo>
                  <a:pt x="568386" y="171927"/>
                </a:lnTo>
                <a:lnTo>
                  <a:pt x="530272" y="147676"/>
                </a:lnTo>
                <a:lnTo>
                  <a:pt x="491044" y="125082"/>
                </a:lnTo>
                <a:lnTo>
                  <a:pt x="450749" y="104194"/>
                </a:lnTo>
                <a:lnTo>
                  <a:pt x="409437" y="85062"/>
                </a:lnTo>
                <a:lnTo>
                  <a:pt x="367158" y="67735"/>
                </a:lnTo>
                <a:lnTo>
                  <a:pt x="323960" y="52262"/>
                </a:lnTo>
                <a:lnTo>
                  <a:pt x="279894" y="38692"/>
                </a:lnTo>
                <a:lnTo>
                  <a:pt x="235007" y="27074"/>
                </a:lnTo>
                <a:lnTo>
                  <a:pt x="189350" y="17459"/>
                </a:lnTo>
                <a:lnTo>
                  <a:pt x="142971" y="9894"/>
                </a:lnTo>
                <a:lnTo>
                  <a:pt x="95920" y="4430"/>
                </a:lnTo>
                <a:lnTo>
                  <a:pt x="48247" y="1115"/>
                </a:lnTo>
                <a:lnTo>
                  <a:pt x="0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710942" y="4427982"/>
            <a:ext cx="1009650" cy="992505"/>
          </a:xfrm>
          <a:custGeom>
            <a:rect l="l" t="t" r="r" b="b"/>
            <a:pathLst>
              <a:path w="1009650" h="992503">
                <a:moveTo>
                  <a:pt x="0" y="0"/>
                </a:moveTo>
                <a:lnTo>
                  <a:pt x="257809" y="992124"/>
                </a:lnTo>
                <a:lnTo>
                  <a:pt x="305853" y="978381"/>
                </a:lnTo>
                <a:lnTo>
                  <a:pt x="352855" y="962436"/>
                </a:lnTo>
                <a:lnTo>
                  <a:pt x="398759" y="944350"/>
                </a:lnTo>
                <a:lnTo>
                  <a:pt x="443508" y="924183"/>
                </a:lnTo>
                <a:lnTo>
                  <a:pt x="487047" y="901995"/>
                </a:lnTo>
                <a:lnTo>
                  <a:pt x="529320" y="877849"/>
                </a:lnTo>
                <a:lnTo>
                  <a:pt x="570269" y="851805"/>
                </a:lnTo>
                <a:lnTo>
                  <a:pt x="609839" y="823924"/>
                </a:lnTo>
                <a:lnTo>
                  <a:pt x="647974" y="794266"/>
                </a:lnTo>
                <a:lnTo>
                  <a:pt x="684618" y="762893"/>
                </a:lnTo>
                <a:lnTo>
                  <a:pt x="719713" y="729866"/>
                </a:lnTo>
                <a:lnTo>
                  <a:pt x="753205" y="695245"/>
                </a:lnTo>
                <a:lnTo>
                  <a:pt x="785036" y="659092"/>
                </a:lnTo>
                <a:lnTo>
                  <a:pt x="815151" y="621467"/>
                </a:lnTo>
                <a:lnTo>
                  <a:pt x="843493" y="582431"/>
                </a:lnTo>
                <a:lnTo>
                  <a:pt x="870006" y="542045"/>
                </a:lnTo>
                <a:lnTo>
                  <a:pt x="894634" y="500370"/>
                </a:lnTo>
                <a:lnTo>
                  <a:pt x="917320" y="457467"/>
                </a:lnTo>
                <a:lnTo>
                  <a:pt x="938009" y="413397"/>
                </a:lnTo>
                <a:lnTo>
                  <a:pt x="956645" y="368221"/>
                </a:lnTo>
                <a:lnTo>
                  <a:pt x="973170" y="322000"/>
                </a:lnTo>
                <a:lnTo>
                  <a:pt x="987529" y="274794"/>
                </a:lnTo>
                <a:lnTo>
                  <a:pt x="999665" y="226665"/>
                </a:lnTo>
                <a:lnTo>
                  <a:pt x="1009522" y="177673"/>
                </a:lnTo>
                <a:lnTo>
                  <a:pt x="0" y="0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122042" y="4427982"/>
            <a:ext cx="847090" cy="1025525"/>
          </a:xfrm>
          <a:custGeom>
            <a:rect l="l" t="t" r="r" b="b"/>
            <a:pathLst>
              <a:path w="847089" h="1025525">
                <a:moveTo>
                  <a:pt x="588899" y="0"/>
                </a:moveTo>
                <a:lnTo>
                  <a:pt x="0" y="838962"/>
                </a:lnTo>
                <a:lnTo>
                  <a:pt x="41593" y="866665"/>
                </a:lnTo>
                <a:lnTo>
                  <a:pt x="84276" y="892192"/>
                </a:lnTo>
                <a:lnTo>
                  <a:pt x="127965" y="915527"/>
                </a:lnTo>
                <a:lnTo>
                  <a:pt x="172575" y="936654"/>
                </a:lnTo>
                <a:lnTo>
                  <a:pt x="218021" y="955559"/>
                </a:lnTo>
                <a:lnTo>
                  <a:pt x="264221" y="972227"/>
                </a:lnTo>
                <a:lnTo>
                  <a:pt x="311089" y="986641"/>
                </a:lnTo>
                <a:lnTo>
                  <a:pt x="358542" y="998787"/>
                </a:lnTo>
                <a:lnTo>
                  <a:pt x="406495" y="1008649"/>
                </a:lnTo>
                <a:lnTo>
                  <a:pt x="454864" y="1016213"/>
                </a:lnTo>
                <a:lnTo>
                  <a:pt x="503566" y="1021462"/>
                </a:lnTo>
                <a:lnTo>
                  <a:pt x="552515" y="1024382"/>
                </a:lnTo>
                <a:lnTo>
                  <a:pt x="601629" y="1024956"/>
                </a:lnTo>
                <a:lnTo>
                  <a:pt x="650822" y="1023171"/>
                </a:lnTo>
                <a:lnTo>
                  <a:pt x="700011" y="1019010"/>
                </a:lnTo>
                <a:lnTo>
                  <a:pt x="749111" y="1012459"/>
                </a:lnTo>
                <a:lnTo>
                  <a:pt x="798038" y="1003502"/>
                </a:lnTo>
                <a:lnTo>
                  <a:pt x="846708" y="992124"/>
                </a:lnTo>
                <a:lnTo>
                  <a:pt x="588899" y="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724405" y="4427982"/>
            <a:ext cx="986790" cy="839469"/>
          </a:xfrm>
          <a:custGeom>
            <a:rect l="l" t="t" r="r" b="b"/>
            <a:pathLst>
              <a:path w="986789" h="839469">
                <a:moveTo>
                  <a:pt x="986536" y="0"/>
                </a:moveTo>
                <a:lnTo>
                  <a:pt x="0" y="278003"/>
                </a:lnTo>
                <a:lnTo>
                  <a:pt x="14877" y="326232"/>
                </a:lnTo>
                <a:lnTo>
                  <a:pt x="32043" y="373497"/>
                </a:lnTo>
                <a:lnTo>
                  <a:pt x="51446" y="419727"/>
                </a:lnTo>
                <a:lnTo>
                  <a:pt x="73033" y="464847"/>
                </a:lnTo>
                <a:lnTo>
                  <a:pt x="96753" y="508784"/>
                </a:lnTo>
                <a:lnTo>
                  <a:pt x="122554" y="551466"/>
                </a:lnTo>
                <a:lnTo>
                  <a:pt x="150383" y="592820"/>
                </a:lnTo>
                <a:lnTo>
                  <a:pt x="180190" y="632772"/>
                </a:lnTo>
                <a:lnTo>
                  <a:pt x="211921" y="671249"/>
                </a:lnTo>
                <a:lnTo>
                  <a:pt x="245526" y="708179"/>
                </a:lnTo>
                <a:lnTo>
                  <a:pt x="280952" y="743488"/>
                </a:lnTo>
                <a:lnTo>
                  <a:pt x="318147" y="777104"/>
                </a:lnTo>
                <a:lnTo>
                  <a:pt x="357059" y="808952"/>
                </a:lnTo>
                <a:lnTo>
                  <a:pt x="397637" y="838962"/>
                </a:lnTo>
                <a:lnTo>
                  <a:pt x="986536" y="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686175" y="4140834"/>
            <a:ext cx="1024890" cy="565150"/>
          </a:xfrm>
          <a:custGeom>
            <a:rect l="l" t="t" r="r" b="b"/>
            <a:pathLst>
              <a:path w="1024889" h="565150">
                <a:moveTo>
                  <a:pt x="40897" y="0"/>
                </a:moveTo>
                <a:lnTo>
                  <a:pt x="27521" y="50558"/>
                </a:lnTo>
                <a:lnTo>
                  <a:pt x="16767" y="101583"/>
                </a:lnTo>
                <a:lnTo>
                  <a:pt x="8636" y="152973"/>
                </a:lnTo>
                <a:lnTo>
                  <a:pt x="3130" y="204627"/>
                </a:lnTo>
                <a:lnTo>
                  <a:pt x="251" y="256445"/>
                </a:lnTo>
                <a:lnTo>
                  <a:pt x="0" y="308326"/>
                </a:lnTo>
                <a:lnTo>
                  <a:pt x="2379" y="360169"/>
                </a:lnTo>
                <a:lnTo>
                  <a:pt x="7389" y="411874"/>
                </a:lnTo>
                <a:lnTo>
                  <a:pt x="15034" y="463340"/>
                </a:lnTo>
                <a:lnTo>
                  <a:pt x="25313" y="514465"/>
                </a:lnTo>
                <a:lnTo>
                  <a:pt x="38230" y="565150"/>
                </a:lnTo>
                <a:lnTo>
                  <a:pt x="1024766" y="287146"/>
                </a:lnTo>
                <a:lnTo>
                  <a:pt x="40897" y="0"/>
                </a:lnTo>
                <a:close/>
              </a:path>
            </a:pathLst>
          </a:custGeom>
          <a:solidFill>
            <a:srgbClr val="00AE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727073" y="3824732"/>
            <a:ext cx="984250" cy="603250"/>
          </a:xfrm>
          <a:custGeom>
            <a:rect l="l" t="t" r="r" b="b"/>
            <a:pathLst>
              <a:path w="984250" h="603250">
                <a:moveTo>
                  <a:pt x="155194" y="0"/>
                </a:moveTo>
                <a:lnTo>
                  <a:pt x="126416" y="41663"/>
                </a:lnTo>
                <a:lnTo>
                  <a:pt x="99767" y="84627"/>
                </a:lnTo>
                <a:lnTo>
                  <a:pt x="75290" y="128812"/>
                </a:lnTo>
                <a:lnTo>
                  <a:pt x="53031" y="174134"/>
                </a:lnTo>
                <a:lnTo>
                  <a:pt x="33033" y="220511"/>
                </a:lnTo>
                <a:lnTo>
                  <a:pt x="15341" y="267861"/>
                </a:lnTo>
                <a:lnTo>
                  <a:pt x="0" y="316103"/>
                </a:lnTo>
                <a:lnTo>
                  <a:pt x="983869" y="603250"/>
                </a:lnTo>
                <a:lnTo>
                  <a:pt x="155194" y="0"/>
                </a:lnTo>
                <a:close/>
              </a:path>
            </a:pathLst>
          </a:custGeom>
          <a:solidFill>
            <a:srgbClr val="0095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882267" y="3590925"/>
            <a:ext cx="828675" cy="837565"/>
          </a:xfrm>
          <a:custGeom>
            <a:rect l="l" t="t" r="r" b="b"/>
            <a:pathLst>
              <a:path w="828675" h="837564">
                <a:moveTo>
                  <a:pt x="237235" y="0"/>
                </a:moveTo>
                <a:lnTo>
                  <a:pt x="198795" y="28526"/>
                </a:lnTo>
                <a:lnTo>
                  <a:pt x="161778" y="58771"/>
                </a:lnTo>
                <a:lnTo>
                  <a:pt x="126241" y="90676"/>
                </a:lnTo>
                <a:lnTo>
                  <a:pt x="92239" y="124188"/>
                </a:lnTo>
                <a:lnTo>
                  <a:pt x="59828" y="159251"/>
                </a:lnTo>
                <a:lnTo>
                  <a:pt x="29063" y="195809"/>
                </a:lnTo>
                <a:lnTo>
                  <a:pt x="0" y="233806"/>
                </a:lnTo>
                <a:lnTo>
                  <a:pt x="828675" y="837057"/>
                </a:lnTo>
                <a:lnTo>
                  <a:pt x="237235" y="0"/>
                </a:lnTo>
                <a:close/>
              </a:path>
            </a:pathLst>
          </a:custGeom>
          <a:solidFill>
            <a:srgbClr val="F59B9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119502" y="3459226"/>
            <a:ext cx="591820" cy="969010"/>
          </a:xfrm>
          <a:custGeom>
            <a:rect l="l" t="t" r="r" b="b"/>
            <a:pathLst>
              <a:path w="591819" h="969010">
                <a:moveTo>
                  <a:pt x="256667" y="0"/>
                </a:moveTo>
                <a:lnTo>
                  <a:pt x="211425" y="16819"/>
                </a:lnTo>
                <a:lnTo>
                  <a:pt x="167066" y="35752"/>
                </a:lnTo>
                <a:lnTo>
                  <a:pt x="123666" y="56753"/>
                </a:lnTo>
                <a:lnTo>
                  <a:pt x="81303" y="79774"/>
                </a:lnTo>
                <a:lnTo>
                  <a:pt x="40055" y="104772"/>
                </a:lnTo>
                <a:lnTo>
                  <a:pt x="0" y="131699"/>
                </a:lnTo>
                <a:lnTo>
                  <a:pt x="591439" y="968756"/>
                </a:lnTo>
                <a:lnTo>
                  <a:pt x="256667" y="0"/>
                </a:lnTo>
                <a:close/>
              </a:path>
            </a:pathLst>
          </a:custGeom>
          <a:solidFill>
            <a:srgbClr val="F3828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376170" y="3404615"/>
            <a:ext cx="335280" cy="1023619"/>
          </a:xfrm>
          <a:custGeom>
            <a:rect l="l" t="t" r="r" b="b"/>
            <a:pathLst>
              <a:path w="335280" h="1023619">
                <a:moveTo>
                  <a:pt x="276860" y="0"/>
                </a:moveTo>
                <a:lnTo>
                  <a:pt x="229796" y="3754"/>
                </a:lnTo>
                <a:lnTo>
                  <a:pt x="183011" y="9670"/>
                </a:lnTo>
                <a:lnTo>
                  <a:pt x="136572" y="17732"/>
                </a:lnTo>
                <a:lnTo>
                  <a:pt x="90546" y="27921"/>
                </a:lnTo>
                <a:lnTo>
                  <a:pt x="44999" y="40219"/>
                </a:lnTo>
                <a:lnTo>
                  <a:pt x="0" y="54610"/>
                </a:lnTo>
                <a:lnTo>
                  <a:pt x="334772" y="1023366"/>
                </a:lnTo>
                <a:lnTo>
                  <a:pt x="276860" y="0"/>
                </a:lnTo>
                <a:close/>
              </a:path>
            </a:pathLst>
          </a:custGeom>
          <a:solidFill>
            <a:srgbClr val="FFC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653029" y="3402965"/>
            <a:ext cx="58419" cy="1025525"/>
          </a:xfrm>
          <a:custGeom>
            <a:rect l="l" t="t" r="r" b="b"/>
            <a:pathLst>
              <a:path w="58419" h="1025525">
                <a:moveTo>
                  <a:pt x="57912" y="0"/>
                </a:moveTo>
                <a:lnTo>
                  <a:pt x="43433" y="115"/>
                </a:lnTo>
                <a:lnTo>
                  <a:pt x="28955" y="444"/>
                </a:lnTo>
                <a:lnTo>
                  <a:pt x="14477" y="964"/>
                </a:lnTo>
                <a:lnTo>
                  <a:pt x="0" y="1650"/>
                </a:lnTo>
                <a:lnTo>
                  <a:pt x="57912" y="1025017"/>
                </a:lnTo>
                <a:lnTo>
                  <a:pt x="57912" y="0"/>
                </a:lnTo>
                <a:close/>
              </a:path>
            </a:pathLst>
          </a:custGeom>
          <a:solidFill>
            <a:srgbClr val="F9B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496055" y="3768852"/>
            <a:ext cx="67310" cy="5080"/>
          </a:xfrm>
          <a:custGeom>
            <a:rect l="l" t="t" r="r" b="b"/>
            <a:pathLst>
              <a:path w="67310" h="5079">
                <a:moveTo>
                  <a:pt x="0" y="0"/>
                </a:moveTo>
                <a:lnTo>
                  <a:pt x="10668" y="4572"/>
                </a:lnTo>
                <a:lnTo>
                  <a:pt x="67056" y="4572"/>
                </a:lnTo>
              </a:path>
            </a:pathLst>
          </a:custGeom>
          <a:ln w="9143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464052" y="5123688"/>
            <a:ext cx="66040" cy="222885"/>
          </a:xfrm>
          <a:custGeom>
            <a:rect l="l" t="t" r="r" b="b"/>
            <a:pathLst>
              <a:path w="66039" h="222885">
                <a:moveTo>
                  <a:pt x="0" y="0"/>
                </a:moveTo>
                <a:lnTo>
                  <a:pt x="9144" y="222503"/>
                </a:lnTo>
                <a:lnTo>
                  <a:pt x="65532" y="222503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421635" y="5436108"/>
            <a:ext cx="106680" cy="190500"/>
          </a:xfrm>
          <a:custGeom>
            <a:rect l="l" t="t" r="r" b="b"/>
            <a:pathLst>
              <a:path w="106680" h="190500">
                <a:moveTo>
                  <a:pt x="106680" y="0"/>
                </a:moveTo>
                <a:lnTo>
                  <a:pt x="57912" y="190499"/>
                </a:lnTo>
                <a:lnTo>
                  <a:pt x="0" y="190499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673351" y="5020055"/>
            <a:ext cx="201295" cy="170815"/>
          </a:xfrm>
          <a:custGeom>
            <a:rect l="l" t="t" r="r" b="b"/>
            <a:pathLst>
              <a:path w="201294" h="170814">
                <a:moveTo>
                  <a:pt x="201168" y="0"/>
                </a:moveTo>
                <a:lnTo>
                  <a:pt x="57912" y="170688"/>
                </a:lnTo>
                <a:lnTo>
                  <a:pt x="0" y="170688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616963" y="4422647"/>
            <a:ext cx="68580" cy="266700"/>
          </a:xfrm>
          <a:custGeom>
            <a:rect l="l" t="t" r="r" b="b"/>
            <a:pathLst>
              <a:path w="68580" h="266700">
                <a:moveTo>
                  <a:pt x="68580" y="0"/>
                </a:moveTo>
                <a:lnTo>
                  <a:pt x="56387" y="266700"/>
                </a:lnTo>
                <a:lnTo>
                  <a:pt x="0" y="266700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616963" y="3976115"/>
            <a:ext cx="173990" cy="60960"/>
          </a:xfrm>
          <a:custGeom>
            <a:rect l="l" t="t" r="r" b="b"/>
            <a:pathLst>
              <a:path w="173989" h="60960">
                <a:moveTo>
                  <a:pt x="173736" y="0"/>
                </a:moveTo>
                <a:lnTo>
                  <a:pt x="57912" y="60959"/>
                </a:lnTo>
                <a:lnTo>
                  <a:pt x="0" y="60959"/>
                </a:lnTo>
              </a:path>
            </a:pathLst>
          </a:custGeom>
          <a:ln w="9143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935479" y="3529584"/>
            <a:ext cx="56515" cy="169545"/>
          </a:xfrm>
          <a:custGeom>
            <a:rect l="l" t="t" r="r" b="b"/>
            <a:pathLst>
              <a:path w="56514" h="169545">
                <a:moveTo>
                  <a:pt x="56387" y="169163"/>
                </a:moveTo>
                <a:lnTo>
                  <a:pt x="0" y="0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621536" y="2857500"/>
            <a:ext cx="622300" cy="658495"/>
          </a:xfrm>
          <a:custGeom>
            <a:rect l="l" t="t" r="r" b="b"/>
            <a:pathLst>
              <a:path w="622300" h="658495">
                <a:moveTo>
                  <a:pt x="621791" y="658367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2513076" y="3185160"/>
            <a:ext cx="0" cy="238125"/>
          </a:xfrm>
          <a:custGeom>
            <a:rect l="l" t="t" r="r" b="b"/>
            <a:pathLst>
              <a:path h="238125">
                <a:moveTo>
                  <a:pt x="0" y="237743"/>
                </a:moveTo>
                <a:lnTo>
                  <a:pt x="0" y="57912"/>
                </a:lnTo>
                <a:lnTo>
                  <a:pt x="0" y="0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682239" y="3080004"/>
            <a:ext cx="629920" cy="323215"/>
          </a:xfrm>
          <a:custGeom>
            <a:rect l="l" t="t" r="r" b="b"/>
            <a:pathLst>
              <a:path w="629920" h="323214">
                <a:moveTo>
                  <a:pt x="0" y="323088"/>
                </a:moveTo>
                <a:lnTo>
                  <a:pt x="573024" y="0"/>
                </a:lnTo>
                <a:lnTo>
                  <a:pt x="629412" y="0"/>
                </a:lnTo>
              </a:path>
            </a:pathLst>
          </a:custGeom>
          <a:ln w="9144">
            <a:solidFill>
              <a:srgbClr val="585858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44" name="object 44"/>
          <p:cNvGraphicFramePr>
            <a:graphicFrameLocks noGrp="1"/>
          </p:cNvGraphicFramePr>
          <p:nvPr/>
        </p:nvGraphicFramePr>
        <p:xfrm>
          <a:off x="515670" y="2689876"/>
          <a:ext cx="7949565" cy="2255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19070"/>
                <a:gridCol w="1343659"/>
                <a:gridCol w="1739900"/>
                <a:gridCol w="234950"/>
                <a:gridCol w="791209"/>
                <a:gridCol w="444500"/>
                <a:gridCol w="676909"/>
              </a:tblGrid>
              <a:tr h="441943">
                <a:tc>
                  <a:txBody>
                    <a:bodyPr vert="horz" wrap="square"/>
                    <a:lstStyle/>
                    <a:p>
                      <a:pPr marL="622300" marR="88265" indent="-169545">
                        <a:lnSpc>
                          <a:spcPct val="102800"/>
                        </a:lnSpc>
                        <a:spcBef>
                          <a:spcPts val="434"/>
                        </a:spcBef>
                        <a:tabLst>
                          <a:tab pos="1357630"/>
                          <a:tab pos="1844039"/>
                        </a:tabLst>
                      </a:pPr>
                      <a:r>
                        <a:rPr sz="1500" baseline="8333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开源布道者	</a:t>
                      </a: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参与开源社区运营工作  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4.5%		</a:t>
                      </a:r>
                      <a:r>
                        <a:rPr sz="1500" spc="-7" baseline="-8333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4.4%</a:t>
                      </a:r>
                      <a:endParaRPr sz="1500" baseline="-8333">
                        <a:latin typeface="微软雅黑"/>
                        <a:cs typeface="微软雅黑"/>
                      </a:endParaRPr>
                    </a:p>
                  </a:txBody>
                  <a:tcPr marL="0" marR="0" marT="55244" marB="0"/>
                </a:tc>
                <a:tc>
                  <a:txBody>
                    <a:bodyPr vert="horz" wrap="square"/>
                    <a:lstStyle/>
                    <a:p>
                      <a:pPr marL="95885" marR="947419" indent="19685">
                        <a:lnSpc>
                          <a:spcPct val="114999"/>
                        </a:lnSpc>
                        <a:spcBef>
                          <a:spcPts val="52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其他 </a:t>
                      </a: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0.9%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6040" marB="0"/>
                </a:tc>
                <a:tc>
                  <a:txBody>
                    <a:bodyPr vert="horz" wrap="square"/>
                    <a:lstStyle/>
                    <a:p>
                      <a:pPr marL="36322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提升自身知识技术水平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L="869950">
                        <a:lnSpc>
                          <a:spcPts val="1160"/>
                        </a:lnSpc>
                        <a:spcBef>
                          <a:spcPts val="865"/>
                        </a:spcBef>
                      </a:pP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提高自我认同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905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7813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56.6%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L="257175">
                        <a:lnSpc>
                          <a:spcPts val="1155"/>
                        </a:lnSpc>
                        <a:spcBef>
                          <a:spcPts val="969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53.9%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350" marB="0"/>
                </a:tc>
              </a:tr>
              <a:tr h="9468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7878">
                <a:tc>
                  <a:txBody>
                    <a:bodyPr vert="horz" wrap="square"/>
                    <a:lstStyle/>
                    <a:p>
                      <a:pPr marR="1256030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维护基于开源商业化项目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8953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10287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获得职业发展机会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98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47.6%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0795" marB="0"/>
                </a:tc>
              </a:tr>
              <a:tr h="166023">
                <a:tc>
                  <a:txBody>
                    <a:bodyPr vert="horz" wrap="square"/>
                    <a:lstStyle/>
                    <a:p>
                      <a:pPr marR="1254760" algn="ctr">
                        <a:lnSpc>
                          <a:spcPts val="1155"/>
                        </a:lnSpc>
                        <a:spcBef>
                          <a:spcPts val="5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5.2%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35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101600" algn="r">
                        <a:lnSpc>
                          <a:spcPts val="1115"/>
                        </a:lnSpc>
                        <a:spcBef>
                          <a:spcPts val="90"/>
                        </a:spcBef>
                      </a:pP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实现互惠互利、共建共享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143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B1D23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B1D23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200">
                        <a:lnSpc>
                          <a:spcPts val="1085"/>
                        </a:lnSpc>
                        <a:spcBef>
                          <a:spcPts val="55"/>
                        </a:spcBef>
                      </a:pPr>
                      <a:r>
                        <a:rPr sz="1000" spc="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33</a:t>
                      </a: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.</a:t>
                      </a:r>
                      <a:r>
                        <a:rPr sz="1000" spc="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6</a:t>
                      </a: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98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53144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509905" marR="1548765" indent="-360045">
                        <a:lnSpc>
                          <a:spcPct val="114999"/>
                        </a:lnSpc>
                      </a:pP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协助社区活动举办  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5.5%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4445" marB="0"/>
                </a:tc>
                <a:tc>
                  <a:txBody>
                    <a:bodyPr vert="horz" wrap="square"/>
                    <a:lstStyle/>
                    <a:p>
                      <a:pPr marL="113030" algn="ctr">
                        <a:lnSpc>
                          <a:spcPts val="1180"/>
                        </a:lnSpc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使用开源项目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L="113664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27.8%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69950" marR="100965">
                        <a:lnSpc>
                          <a:spcPts val="2070"/>
                        </a:lnSpc>
                        <a:spcBef>
                          <a:spcPts val="195"/>
                        </a:spcBef>
                      </a:pP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了解前沿技术 获得经济收益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2476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B1D23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396875">
                        <a:lnSpc>
                          <a:spcPts val="1140"/>
                        </a:lnSpc>
                        <a:spcBef>
                          <a:spcPts val="5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18.2%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B1D23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31.5%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1176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75403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70582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104775" algn="r">
                        <a:lnSpc>
                          <a:spcPts val="1190"/>
                        </a:lnSpc>
                        <a:spcBef>
                          <a:spcPts val="50"/>
                        </a:spcBef>
                      </a:pP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维护程序问题</a:t>
                      </a:r>
                      <a:r>
                        <a:rPr sz="1000" spc="-1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0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可拓展性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635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B1D23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47650">
                        <a:lnSpc>
                          <a:spcPts val="1160"/>
                        </a:lnSpc>
                        <a:spcBef>
                          <a:spcPts val="8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13.3%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016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98436">
                <a:tc>
                  <a:txBody>
                    <a:bodyPr vert="horz" wrap="square"/>
                    <a:lstStyle/>
                    <a:p>
                      <a:pPr marR="153987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参加开源兴趣小组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R="154051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8.9%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29209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 marL="869950">
                        <a:lnSpc>
                          <a:spcPct val="100000"/>
                        </a:lnSpc>
                        <a:spcBef>
                          <a:spcPts val="805"/>
                        </a:spcBef>
                        <a:tabLst>
                          <a:tab pos="2050414"/>
                        </a:tabLst>
                      </a:pPr>
                      <a:r>
                        <a:rPr sz="1500" spc="-7" baseline="2777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挑战技术难题	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7.7%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 marL="1680210">
                        <a:lnSpc>
                          <a:spcPts val="700"/>
                        </a:lnSpc>
                        <a:spcBef>
                          <a:spcPts val="1115"/>
                        </a:spcBef>
                      </a:pPr>
                      <a:r>
                        <a:rPr sz="1000" spc="-1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占比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（%）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02235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45" name="object 45"/>
          <p:cNvSpPr txBox="1"/>
          <p:nvPr/>
        </p:nvSpPr>
        <p:spPr>
          <a:xfrm>
            <a:off x="3537584" y="5183784"/>
            <a:ext cx="78486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8915" marR="5080" indent="-196850">
              <a:lnSpc>
                <a:spcPct val="114999"/>
              </a:lnSpc>
              <a:spcBef>
                <a:spcPts val="10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参与代码贡献  18.2%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715772" y="5017494"/>
            <a:ext cx="1732280" cy="836294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R="686435" algn="ctr">
              <a:lnSpc>
                <a:spcPct val="100000"/>
              </a:lnSpc>
              <a:spcBef>
                <a:spcPts val="285"/>
              </a:spcBef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参与文档相关贡献</a:t>
            </a:r>
            <a:endParaRPr sz="1000">
              <a:latin typeface="微软雅黑"/>
              <a:cs typeface="微软雅黑"/>
            </a:endParaRPr>
          </a:p>
          <a:p>
            <a:pPr marR="685800" algn="ctr">
              <a:lnSpc>
                <a:spcPct val="100000"/>
              </a:lnSpc>
              <a:spcBef>
                <a:spcPts val="18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10.9%</a:t>
            </a:r>
            <a:endParaRPr sz="1000">
              <a:latin typeface="微软雅黑"/>
              <a:cs typeface="微软雅黑"/>
            </a:endParaRPr>
          </a:p>
          <a:p>
            <a:pPr marL="691515" algn="ctr">
              <a:lnSpc>
                <a:spcPct val="100000"/>
              </a:lnSpc>
              <a:spcBef>
                <a:spcPts val="103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参与传播开源项目</a:t>
            </a:r>
            <a:endParaRPr sz="1000">
              <a:latin typeface="微软雅黑"/>
              <a:cs typeface="微软雅黑"/>
            </a:endParaRPr>
          </a:p>
          <a:p>
            <a:pPr marL="687705" algn="ctr">
              <a:lnSpc>
                <a:spcPct val="100000"/>
              </a:lnSpc>
              <a:spcBef>
                <a:spcPts val="18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13.8%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23748" y="5859271"/>
            <a:ext cx="3947795" cy="8947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2715" marR="5080" algn="just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开源社区中，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使用者比例最高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，使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软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件、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掘开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代码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是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大多 数开发者加入开源项目的起点，随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着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与社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区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的绑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不断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加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深，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用者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逐渐向贡献者转化，围绕项目提出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自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身的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建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议或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优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化方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向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000">
              <a:latin typeface="微软雅黑"/>
              <a:cs typeface="微软雅黑"/>
            </a:endParaRPr>
          </a:p>
          <a:p>
            <a:pPr marL="20955">
              <a:lnSpc>
                <a:spcPct val="100000"/>
              </a:lnSpc>
              <a:spcBef>
                <a:spcPts val="655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来源：OSCHINA《</a:t>
            </a:r>
            <a:r>
              <a:rPr sz="800" spc="-30">
                <a:solidFill>
                  <a:srgbClr val="7E7E7E"/>
                </a:solidFill>
                <a:latin typeface="微软雅黑"/>
                <a:cs typeface="微软雅黑"/>
              </a:rPr>
              <a:t> 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2022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中国开源开发者报告》，艾瑞咨询研究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  <a:tabLst>
                <a:tab pos="2882265"/>
              </a:tabLst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</a:t>
            </a:r>
            <a:r>
              <a:rPr sz="800" spc="4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iResearch</a:t>
            </a:r>
            <a:r>
              <a:rPr sz="800" spc="2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	</a:t>
            </a: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3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433768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开源开发者洞</a:t>
            </a:r>
            <a:r>
              <a:rPr sz="3200" b="0" spc="5">
                <a:solidFill>
                  <a:srgbClr val="8AC53E"/>
                </a:solidFill>
                <a:latin typeface="微软雅黑"/>
                <a:cs typeface="微软雅黑"/>
              </a:rPr>
              <a:t>察</a:t>
            </a:r>
            <a:r>
              <a:rPr sz="3200" b="0" spc="-5">
                <a:solidFill>
                  <a:srgbClr val="8AC53E"/>
                </a:solidFill>
                <a:latin typeface="微软雅黑"/>
                <a:cs typeface="微软雅黑"/>
              </a:rPr>
              <a:t>（2/2）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2282" y="6398767"/>
            <a:ext cx="318897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6795" y="935227"/>
            <a:ext cx="8111490" cy="16992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个人开发者以爱好为导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向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，企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开发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重视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商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业化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价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值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47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以开发者属性分类，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源开发者可分为个人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、企业开发者。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这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两种类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型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群体在参与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源项目的过程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，行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上有明显差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。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个人开发者多数同时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是企业中的程序开发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人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员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，在业余时间选择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源社区丰富自身知识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储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，以兴趣为导向提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代码改进建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议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。 企业开发者旨在实现商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收益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选取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优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秀开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代码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并根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据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自身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行业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Knowhow，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其上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次开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产出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制化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行业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行版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本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550">
              <a:latin typeface="微软雅黑"/>
              <a:cs typeface="微软雅黑"/>
            </a:endParaRPr>
          </a:p>
          <a:p>
            <a:pPr marR="12065" algn="ctr">
              <a:lnSpc>
                <a:spcPct val="100000"/>
              </a:lnSpc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两类开源开发者行为差异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75992" y="3124580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参与开源目的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52138" y="3124580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代码贡献特征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954395" y="3124580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付费意愿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30159" y="3124580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平台权益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35176" y="3797934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个人开发者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35176" y="5006162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企业开发者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135123" y="3521964"/>
            <a:ext cx="1466215" cy="73660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9055" rIns="0" bIns="0" rtlCol="0">
            <a:spAutoFit/>
          </a:bodyPr>
          <a:lstStyle/>
          <a:p>
            <a:pPr marL="92075" marR="99060">
              <a:lnSpc>
                <a:spcPct val="100299"/>
              </a:lnSpc>
              <a:spcBef>
                <a:spcPts val="46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出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兴趣或求知欲进入 开源社区，希望学习社 区内优秀代码，并与 “大神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”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交流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135123" y="4613147"/>
            <a:ext cx="1466215" cy="972819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100330" rIns="0" bIns="0" rtlCol="0">
            <a:spAutoFit/>
          </a:bodyPr>
          <a:lstStyle/>
          <a:p>
            <a:pPr marL="92075" marR="99060" algn="just">
              <a:lnSpc>
                <a:spcPct val="100299"/>
              </a:lnSpc>
              <a:spcBef>
                <a:spcPts val="79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以商业视角出发，希望 通过对开源项目的二次 开发形成开源软件的行 业发行版</a:t>
            </a:r>
            <a:r>
              <a:rPr sz="10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实现商业收 益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11523" y="3521964"/>
            <a:ext cx="1464945" cy="73660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9055" rIns="0" bIns="0" rtlCol="0">
            <a:spAutoFit/>
          </a:bodyPr>
          <a:lstStyle/>
          <a:p>
            <a:pPr marL="91440" marR="100965" algn="just">
              <a:lnSpc>
                <a:spcPct val="100299"/>
              </a:lnSpc>
              <a:spcBef>
                <a:spcPts val="46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代码贡献多针对于某一 单一模块的能力优化或  </a:t>
            </a:r>
            <a:r>
              <a:rPr sz="1000" spc="-5">
                <a:solidFill>
                  <a:srgbClr val="585858"/>
                </a:solidFill>
                <a:latin typeface="Verdana"/>
                <a:cs typeface="Verdana"/>
              </a:rPr>
              <a:t>B</a:t>
            </a:r>
            <a:r>
              <a:rPr sz="1000">
                <a:solidFill>
                  <a:srgbClr val="585858"/>
                </a:solidFill>
                <a:latin typeface="Verdana"/>
                <a:cs typeface="Verdana"/>
              </a:rPr>
              <a:t>u</a:t>
            </a:r>
            <a:r>
              <a:rPr sz="1000" spc="-5">
                <a:solidFill>
                  <a:srgbClr val="585858"/>
                </a:solidFill>
                <a:latin typeface="Verdana"/>
                <a:cs typeface="Verdana"/>
              </a:rPr>
              <a:t>g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修补，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商业化潜力 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11523" y="4613147"/>
            <a:ext cx="1464945" cy="972819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100330" rIns="0" bIns="0" rtlCol="0">
            <a:spAutoFit/>
          </a:bodyPr>
          <a:lstStyle/>
          <a:p>
            <a:pPr marL="91440" marR="100965" algn="just">
              <a:lnSpc>
                <a:spcPct val="100299"/>
              </a:lnSpc>
              <a:spcBef>
                <a:spcPts val="79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基于企业的行业侧经验 积淀，贡献根据特定场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景、行业深度订制的代 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码或功能优化，有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较强 的商业化潜力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486400" y="3521964"/>
            <a:ext cx="1464945" cy="73660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9055" rIns="0" bIns="0" rtlCol="0">
            <a:spAutoFit/>
          </a:bodyPr>
          <a:lstStyle/>
          <a:p>
            <a:pPr marL="92710" marR="99695" algn="just">
              <a:lnSpc>
                <a:spcPct val="100299"/>
              </a:lnSpc>
              <a:spcBef>
                <a:spcPts val="465"/>
              </a:spcBef>
            </a:pP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通常使用免费版本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，仅 在公共代码仓中分享代 码，并查看其他开源发 起者的公共代码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86400" y="4613147"/>
            <a:ext cx="1464945" cy="972819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24130" rIns="0" bIns="0" rtlCol="0">
            <a:spAutoFit/>
          </a:bodyPr>
          <a:lstStyle/>
          <a:p>
            <a:pPr marL="92710" marR="99695" algn="just">
              <a:lnSpc>
                <a:spcPct val="100200"/>
              </a:lnSpc>
              <a:spcBef>
                <a:spcPts val="190"/>
              </a:spcBef>
            </a:pP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愿意为基于开源项目的 服务或商业版付费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，期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望查看更完整、硬核的 代码。同样地，将自身 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代码设置为收费，获得 收益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162800" y="3521964"/>
            <a:ext cx="1464945" cy="73660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9055" rIns="0" bIns="0" rtlCol="0">
            <a:spAutoFit/>
          </a:bodyPr>
          <a:lstStyle/>
          <a:p>
            <a:pPr marL="92075" marR="100330" algn="just">
              <a:lnSpc>
                <a:spcPct val="100299"/>
              </a:lnSpc>
              <a:spcBef>
                <a:spcPts val="46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仅使用代码托管平台中 的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基本权</a:t>
            </a:r>
            <a:r>
              <a:rPr sz="1000" b="1" spc="-15">
                <a:solidFill>
                  <a:srgbClr val="B1D234"/>
                </a:solidFill>
                <a:latin typeface="微软雅黑"/>
                <a:cs typeface="微软雅黑"/>
              </a:rPr>
              <a:t>益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，如代码审 查、测试、版本管理、 关联仓库等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162800" y="4613147"/>
            <a:ext cx="1464945" cy="972819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100330" rIns="0" bIns="0" rtlCol="0">
            <a:spAutoFit/>
          </a:bodyPr>
          <a:lstStyle/>
          <a:p>
            <a:pPr marL="92075" marR="100330" algn="just">
              <a:lnSpc>
                <a:spcPct val="100299"/>
              </a:lnSpc>
              <a:spcBef>
                <a:spcPts val="79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享受平台</a:t>
            </a:r>
            <a:r>
              <a:rPr sz="1000" b="1" spc="-5">
                <a:solidFill>
                  <a:srgbClr val="B1D234"/>
                </a:solidFill>
                <a:latin typeface="微软雅黑"/>
                <a:cs typeface="微软雅黑"/>
              </a:rPr>
              <a:t>增值服务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，包 括关键指标统计、操作 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日志管理、关键行为监 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控，方便社区内开发者 的协同开发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79704" y="3651503"/>
            <a:ext cx="241300" cy="477520"/>
          </a:xfrm>
          <a:custGeom>
            <a:rect l="l" t="t" r="r" b="b"/>
            <a:pathLst>
              <a:path w="241300" h="477520">
                <a:moveTo>
                  <a:pt x="156933" y="128778"/>
                </a:moveTo>
                <a:lnTo>
                  <a:pt x="83743" y="128778"/>
                </a:lnTo>
                <a:lnTo>
                  <a:pt x="59624" y="133814"/>
                </a:lnTo>
                <a:lnTo>
                  <a:pt x="22450" y="167890"/>
                </a:lnTo>
                <a:lnTo>
                  <a:pt x="838" y="285242"/>
                </a:lnTo>
                <a:lnTo>
                  <a:pt x="0" y="291338"/>
                </a:lnTo>
                <a:lnTo>
                  <a:pt x="2755" y="297434"/>
                </a:lnTo>
                <a:lnTo>
                  <a:pt x="42951" y="322326"/>
                </a:lnTo>
                <a:lnTo>
                  <a:pt x="60109" y="443103"/>
                </a:lnTo>
                <a:lnTo>
                  <a:pt x="64379" y="456384"/>
                </a:lnTo>
                <a:lnTo>
                  <a:pt x="72691" y="467153"/>
                </a:lnTo>
                <a:lnTo>
                  <a:pt x="83951" y="474374"/>
                </a:lnTo>
                <a:lnTo>
                  <a:pt x="97066" y="477012"/>
                </a:lnTo>
                <a:lnTo>
                  <a:pt x="143611" y="477012"/>
                </a:lnTo>
                <a:lnTo>
                  <a:pt x="156724" y="474374"/>
                </a:lnTo>
                <a:lnTo>
                  <a:pt x="167981" y="467153"/>
                </a:lnTo>
                <a:lnTo>
                  <a:pt x="176292" y="456384"/>
                </a:lnTo>
                <a:lnTo>
                  <a:pt x="179628" y="446024"/>
                </a:lnTo>
                <a:lnTo>
                  <a:pt x="94907" y="446024"/>
                </a:lnTo>
                <a:lnTo>
                  <a:pt x="91186" y="443103"/>
                </a:lnTo>
                <a:lnTo>
                  <a:pt x="90703" y="438912"/>
                </a:lnTo>
                <a:lnTo>
                  <a:pt x="90703" y="438658"/>
                </a:lnTo>
                <a:lnTo>
                  <a:pt x="72466" y="310769"/>
                </a:lnTo>
                <a:lnTo>
                  <a:pt x="71869" y="306324"/>
                </a:lnTo>
                <a:lnTo>
                  <a:pt x="69227" y="302260"/>
                </a:lnTo>
                <a:lnTo>
                  <a:pt x="32753" y="279527"/>
                </a:lnTo>
                <a:lnTo>
                  <a:pt x="44513" y="197231"/>
                </a:lnTo>
                <a:lnTo>
                  <a:pt x="49391" y="182824"/>
                </a:lnTo>
                <a:lnTo>
                  <a:pt x="58479" y="170926"/>
                </a:lnTo>
                <a:lnTo>
                  <a:pt x="70366" y="162867"/>
                </a:lnTo>
                <a:lnTo>
                  <a:pt x="83743" y="159893"/>
                </a:lnTo>
                <a:lnTo>
                  <a:pt x="211934" y="159893"/>
                </a:lnTo>
                <a:lnTo>
                  <a:pt x="202222" y="147526"/>
                </a:lnTo>
                <a:lnTo>
                  <a:pt x="181050" y="133812"/>
                </a:lnTo>
                <a:lnTo>
                  <a:pt x="156933" y="128778"/>
                </a:lnTo>
                <a:close/>
              </a:path>
              <a:path w="241300" h="477520">
                <a:moveTo>
                  <a:pt x="211934" y="159893"/>
                </a:moveTo>
                <a:lnTo>
                  <a:pt x="156933" y="159893"/>
                </a:lnTo>
                <a:lnTo>
                  <a:pt x="170321" y="162869"/>
                </a:lnTo>
                <a:lnTo>
                  <a:pt x="182228" y="170942"/>
                </a:lnTo>
                <a:lnTo>
                  <a:pt x="191281" y="182770"/>
                </a:lnTo>
                <a:lnTo>
                  <a:pt x="196164" y="197104"/>
                </a:lnTo>
                <a:lnTo>
                  <a:pt x="207924" y="279527"/>
                </a:lnTo>
                <a:lnTo>
                  <a:pt x="171449" y="302260"/>
                </a:lnTo>
                <a:lnTo>
                  <a:pt x="168808" y="306324"/>
                </a:lnTo>
                <a:lnTo>
                  <a:pt x="168211" y="310769"/>
                </a:lnTo>
                <a:lnTo>
                  <a:pt x="149974" y="438658"/>
                </a:lnTo>
                <a:lnTo>
                  <a:pt x="149974" y="438912"/>
                </a:lnTo>
                <a:lnTo>
                  <a:pt x="149491" y="443103"/>
                </a:lnTo>
                <a:lnTo>
                  <a:pt x="145770" y="446024"/>
                </a:lnTo>
                <a:lnTo>
                  <a:pt x="179628" y="446024"/>
                </a:lnTo>
                <a:lnTo>
                  <a:pt x="180568" y="443103"/>
                </a:lnTo>
                <a:lnTo>
                  <a:pt x="197726" y="322326"/>
                </a:lnTo>
                <a:lnTo>
                  <a:pt x="237909" y="297434"/>
                </a:lnTo>
                <a:lnTo>
                  <a:pt x="240792" y="291338"/>
                </a:lnTo>
                <a:lnTo>
                  <a:pt x="239826" y="285242"/>
                </a:lnTo>
                <a:lnTo>
                  <a:pt x="226631" y="192659"/>
                </a:lnTo>
                <a:lnTo>
                  <a:pt x="218173" y="167836"/>
                </a:lnTo>
                <a:lnTo>
                  <a:pt x="211934" y="159893"/>
                </a:lnTo>
                <a:close/>
              </a:path>
              <a:path w="241300" h="477520">
                <a:moveTo>
                  <a:pt x="120332" y="0"/>
                </a:moveTo>
                <a:lnTo>
                  <a:pt x="93932" y="5391"/>
                </a:lnTo>
                <a:lnTo>
                  <a:pt x="72343" y="20081"/>
                </a:lnTo>
                <a:lnTo>
                  <a:pt x="57772" y="41844"/>
                </a:lnTo>
                <a:lnTo>
                  <a:pt x="52425" y="68453"/>
                </a:lnTo>
                <a:lnTo>
                  <a:pt x="55027" y="87290"/>
                </a:lnTo>
                <a:lnTo>
                  <a:pt x="62353" y="104092"/>
                </a:lnTo>
                <a:lnTo>
                  <a:pt x="73685" y="118155"/>
                </a:lnTo>
                <a:lnTo>
                  <a:pt x="88303" y="128778"/>
                </a:lnTo>
                <a:lnTo>
                  <a:pt x="152374" y="128778"/>
                </a:lnTo>
                <a:lnTo>
                  <a:pt x="167004" y="118155"/>
                </a:lnTo>
                <a:lnTo>
                  <a:pt x="176900" y="105918"/>
                </a:lnTo>
                <a:lnTo>
                  <a:pt x="120332" y="105918"/>
                </a:lnTo>
                <a:lnTo>
                  <a:pt x="105935" y="102975"/>
                </a:lnTo>
                <a:lnTo>
                  <a:pt x="94148" y="94948"/>
                </a:lnTo>
                <a:lnTo>
                  <a:pt x="86185" y="83040"/>
                </a:lnTo>
                <a:lnTo>
                  <a:pt x="83261" y="68453"/>
                </a:lnTo>
                <a:lnTo>
                  <a:pt x="86185" y="53919"/>
                </a:lnTo>
                <a:lnTo>
                  <a:pt x="94148" y="42005"/>
                </a:lnTo>
                <a:lnTo>
                  <a:pt x="105935" y="33948"/>
                </a:lnTo>
                <a:lnTo>
                  <a:pt x="120332" y="30988"/>
                </a:lnTo>
                <a:lnTo>
                  <a:pt x="175661" y="30988"/>
                </a:lnTo>
                <a:lnTo>
                  <a:pt x="168341" y="20081"/>
                </a:lnTo>
                <a:lnTo>
                  <a:pt x="146739" y="5391"/>
                </a:lnTo>
                <a:lnTo>
                  <a:pt x="120332" y="0"/>
                </a:lnTo>
                <a:close/>
              </a:path>
              <a:path w="241300" h="477520">
                <a:moveTo>
                  <a:pt x="175661" y="30988"/>
                </a:moveTo>
                <a:lnTo>
                  <a:pt x="120332" y="30988"/>
                </a:lnTo>
                <a:lnTo>
                  <a:pt x="134729" y="33948"/>
                </a:lnTo>
                <a:lnTo>
                  <a:pt x="146516" y="42005"/>
                </a:lnTo>
                <a:lnTo>
                  <a:pt x="154479" y="53919"/>
                </a:lnTo>
                <a:lnTo>
                  <a:pt x="157403" y="68453"/>
                </a:lnTo>
                <a:lnTo>
                  <a:pt x="154479" y="83040"/>
                </a:lnTo>
                <a:lnTo>
                  <a:pt x="146516" y="94948"/>
                </a:lnTo>
                <a:lnTo>
                  <a:pt x="134729" y="102975"/>
                </a:lnTo>
                <a:lnTo>
                  <a:pt x="120332" y="105918"/>
                </a:lnTo>
                <a:lnTo>
                  <a:pt x="176900" y="105918"/>
                </a:lnTo>
                <a:lnTo>
                  <a:pt x="178376" y="104092"/>
                </a:lnTo>
                <a:lnTo>
                  <a:pt x="185744" y="87290"/>
                </a:lnTo>
                <a:lnTo>
                  <a:pt x="188366" y="68453"/>
                </a:lnTo>
                <a:lnTo>
                  <a:pt x="182947" y="41844"/>
                </a:lnTo>
                <a:lnTo>
                  <a:pt x="175661" y="30988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91312" y="4917947"/>
            <a:ext cx="417830" cy="361315"/>
          </a:xfrm>
          <a:custGeom>
            <a:rect l="l" t="t" r="r" b="b"/>
            <a:pathLst>
              <a:path w="417830" h="361314">
                <a:moveTo>
                  <a:pt x="411441" y="333374"/>
                </a:moveTo>
                <a:lnTo>
                  <a:pt x="6134" y="333374"/>
                </a:lnTo>
                <a:lnTo>
                  <a:pt x="0" y="339470"/>
                </a:lnTo>
                <a:lnTo>
                  <a:pt x="0" y="355091"/>
                </a:lnTo>
                <a:lnTo>
                  <a:pt x="6134" y="361188"/>
                </a:lnTo>
                <a:lnTo>
                  <a:pt x="411441" y="361188"/>
                </a:lnTo>
                <a:lnTo>
                  <a:pt x="417575" y="355091"/>
                </a:lnTo>
                <a:lnTo>
                  <a:pt x="417575" y="339470"/>
                </a:lnTo>
                <a:lnTo>
                  <a:pt x="411441" y="333374"/>
                </a:lnTo>
                <a:close/>
              </a:path>
              <a:path w="417830" h="361314">
                <a:moveTo>
                  <a:pt x="194868" y="0"/>
                </a:moveTo>
                <a:lnTo>
                  <a:pt x="83515" y="0"/>
                </a:lnTo>
                <a:lnTo>
                  <a:pt x="61898" y="4387"/>
                </a:lnTo>
                <a:lnTo>
                  <a:pt x="44194" y="16335"/>
                </a:lnTo>
                <a:lnTo>
                  <a:pt x="32232" y="34022"/>
                </a:lnTo>
                <a:lnTo>
                  <a:pt x="27838" y="55625"/>
                </a:lnTo>
                <a:lnTo>
                  <a:pt x="27838" y="333374"/>
                </a:lnTo>
                <a:lnTo>
                  <a:pt x="55676" y="333374"/>
                </a:lnTo>
                <a:lnTo>
                  <a:pt x="55676" y="55625"/>
                </a:lnTo>
                <a:lnTo>
                  <a:pt x="57867" y="44797"/>
                </a:lnTo>
                <a:lnTo>
                  <a:pt x="63838" y="35956"/>
                </a:lnTo>
                <a:lnTo>
                  <a:pt x="72687" y="29997"/>
                </a:lnTo>
                <a:lnTo>
                  <a:pt x="83515" y="27812"/>
                </a:lnTo>
                <a:lnTo>
                  <a:pt x="241952" y="27812"/>
                </a:lnTo>
                <a:lnTo>
                  <a:pt x="234189" y="16335"/>
                </a:lnTo>
                <a:lnTo>
                  <a:pt x="216485" y="4387"/>
                </a:lnTo>
                <a:lnTo>
                  <a:pt x="194868" y="0"/>
                </a:lnTo>
                <a:close/>
              </a:path>
              <a:path w="417830" h="361314">
                <a:moveTo>
                  <a:pt x="241952" y="27812"/>
                </a:moveTo>
                <a:lnTo>
                  <a:pt x="194868" y="27812"/>
                </a:lnTo>
                <a:lnTo>
                  <a:pt x="205696" y="29997"/>
                </a:lnTo>
                <a:lnTo>
                  <a:pt x="214545" y="35956"/>
                </a:lnTo>
                <a:lnTo>
                  <a:pt x="220516" y="44797"/>
                </a:lnTo>
                <a:lnTo>
                  <a:pt x="222707" y="55625"/>
                </a:lnTo>
                <a:lnTo>
                  <a:pt x="222707" y="333374"/>
                </a:lnTo>
                <a:lnTo>
                  <a:pt x="250545" y="333374"/>
                </a:lnTo>
                <a:lnTo>
                  <a:pt x="250545" y="111125"/>
                </a:lnTo>
                <a:lnTo>
                  <a:pt x="381144" y="111125"/>
                </a:lnTo>
                <a:lnTo>
                  <a:pt x="373381" y="99647"/>
                </a:lnTo>
                <a:lnTo>
                  <a:pt x="355677" y="87699"/>
                </a:lnTo>
                <a:lnTo>
                  <a:pt x="334060" y="83312"/>
                </a:lnTo>
                <a:lnTo>
                  <a:pt x="250545" y="83312"/>
                </a:lnTo>
                <a:lnTo>
                  <a:pt x="250545" y="55625"/>
                </a:lnTo>
                <a:lnTo>
                  <a:pt x="246151" y="34022"/>
                </a:lnTo>
                <a:lnTo>
                  <a:pt x="241952" y="27812"/>
                </a:lnTo>
                <a:close/>
              </a:path>
              <a:path w="417830" h="361314">
                <a:moveTo>
                  <a:pt x="381144" y="111125"/>
                </a:moveTo>
                <a:lnTo>
                  <a:pt x="334060" y="111125"/>
                </a:lnTo>
                <a:lnTo>
                  <a:pt x="344888" y="113327"/>
                </a:lnTo>
                <a:lnTo>
                  <a:pt x="353737" y="119316"/>
                </a:lnTo>
                <a:lnTo>
                  <a:pt x="359708" y="128162"/>
                </a:lnTo>
                <a:lnTo>
                  <a:pt x="361899" y="138937"/>
                </a:lnTo>
                <a:lnTo>
                  <a:pt x="361899" y="333374"/>
                </a:lnTo>
                <a:lnTo>
                  <a:pt x="389737" y="333374"/>
                </a:lnTo>
                <a:lnTo>
                  <a:pt x="389737" y="138937"/>
                </a:lnTo>
                <a:lnTo>
                  <a:pt x="385343" y="117334"/>
                </a:lnTo>
                <a:lnTo>
                  <a:pt x="381144" y="111125"/>
                </a:lnTo>
                <a:close/>
              </a:path>
              <a:path w="417830" h="361314">
                <a:moveTo>
                  <a:pt x="188734" y="250062"/>
                </a:moveTo>
                <a:lnTo>
                  <a:pt x="89649" y="250062"/>
                </a:lnTo>
                <a:lnTo>
                  <a:pt x="83515" y="256158"/>
                </a:lnTo>
                <a:lnTo>
                  <a:pt x="83515" y="271652"/>
                </a:lnTo>
                <a:lnTo>
                  <a:pt x="89649" y="277875"/>
                </a:lnTo>
                <a:lnTo>
                  <a:pt x="188734" y="277875"/>
                </a:lnTo>
                <a:lnTo>
                  <a:pt x="194868" y="271652"/>
                </a:lnTo>
                <a:lnTo>
                  <a:pt x="194868" y="256158"/>
                </a:lnTo>
                <a:lnTo>
                  <a:pt x="188734" y="250062"/>
                </a:lnTo>
                <a:close/>
              </a:path>
              <a:path w="417830" h="361314">
                <a:moveTo>
                  <a:pt x="327926" y="250062"/>
                </a:moveTo>
                <a:lnTo>
                  <a:pt x="284518" y="250062"/>
                </a:lnTo>
                <a:lnTo>
                  <a:pt x="278384" y="256158"/>
                </a:lnTo>
                <a:lnTo>
                  <a:pt x="278384" y="271652"/>
                </a:lnTo>
                <a:lnTo>
                  <a:pt x="284518" y="277875"/>
                </a:lnTo>
                <a:lnTo>
                  <a:pt x="327926" y="277875"/>
                </a:lnTo>
                <a:lnTo>
                  <a:pt x="334060" y="271652"/>
                </a:lnTo>
                <a:lnTo>
                  <a:pt x="334060" y="256158"/>
                </a:lnTo>
                <a:lnTo>
                  <a:pt x="327926" y="250062"/>
                </a:lnTo>
                <a:close/>
              </a:path>
              <a:path w="417830" h="361314">
                <a:moveTo>
                  <a:pt x="188734" y="166750"/>
                </a:moveTo>
                <a:lnTo>
                  <a:pt x="89649" y="166750"/>
                </a:lnTo>
                <a:lnTo>
                  <a:pt x="83515" y="172846"/>
                </a:lnTo>
                <a:lnTo>
                  <a:pt x="83515" y="188340"/>
                </a:lnTo>
                <a:lnTo>
                  <a:pt x="89649" y="194437"/>
                </a:lnTo>
                <a:lnTo>
                  <a:pt x="188734" y="194437"/>
                </a:lnTo>
                <a:lnTo>
                  <a:pt x="194868" y="188340"/>
                </a:lnTo>
                <a:lnTo>
                  <a:pt x="194868" y="172846"/>
                </a:lnTo>
                <a:lnTo>
                  <a:pt x="188734" y="166750"/>
                </a:lnTo>
                <a:close/>
              </a:path>
              <a:path w="417830" h="361314">
                <a:moveTo>
                  <a:pt x="327926" y="166750"/>
                </a:moveTo>
                <a:lnTo>
                  <a:pt x="284518" y="166750"/>
                </a:lnTo>
                <a:lnTo>
                  <a:pt x="278384" y="172846"/>
                </a:lnTo>
                <a:lnTo>
                  <a:pt x="278384" y="188340"/>
                </a:lnTo>
                <a:lnTo>
                  <a:pt x="284518" y="194437"/>
                </a:lnTo>
                <a:lnTo>
                  <a:pt x="327926" y="194437"/>
                </a:lnTo>
                <a:lnTo>
                  <a:pt x="334060" y="188340"/>
                </a:lnTo>
                <a:lnTo>
                  <a:pt x="334060" y="172846"/>
                </a:lnTo>
                <a:lnTo>
                  <a:pt x="327926" y="166750"/>
                </a:lnTo>
                <a:close/>
              </a:path>
              <a:path w="417830" h="361314">
                <a:moveTo>
                  <a:pt x="188734" y="83312"/>
                </a:moveTo>
                <a:lnTo>
                  <a:pt x="89649" y="83312"/>
                </a:lnTo>
                <a:lnTo>
                  <a:pt x="83515" y="89534"/>
                </a:lnTo>
                <a:lnTo>
                  <a:pt x="83515" y="105028"/>
                </a:lnTo>
                <a:lnTo>
                  <a:pt x="89649" y="111125"/>
                </a:lnTo>
                <a:lnTo>
                  <a:pt x="188734" y="111125"/>
                </a:lnTo>
                <a:lnTo>
                  <a:pt x="194868" y="105028"/>
                </a:lnTo>
                <a:lnTo>
                  <a:pt x="194868" y="89534"/>
                </a:lnTo>
                <a:lnTo>
                  <a:pt x="188734" y="83312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721864" y="2804160"/>
            <a:ext cx="292735" cy="292735"/>
          </a:xfrm>
          <a:custGeom>
            <a:rect l="l" t="t" r="r" b="b"/>
            <a:pathLst>
              <a:path w="292735" h="292735">
                <a:moveTo>
                  <a:pt x="49149" y="152780"/>
                </a:moveTo>
                <a:lnTo>
                  <a:pt x="36194" y="152780"/>
                </a:lnTo>
                <a:lnTo>
                  <a:pt x="45886" y="192049"/>
                </a:lnTo>
                <a:lnTo>
                  <a:pt x="68294" y="224329"/>
                </a:lnTo>
                <a:lnTo>
                  <a:pt x="100560" y="246774"/>
                </a:lnTo>
                <a:lnTo>
                  <a:pt x="139827" y="256539"/>
                </a:lnTo>
                <a:lnTo>
                  <a:pt x="139827" y="292607"/>
                </a:lnTo>
                <a:lnTo>
                  <a:pt x="152781" y="292607"/>
                </a:lnTo>
                <a:lnTo>
                  <a:pt x="152781" y="256539"/>
                </a:lnTo>
                <a:lnTo>
                  <a:pt x="192049" y="246774"/>
                </a:lnTo>
                <a:lnTo>
                  <a:pt x="196818" y="243459"/>
                </a:lnTo>
                <a:lnTo>
                  <a:pt x="139827" y="243459"/>
                </a:lnTo>
                <a:lnTo>
                  <a:pt x="105638" y="234773"/>
                </a:lnTo>
                <a:lnTo>
                  <a:pt x="77485" y="215122"/>
                </a:lnTo>
                <a:lnTo>
                  <a:pt x="57834" y="186969"/>
                </a:lnTo>
                <a:lnTo>
                  <a:pt x="49149" y="152780"/>
                </a:lnTo>
                <a:close/>
              </a:path>
              <a:path w="292735" h="292735">
                <a:moveTo>
                  <a:pt x="152781" y="207772"/>
                </a:moveTo>
                <a:lnTo>
                  <a:pt x="139827" y="207772"/>
                </a:lnTo>
                <a:lnTo>
                  <a:pt x="139827" y="243459"/>
                </a:lnTo>
                <a:lnTo>
                  <a:pt x="152781" y="243459"/>
                </a:lnTo>
                <a:lnTo>
                  <a:pt x="152781" y="207772"/>
                </a:lnTo>
                <a:close/>
              </a:path>
              <a:path w="292735" h="292735">
                <a:moveTo>
                  <a:pt x="256540" y="152780"/>
                </a:moveTo>
                <a:lnTo>
                  <a:pt x="243459" y="152780"/>
                </a:lnTo>
                <a:lnTo>
                  <a:pt x="234773" y="186969"/>
                </a:lnTo>
                <a:lnTo>
                  <a:pt x="215122" y="215122"/>
                </a:lnTo>
                <a:lnTo>
                  <a:pt x="186969" y="234773"/>
                </a:lnTo>
                <a:lnTo>
                  <a:pt x="152781" y="243459"/>
                </a:lnTo>
                <a:lnTo>
                  <a:pt x="196818" y="243459"/>
                </a:lnTo>
                <a:lnTo>
                  <a:pt x="224329" y="224329"/>
                </a:lnTo>
                <a:lnTo>
                  <a:pt x="246774" y="192049"/>
                </a:lnTo>
                <a:lnTo>
                  <a:pt x="256540" y="152780"/>
                </a:lnTo>
                <a:close/>
              </a:path>
              <a:path w="292735" h="292735">
                <a:moveTo>
                  <a:pt x="146304" y="119252"/>
                </a:moveTo>
                <a:lnTo>
                  <a:pt x="135735" y="121372"/>
                </a:lnTo>
                <a:lnTo>
                  <a:pt x="127095" y="127158"/>
                </a:lnTo>
                <a:lnTo>
                  <a:pt x="121265" y="135755"/>
                </a:lnTo>
                <a:lnTo>
                  <a:pt x="119125" y="146303"/>
                </a:lnTo>
                <a:lnTo>
                  <a:pt x="121265" y="156852"/>
                </a:lnTo>
                <a:lnTo>
                  <a:pt x="127095" y="165449"/>
                </a:lnTo>
                <a:lnTo>
                  <a:pt x="135735" y="171235"/>
                </a:lnTo>
                <a:lnTo>
                  <a:pt x="146304" y="173354"/>
                </a:lnTo>
                <a:lnTo>
                  <a:pt x="156872" y="171235"/>
                </a:lnTo>
                <a:lnTo>
                  <a:pt x="165512" y="165449"/>
                </a:lnTo>
                <a:lnTo>
                  <a:pt x="168936" y="160400"/>
                </a:lnTo>
                <a:lnTo>
                  <a:pt x="138556" y="160400"/>
                </a:lnTo>
                <a:lnTo>
                  <a:pt x="132206" y="154177"/>
                </a:lnTo>
                <a:lnTo>
                  <a:pt x="132206" y="138556"/>
                </a:lnTo>
                <a:lnTo>
                  <a:pt x="138556" y="132206"/>
                </a:lnTo>
                <a:lnTo>
                  <a:pt x="168936" y="132206"/>
                </a:lnTo>
                <a:lnTo>
                  <a:pt x="165512" y="127158"/>
                </a:lnTo>
                <a:lnTo>
                  <a:pt x="156872" y="121372"/>
                </a:lnTo>
                <a:lnTo>
                  <a:pt x="146304" y="119252"/>
                </a:lnTo>
                <a:close/>
              </a:path>
              <a:path w="292735" h="292735">
                <a:moveTo>
                  <a:pt x="168936" y="132206"/>
                </a:moveTo>
                <a:lnTo>
                  <a:pt x="154178" y="132206"/>
                </a:lnTo>
                <a:lnTo>
                  <a:pt x="160400" y="138556"/>
                </a:lnTo>
                <a:lnTo>
                  <a:pt x="160400" y="154177"/>
                </a:lnTo>
                <a:lnTo>
                  <a:pt x="154178" y="160400"/>
                </a:lnTo>
                <a:lnTo>
                  <a:pt x="168936" y="160400"/>
                </a:lnTo>
                <a:lnTo>
                  <a:pt x="171342" y="156852"/>
                </a:lnTo>
                <a:lnTo>
                  <a:pt x="173481" y="146303"/>
                </a:lnTo>
                <a:lnTo>
                  <a:pt x="171342" y="135755"/>
                </a:lnTo>
                <a:lnTo>
                  <a:pt x="168936" y="132206"/>
                </a:lnTo>
                <a:close/>
              </a:path>
              <a:path w="292735" h="292735">
                <a:moveTo>
                  <a:pt x="84836" y="139826"/>
                </a:moveTo>
                <a:lnTo>
                  <a:pt x="0" y="139826"/>
                </a:lnTo>
                <a:lnTo>
                  <a:pt x="0" y="152780"/>
                </a:lnTo>
                <a:lnTo>
                  <a:pt x="84836" y="152780"/>
                </a:lnTo>
                <a:lnTo>
                  <a:pt x="84836" y="139826"/>
                </a:lnTo>
                <a:close/>
              </a:path>
              <a:path w="292735" h="292735">
                <a:moveTo>
                  <a:pt x="292608" y="139826"/>
                </a:moveTo>
                <a:lnTo>
                  <a:pt x="207772" y="139826"/>
                </a:lnTo>
                <a:lnTo>
                  <a:pt x="207772" y="152780"/>
                </a:lnTo>
                <a:lnTo>
                  <a:pt x="292608" y="152780"/>
                </a:lnTo>
                <a:lnTo>
                  <a:pt x="292608" y="139826"/>
                </a:lnTo>
                <a:close/>
              </a:path>
              <a:path w="292735" h="292735">
                <a:moveTo>
                  <a:pt x="152781" y="0"/>
                </a:moveTo>
                <a:lnTo>
                  <a:pt x="139827" y="0"/>
                </a:lnTo>
                <a:lnTo>
                  <a:pt x="139827" y="36194"/>
                </a:lnTo>
                <a:lnTo>
                  <a:pt x="100560" y="45886"/>
                </a:lnTo>
                <a:lnTo>
                  <a:pt x="68294" y="68294"/>
                </a:lnTo>
                <a:lnTo>
                  <a:pt x="45886" y="100560"/>
                </a:lnTo>
                <a:lnTo>
                  <a:pt x="36194" y="139826"/>
                </a:lnTo>
                <a:lnTo>
                  <a:pt x="49149" y="139826"/>
                </a:lnTo>
                <a:lnTo>
                  <a:pt x="57834" y="105638"/>
                </a:lnTo>
                <a:lnTo>
                  <a:pt x="77485" y="77485"/>
                </a:lnTo>
                <a:lnTo>
                  <a:pt x="105638" y="57834"/>
                </a:lnTo>
                <a:lnTo>
                  <a:pt x="139827" y="49149"/>
                </a:lnTo>
                <a:lnTo>
                  <a:pt x="196749" y="49149"/>
                </a:lnTo>
                <a:lnTo>
                  <a:pt x="192049" y="45886"/>
                </a:lnTo>
                <a:lnTo>
                  <a:pt x="152781" y="36194"/>
                </a:lnTo>
                <a:lnTo>
                  <a:pt x="152781" y="0"/>
                </a:lnTo>
                <a:close/>
              </a:path>
              <a:path w="292735" h="292735">
                <a:moveTo>
                  <a:pt x="196749" y="49149"/>
                </a:moveTo>
                <a:lnTo>
                  <a:pt x="152781" y="49149"/>
                </a:lnTo>
                <a:lnTo>
                  <a:pt x="186969" y="57834"/>
                </a:lnTo>
                <a:lnTo>
                  <a:pt x="215122" y="77485"/>
                </a:lnTo>
                <a:lnTo>
                  <a:pt x="234773" y="105638"/>
                </a:lnTo>
                <a:lnTo>
                  <a:pt x="243459" y="139826"/>
                </a:lnTo>
                <a:lnTo>
                  <a:pt x="256540" y="139826"/>
                </a:lnTo>
                <a:lnTo>
                  <a:pt x="246774" y="100560"/>
                </a:lnTo>
                <a:lnTo>
                  <a:pt x="224329" y="68294"/>
                </a:lnTo>
                <a:lnTo>
                  <a:pt x="196749" y="49149"/>
                </a:lnTo>
                <a:close/>
              </a:path>
              <a:path w="292735" h="292735">
                <a:moveTo>
                  <a:pt x="152781" y="49149"/>
                </a:moveTo>
                <a:lnTo>
                  <a:pt x="139827" y="49149"/>
                </a:lnTo>
                <a:lnTo>
                  <a:pt x="139827" y="84836"/>
                </a:lnTo>
                <a:lnTo>
                  <a:pt x="152781" y="84836"/>
                </a:lnTo>
                <a:lnTo>
                  <a:pt x="152781" y="49149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342638" y="2865882"/>
            <a:ext cx="67945" cy="87630"/>
          </a:xfrm>
          <a:custGeom>
            <a:rect l="l" t="t" r="r" b="b"/>
            <a:pathLst>
              <a:path w="67945" h="87630">
                <a:moveTo>
                  <a:pt x="67817" y="0"/>
                </a:moveTo>
                <a:lnTo>
                  <a:pt x="0" y="87629"/>
                </a:lnTo>
              </a:path>
            </a:pathLst>
          </a:custGeom>
          <a:ln w="28955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342638" y="2946654"/>
            <a:ext cx="67945" cy="87630"/>
          </a:xfrm>
          <a:custGeom>
            <a:rect l="l" t="t" r="r" b="b"/>
            <a:pathLst>
              <a:path w="67945" h="87630">
                <a:moveTo>
                  <a:pt x="67817" y="87630"/>
                </a:moveTo>
                <a:lnTo>
                  <a:pt x="0" y="0"/>
                </a:lnTo>
              </a:path>
            </a:pathLst>
          </a:custGeom>
          <a:ln w="2895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670297" y="2865882"/>
            <a:ext cx="67945" cy="87630"/>
          </a:xfrm>
          <a:custGeom>
            <a:rect l="l" t="t" r="r" b="b"/>
            <a:pathLst>
              <a:path w="67945" h="87630">
                <a:moveTo>
                  <a:pt x="0" y="0"/>
                </a:moveTo>
                <a:lnTo>
                  <a:pt x="67817" y="87629"/>
                </a:lnTo>
              </a:path>
            </a:pathLst>
          </a:custGeom>
          <a:ln w="28955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670297" y="2946654"/>
            <a:ext cx="67945" cy="87630"/>
          </a:xfrm>
          <a:custGeom>
            <a:rect l="l" t="t" r="r" b="b"/>
            <a:pathLst>
              <a:path w="67945" h="87630">
                <a:moveTo>
                  <a:pt x="0" y="87630"/>
                </a:moveTo>
                <a:lnTo>
                  <a:pt x="67817" y="0"/>
                </a:lnTo>
              </a:path>
            </a:pathLst>
          </a:custGeom>
          <a:ln w="2895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490465" y="2870454"/>
            <a:ext cx="99695" cy="160020"/>
          </a:xfrm>
          <a:custGeom>
            <a:rect l="l" t="t" r="r" b="b"/>
            <a:pathLst>
              <a:path w="99695" h="160019">
                <a:moveTo>
                  <a:pt x="99695" y="0"/>
                </a:moveTo>
                <a:lnTo>
                  <a:pt x="0" y="159766"/>
                </a:lnTo>
              </a:path>
            </a:pathLst>
          </a:custGeom>
          <a:ln w="28956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6062471" y="2776727"/>
            <a:ext cx="317500" cy="318770"/>
          </a:xfrm>
          <a:custGeom>
            <a:rect l="l" t="t" r="r" b="b"/>
            <a:pathLst>
              <a:path w="317500" h="318769">
                <a:moveTo>
                  <a:pt x="132079" y="53086"/>
                </a:moveTo>
                <a:lnTo>
                  <a:pt x="90350" y="59853"/>
                </a:lnTo>
                <a:lnTo>
                  <a:pt x="54095" y="78697"/>
                </a:lnTo>
                <a:lnTo>
                  <a:pt x="25497" y="107428"/>
                </a:lnTo>
                <a:lnTo>
                  <a:pt x="6738" y="143859"/>
                </a:lnTo>
                <a:lnTo>
                  <a:pt x="0" y="185800"/>
                </a:lnTo>
                <a:lnTo>
                  <a:pt x="6738" y="227742"/>
                </a:lnTo>
                <a:lnTo>
                  <a:pt x="25497" y="264173"/>
                </a:lnTo>
                <a:lnTo>
                  <a:pt x="54095" y="292904"/>
                </a:lnTo>
                <a:lnTo>
                  <a:pt x="90350" y="311748"/>
                </a:lnTo>
                <a:lnTo>
                  <a:pt x="132079" y="318516"/>
                </a:lnTo>
                <a:lnTo>
                  <a:pt x="173809" y="311748"/>
                </a:lnTo>
                <a:lnTo>
                  <a:pt x="210064" y="292904"/>
                </a:lnTo>
                <a:lnTo>
                  <a:pt x="238662" y="264173"/>
                </a:lnTo>
                <a:lnTo>
                  <a:pt x="242593" y="256539"/>
                </a:lnTo>
                <a:lnTo>
                  <a:pt x="123316" y="256539"/>
                </a:lnTo>
                <a:lnTo>
                  <a:pt x="123316" y="247776"/>
                </a:lnTo>
                <a:lnTo>
                  <a:pt x="90042" y="224155"/>
                </a:lnTo>
                <a:lnTo>
                  <a:pt x="88391" y="219583"/>
                </a:lnTo>
                <a:lnTo>
                  <a:pt x="90804" y="214502"/>
                </a:lnTo>
                <a:lnTo>
                  <a:pt x="100075" y="211200"/>
                </a:lnTo>
                <a:lnTo>
                  <a:pt x="123316" y="211200"/>
                </a:lnTo>
                <a:lnTo>
                  <a:pt x="123316" y="194691"/>
                </a:lnTo>
                <a:lnTo>
                  <a:pt x="109549" y="191904"/>
                </a:lnTo>
                <a:lnTo>
                  <a:pt x="98329" y="184308"/>
                </a:lnTo>
                <a:lnTo>
                  <a:pt x="90776" y="173041"/>
                </a:lnTo>
                <a:lnTo>
                  <a:pt x="88011" y="159258"/>
                </a:lnTo>
                <a:lnTo>
                  <a:pt x="90777" y="145470"/>
                </a:lnTo>
                <a:lnTo>
                  <a:pt x="98329" y="134207"/>
                </a:lnTo>
                <a:lnTo>
                  <a:pt x="109549" y="126611"/>
                </a:lnTo>
                <a:lnTo>
                  <a:pt x="123316" y="123825"/>
                </a:lnTo>
                <a:lnTo>
                  <a:pt x="123316" y="115062"/>
                </a:lnTo>
                <a:lnTo>
                  <a:pt x="242593" y="115062"/>
                </a:lnTo>
                <a:lnTo>
                  <a:pt x="238662" y="107428"/>
                </a:lnTo>
                <a:lnTo>
                  <a:pt x="210064" y="78697"/>
                </a:lnTo>
                <a:lnTo>
                  <a:pt x="173809" y="59853"/>
                </a:lnTo>
                <a:lnTo>
                  <a:pt x="132079" y="53086"/>
                </a:lnTo>
                <a:close/>
              </a:path>
              <a:path w="317500" h="318769">
                <a:moveTo>
                  <a:pt x="148589" y="141605"/>
                </a:moveTo>
                <a:lnTo>
                  <a:pt x="140842" y="141605"/>
                </a:lnTo>
                <a:lnTo>
                  <a:pt x="140842" y="176911"/>
                </a:lnTo>
                <a:lnTo>
                  <a:pt x="154557" y="179697"/>
                </a:lnTo>
                <a:lnTo>
                  <a:pt x="165782" y="187293"/>
                </a:lnTo>
                <a:lnTo>
                  <a:pt x="173364" y="198556"/>
                </a:lnTo>
                <a:lnTo>
                  <a:pt x="176149" y="212344"/>
                </a:lnTo>
                <a:lnTo>
                  <a:pt x="173364" y="226131"/>
                </a:lnTo>
                <a:lnTo>
                  <a:pt x="165782" y="237394"/>
                </a:lnTo>
                <a:lnTo>
                  <a:pt x="154557" y="244990"/>
                </a:lnTo>
                <a:lnTo>
                  <a:pt x="140842" y="247776"/>
                </a:lnTo>
                <a:lnTo>
                  <a:pt x="140842" y="256539"/>
                </a:lnTo>
                <a:lnTo>
                  <a:pt x="242593" y="256539"/>
                </a:lnTo>
                <a:lnTo>
                  <a:pt x="257421" y="227742"/>
                </a:lnTo>
                <a:lnTo>
                  <a:pt x="264160" y="185800"/>
                </a:lnTo>
                <a:lnTo>
                  <a:pt x="260079" y="160400"/>
                </a:lnTo>
                <a:lnTo>
                  <a:pt x="164083" y="160400"/>
                </a:lnTo>
                <a:lnTo>
                  <a:pt x="159130" y="157987"/>
                </a:lnTo>
                <a:lnTo>
                  <a:pt x="157479" y="153416"/>
                </a:lnTo>
                <a:lnTo>
                  <a:pt x="155066" y="146431"/>
                </a:lnTo>
                <a:lnTo>
                  <a:pt x="148589" y="141605"/>
                </a:lnTo>
                <a:close/>
              </a:path>
              <a:path w="317500" h="318769">
                <a:moveTo>
                  <a:pt x="123316" y="211200"/>
                </a:moveTo>
                <a:lnTo>
                  <a:pt x="100075" y="211200"/>
                </a:lnTo>
                <a:lnTo>
                  <a:pt x="105028" y="213613"/>
                </a:lnTo>
                <a:lnTo>
                  <a:pt x="106679" y="218186"/>
                </a:lnTo>
                <a:lnTo>
                  <a:pt x="109092" y="225171"/>
                </a:lnTo>
                <a:lnTo>
                  <a:pt x="115569" y="229997"/>
                </a:lnTo>
                <a:lnTo>
                  <a:pt x="123316" y="229997"/>
                </a:lnTo>
                <a:lnTo>
                  <a:pt x="123316" y="211200"/>
                </a:lnTo>
                <a:close/>
              </a:path>
              <a:path w="317500" h="318769">
                <a:moveTo>
                  <a:pt x="150622" y="194691"/>
                </a:moveTo>
                <a:lnTo>
                  <a:pt x="140842" y="194691"/>
                </a:lnTo>
                <a:lnTo>
                  <a:pt x="140842" y="229997"/>
                </a:lnTo>
                <a:lnTo>
                  <a:pt x="150622" y="229997"/>
                </a:lnTo>
                <a:lnTo>
                  <a:pt x="158495" y="222123"/>
                </a:lnTo>
                <a:lnTo>
                  <a:pt x="158495" y="202564"/>
                </a:lnTo>
                <a:lnTo>
                  <a:pt x="150622" y="194691"/>
                </a:lnTo>
                <a:close/>
              </a:path>
              <a:path w="317500" h="318769">
                <a:moveTo>
                  <a:pt x="303022" y="190246"/>
                </a:moveTo>
                <a:lnTo>
                  <a:pt x="275336" y="229362"/>
                </a:lnTo>
                <a:lnTo>
                  <a:pt x="281953" y="222724"/>
                </a:lnTo>
                <a:lnTo>
                  <a:pt x="288083" y="215598"/>
                </a:lnTo>
                <a:lnTo>
                  <a:pt x="293713" y="208020"/>
                </a:lnTo>
                <a:lnTo>
                  <a:pt x="298830" y="200025"/>
                </a:lnTo>
                <a:lnTo>
                  <a:pt x="303022" y="190246"/>
                </a:lnTo>
                <a:close/>
              </a:path>
              <a:path w="317500" h="318769">
                <a:moveTo>
                  <a:pt x="294639" y="165354"/>
                </a:moveTo>
                <a:lnTo>
                  <a:pt x="281558" y="194437"/>
                </a:lnTo>
                <a:lnTo>
                  <a:pt x="285531" y="187606"/>
                </a:lnTo>
                <a:lnTo>
                  <a:pt x="289051" y="180466"/>
                </a:lnTo>
                <a:lnTo>
                  <a:pt x="292096" y="173041"/>
                </a:lnTo>
                <a:lnTo>
                  <a:pt x="294639" y="165354"/>
                </a:lnTo>
                <a:close/>
              </a:path>
              <a:path w="317500" h="318769">
                <a:moveTo>
                  <a:pt x="306831" y="181356"/>
                </a:moveTo>
                <a:lnTo>
                  <a:pt x="303021" y="190246"/>
                </a:lnTo>
                <a:lnTo>
                  <a:pt x="305815" y="186309"/>
                </a:lnTo>
                <a:lnTo>
                  <a:pt x="306831" y="181356"/>
                </a:lnTo>
                <a:close/>
              </a:path>
              <a:path w="317500" h="318769">
                <a:moveTo>
                  <a:pt x="316991" y="132714"/>
                </a:moveTo>
                <a:lnTo>
                  <a:pt x="306831" y="181356"/>
                </a:lnTo>
                <a:lnTo>
                  <a:pt x="311657" y="170052"/>
                </a:lnTo>
                <a:lnTo>
                  <a:pt x="313777" y="161958"/>
                </a:lnTo>
                <a:lnTo>
                  <a:pt x="315372" y="153685"/>
                </a:lnTo>
                <a:lnTo>
                  <a:pt x="316415" y="145470"/>
                </a:lnTo>
                <a:lnTo>
                  <a:pt x="316908" y="137969"/>
                </a:lnTo>
                <a:lnTo>
                  <a:pt x="316991" y="132714"/>
                </a:lnTo>
                <a:close/>
              </a:path>
              <a:path w="317500" h="318769">
                <a:moveTo>
                  <a:pt x="123316" y="141605"/>
                </a:moveTo>
                <a:lnTo>
                  <a:pt x="113537" y="141605"/>
                </a:lnTo>
                <a:lnTo>
                  <a:pt x="105663" y="149479"/>
                </a:lnTo>
                <a:lnTo>
                  <a:pt x="105663" y="169037"/>
                </a:lnTo>
                <a:lnTo>
                  <a:pt x="113537" y="176911"/>
                </a:lnTo>
                <a:lnTo>
                  <a:pt x="123316" y="176911"/>
                </a:lnTo>
                <a:lnTo>
                  <a:pt x="123316" y="141605"/>
                </a:lnTo>
                <a:close/>
              </a:path>
              <a:path w="317500" h="318769">
                <a:moveTo>
                  <a:pt x="242593" y="115062"/>
                </a:moveTo>
                <a:lnTo>
                  <a:pt x="140842" y="115062"/>
                </a:lnTo>
                <a:lnTo>
                  <a:pt x="140842" y="123825"/>
                </a:lnTo>
                <a:lnTo>
                  <a:pt x="151846" y="125587"/>
                </a:lnTo>
                <a:lnTo>
                  <a:pt x="161432" y="130492"/>
                </a:lnTo>
                <a:lnTo>
                  <a:pt x="169042" y="137969"/>
                </a:lnTo>
                <a:lnTo>
                  <a:pt x="174116" y="147447"/>
                </a:lnTo>
                <a:lnTo>
                  <a:pt x="175767" y="152019"/>
                </a:lnTo>
                <a:lnTo>
                  <a:pt x="173354" y="157099"/>
                </a:lnTo>
                <a:lnTo>
                  <a:pt x="164083" y="160400"/>
                </a:lnTo>
                <a:lnTo>
                  <a:pt x="260079" y="160400"/>
                </a:lnTo>
                <a:lnTo>
                  <a:pt x="257421" y="143859"/>
                </a:lnTo>
                <a:lnTo>
                  <a:pt x="242593" y="115062"/>
                </a:lnTo>
                <a:close/>
              </a:path>
              <a:path w="317500" h="318769">
                <a:moveTo>
                  <a:pt x="127380" y="14224"/>
                </a:moveTo>
                <a:lnTo>
                  <a:pt x="95337" y="35165"/>
                </a:lnTo>
                <a:lnTo>
                  <a:pt x="88645" y="41783"/>
                </a:lnTo>
                <a:lnTo>
                  <a:pt x="127380" y="14224"/>
                </a:lnTo>
                <a:close/>
              </a:path>
              <a:path w="317500" h="318769">
                <a:moveTo>
                  <a:pt x="123443" y="35687"/>
                </a:moveTo>
                <a:lnTo>
                  <a:pt x="114542" y="36443"/>
                </a:lnTo>
                <a:lnTo>
                  <a:pt x="105759" y="37734"/>
                </a:lnTo>
                <a:lnTo>
                  <a:pt x="97119" y="39526"/>
                </a:lnTo>
                <a:lnTo>
                  <a:pt x="88645" y="41783"/>
                </a:lnTo>
                <a:lnTo>
                  <a:pt x="123443" y="35687"/>
                </a:lnTo>
                <a:close/>
              </a:path>
              <a:path w="317500" h="318769">
                <a:moveTo>
                  <a:pt x="137160" y="10033"/>
                </a:moveTo>
                <a:lnTo>
                  <a:pt x="131572" y="11302"/>
                </a:lnTo>
                <a:lnTo>
                  <a:pt x="127380" y="14224"/>
                </a:lnTo>
                <a:lnTo>
                  <a:pt x="137160" y="10033"/>
                </a:lnTo>
                <a:close/>
              </a:path>
              <a:path w="317500" h="318769">
                <a:moveTo>
                  <a:pt x="184912" y="0"/>
                </a:moveTo>
                <a:lnTo>
                  <a:pt x="137160" y="10033"/>
                </a:lnTo>
                <a:lnTo>
                  <a:pt x="184912" y="0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7766304" y="2865120"/>
            <a:ext cx="239268" cy="24383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14</a:t>
            </a:fld>
          </a:p>
        </p:txBody>
      </p:sp>
      <p:sp>
        <p:nvSpPr>
          <p:cNvPr id="30" name="object 30"/>
          <p:cNvSpPr txBox="1"/>
          <p:nvPr/>
        </p:nvSpPr>
        <p:spPr>
          <a:xfrm>
            <a:off x="523748" y="6615704"/>
            <a:ext cx="115252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5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3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368807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开放原子开源基金会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2282" y="6398767"/>
            <a:ext cx="43561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来源：开放原子开源基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金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会官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网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，2023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年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11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月；公开资料，由艾瑞咨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6795" y="935227"/>
            <a:ext cx="8159750" cy="16230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以培育开源生态、孵化</a:t>
            </a:r>
            <a:r>
              <a:rPr sz="2000" spc="-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源项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、构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筑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技术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优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势为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标的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国本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土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基金会</a:t>
            </a:r>
            <a:endParaRPr sz="2000">
              <a:latin typeface="微软雅黑"/>
              <a:cs typeface="微软雅黑"/>
            </a:endParaRPr>
          </a:p>
          <a:p>
            <a:pPr marL="12700" marR="48895" algn="just">
              <a:lnSpc>
                <a:spcPct val="120000"/>
              </a:lnSpc>
              <a:spcBef>
                <a:spcPts val="1470"/>
              </a:spcBef>
            </a:pP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秉持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科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公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益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慈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属性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阿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巴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百度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等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龙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头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2020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年发起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设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立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放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原子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金会，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前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止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中国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境 内最重要的开源产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非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盈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利机构，为行业中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者提供战略咨询、法律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赋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能、项目运营、品牌推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广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四大能力加持。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3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年内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开放原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子基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金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括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、中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间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数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据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库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软件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及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其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他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共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12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点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已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通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过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32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项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准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产业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袖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行 业专家与“技术大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神”，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履行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“提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我国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对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全球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源贡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献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”这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重要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命。</a:t>
            </a:r>
            <a:endParaRPr sz="1100">
              <a:latin typeface="微软雅黑"/>
              <a:cs typeface="微软雅黑"/>
            </a:endParaRPr>
          </a:p>
          <a:p>
            <a:pPr marR="59055" algn="ctr">
              <a:lnSpc>
                <a:spcPct val="100000"/>
              </a:lnSpc>
              <a:spcBef>
                <a:spcPts val="68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开放原子开源基金会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9495" y="4268723"/>
            <a:ext cx="692150" cy="245745"/>
          </a:xfrm>
          <a:prstGeom prst="rect">
            <a:avLst/>
          </a:prstGeom>
          <a:solidFill>
            <a:srgbClr val="B1D234">
              <a:alpha val="14117"/>
            </a:srgbClr>
          </a:solidFill>
          <a:ln w="9143">
            <a:solidFill>
              <a:srgbClr val="B1D234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技术指导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65147" y="4268723"/>
            <a:ext cx="692150" cy="245745"/>
          </a:xfrm>
          <a:prstGeom prst="rect">
            <a:avLst/>
          </a:prstGeom>
          <a:solidFill>
            <a:srgbClr val="B1D234">
              <a:alpha val="14117"/>
            </a:srgbClr>
          </a:solidFill>
          <a:ln w="9144">
            <a:solidFill>
              <a:srgbClr val="B1D234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3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营销指导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90800" y="4268723"/>
            <a:ext cx="692150" cy="245745"/>
          </a:xfrm>
          <a:prstGeom prst="rect">
            <a:avLst/>
          </a:prstGeom>
          <a:solidFill>
            <a:srgbClr val="B1D234">
              <a:alpha val="14117"/>
            </a:srgbClr>
          </a:solidFill>
          <a:ln w="9144">
            <a:solidFill>
              <a:srgbClr val="B1D234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33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项目指导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617976" y="4268723"/>
            <a:ext cx="690880" cy="245745"/>
          </a:xfrm>
          <a:prstGeom prst="rect">
            <a:avLst/>
          </a:prstGeom>
          <a:solidFill>
            <a:srgbClr val="B1D234">
              <a:alpha val="14117"/>
            </a:srgbClr>
          </a:solidFill>
          <a:ln w="9144">
            <a:solidFill>
              <a:srgbClr val="B1D234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4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用户指导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48155" y="5329428"/>
            <a:ext cx="2342515" cy="24384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41275" rIns="0" bIns="0" rtlCol="0">
            <a:spAutoFit/>
          </a:bodyPr>
          <a:lstStyle/>
          <a:p>
            <a:pPr marL="728980">
              <a:lnSpc>
                <a:spcPct val="100000"/>
              </a:lnSpc>
              <a:spcBef>
                <a:spcPts val="32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项目工作委员会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9495" y="2615183"/>
            <a:ext cx="3759835" cy="1548765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91440" marR="239395">
              <a:lnSpc>
                <a:spcPct val="120000"/>
              </a:lnSpc>
              <a:spcBef>
                <a:spcPts val="180"/>
              </a:spcBef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开源战略咨询：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帮助企业制定开源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战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略布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局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，规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划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成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功路 径，提出开源实施方案</a:t>
            </a:r>
            <a:endParaRPr sz="1000">
              <a:latin typeface="微软雅黑"/>
              <a:cs typeface="微软雅黑"/>
            </a:endParaRPr>
          </a:p>
          <a:p>
            <a:pPr marL="91440" marR="113030">
              <a:lnSpc>
                <a:spcPct val="120000"/>
              </a:lnSpc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开源法律赋能：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提供开源许可证翻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译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成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评审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并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发布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组织开 源法律书籍翻译，公益课程及合规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论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坛</a:t>
            </a:r>
            <a:endParaRPr sz="1000">
              <a:latin typeface="微软雅黑"/>
              <a:cs typeface="微软雅黑"/>
            </a:endParaRPr>
          </a:p>
          <a:p>
            <a:pPr marL="91440">
              <a:lnSpc>
                <a:spcPct val="100000"/>
              </a:lnSpc>
              <a:spcBef>
                <a:spcPts val="240"/>
              </a:spcBef>
            </a:pP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开源项目运营：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支持开发者社区运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营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，促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项目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生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态建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设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。拓展</a:t>
            </a:r>
            <a:endParaRPr sz="1000">
              <a:latin typeface="微软雅黑"/>
              <a:cs typeface="微软雅黑"/>
            </a:endParaRPr>
          </a:p>
          <a:p>
            <a:pPr marL="91440">
              <a:lnSpc>
                <a:spcPct val="100000"/>
              </a:lnSpc>
              <a:spcBef>
                <a:spcPts val="240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开源生态链，汇聚企业、个人、组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织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参与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源项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000">
              <a:latin typeface="微软雅黑"/>
              <a:cs typeface="微软雅黑"/>
            </a:endParaRPr>
          </a:p>
          <a:p>
            <a:pPr marL="91440" marR="111760">
              <a:lnSpc>
                <a:spcPct val="120000"/>
              </a:lnSpc>
            </a:pP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开源品牌推广：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打造年度重大品牌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活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动，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完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善传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播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矩阵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培养开 源人才，链接各方资源促进开源繁荣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9495" y="6135623"/>
            <a:ext cx="3769360" cy="24384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419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30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理事会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39495" y="5666232"/>
            <a:ext cx="1280160" cy="24384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41275" rIns="0" bIns="0" rtlCol="0">
            <a:spAutoFit/>
          </a:bodyPr>
          <a:lstStyle/>
          <a:p>
            <a:pPr marL="323215">
              <a:lnSpc>
                <a:spcPct val="100000"/>
              </a:lnSpc>
              <a:spcBef>
                <a:spcPts val="32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安全委员会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029711" y="5666232"/>
            <a:ext cx="1278890" cy="24384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41275" rIns="0" bIns="0" rtlCol="0">
            <a:spAutoFit/>
          </a:bodyPr>
          <a:lstStyle/>
          <a:p>
            <a:pPr marL="196850">
              <a:lnSpc>
                <a:spcPct val="100000"/>
              </a:lnSpc>
              <a:spcBef>
                <a:spcPts val="32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技术监督委员会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248155" y="4738115"/>
            <a:ext cx="2342515" cy="365760"/>
          </a:xfrm>
          <a:custGeom>
            <a:rect l="l" t="t" r="r" b="b"/>
            <a:pathLst>
              <a:path w="2342515" h="365760">
                <a:moveTo>
                  <a:pt x="0" y="365760"/>
                </a:moveTo>
                <a:lnTo>
                  <a:pt x="2342388" y="365760"/>
                </a:lnTo>
                <a:lnTo>
                  <a:pt x="2342388" y="0"/>
                </a:lnTo>
                <a:lnTo>
                  <a:pt x="0" y="0"/>
                </a:lnTo>
                <a:lnTo>
                  <a:pt x="0" y="365760"/>
                </a:lnTo>
                <a:close/>
              </a:path>
            </a:pathLst>
          </a:custGeom>
          <a:ln w="9144">
            <a:solidFill>
              <a:srgbClr val="B1D234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326641" y="4752213"/>
            <a:ext cx="21774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微软雅黑"/>
                <a:cs typeface="微软雅黑"/>
              </a:rPr>
              <a:t>依据项目属性，选取若干家行业优</a:t>
            </a:r>
            <a:r>
              <a:rPr sz="1000" spc="5">
                <a:latin typeface="微软雅黑"/>
                <a:cs typeface="微软雅黑"/>
              </a:rPr>
              <a:t>秀</a:t>
            </a:r>
            <a:r>
              <a:rPr sz="1000" spc="-5">
                <a:latin typeface="微软雅黑"/>
                <a:cs typeface="微软雅黑"/>
              </a:rPr>
              <a:t>企 业共同组成，对项目未来发展献计</a:t>
            </a:r>
            <a:r>
              <a:rPr sz="1000" spc="5">
                <a:latin typeface="微软雅黑"/>
                <a:cs typeface="微软雅黑"/>
              </a:rPr>
              <a:t>献</a:t>
            </a:r>
            <a:r>
              <a:rPr sz="1000" spc="-5">
                <a:latin typeface="微软雅黑"/>
                <a:cs typeface="微软雅黑"/>
              </a:rPr>
              <a:t>策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90600" y="5946647"/>
            <a:ext cx="367284" cy="1737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485388" y="5946647"/>
            <a:ext cx="367284" cy="17373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235707" y="5129784"/>
            <a:ext cx="367284" cy="1737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235707" y="5739384"/>
            <a:ext cx="367284" cy="17525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726692" y="4533900"/>
            <a:ext cx="367283" cy="1737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753867" y="4533900"/>
            <a:ext cx="367283" cy="1737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416934" y="4568825"/>
            <a:ext cx="301243" cy="248031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107681" y="4567301"/>
            <a:ext cx="308114" cy="24599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170932" y="5678423"/>
            <a:ext cx="297180" cy="250190"/>
          </a:xfrm>
          <a:custGeom>
            <a:rect l="l" t="t" r="r" b="b"/>
            <a:pathLst>
              <a:path w="297179" h="250189">
                <a:moveTo>
                  <a:pt x="30606" y="35306"/>
                </a:moveTo>
                <a:lnTo>
                  <a:pt x="18693" y="37721"/>
                </a:lnTo>
                <a:lnTo>
                  <a:pt x="8962" y="44302"/>
                </a:lnTo>
                <a:lnTo>
                  <a:pt x="2404" y="54052"/>
                </a:lnTo>
                <a:lnTo>
                  <a:pt x="0" y="65976"/>
                </a:lnTo>
                <a:lnTo>
                  <a:pt x="2081" y="77075"/>
                </a:lnTo>
                <a:lnTo>
                  <a:pt x="7794" y="86375"/>
                </a:lnTo>
                <a:lnTo>
                  <a:pt x="16341" y="93090"/>
                </a:lnTo>
                <a:lnTo>
                  <a:pt x="26923" y="96431"/>
                </a:lnTo>
                <a:lnTo>
                  <a:pt x="35390" y="172135"/>
                </a:lnTo>
                <a:lnTo>
                  <a:pt x="38756" y="223993"/>
                </a:lnTo>
                <a:lnTo>
                  <a:pt x="77850" y="249935"/>
                </a:lnTo>
                <a:lnTo>
                  <a:pt x="219328" y="249935"/>
                </a:lnTo>
                <a:lnTo>
                  <a:pt x="235815" y="246595"/>
                </a:lnTo>
                <a:lnTo>
                  <a:pt x="249300" y="237490"/>
                </a:lnTo>
                <a:lnTo>
                  <a:pt x="250440" y="235800"/>
                </a:lnTo>
                <a:lnTo>
                  <a:pt x="77850" y="235800"/>
                </a:lnTo>
                <a:lnTo>
                  <a:pt x="66830" y="233573"/>
                </a:lnTo>
                <a:lnTo>
                  <a:pt x="57826" y="227503"/>
                </a:lnTo>
                <a:lnTo>
                  <a:pt x="51756" y="218511"/>
                </a:lnTo>
                <a:lnTo>
                  <a:pt x="49529" y="207517"/>
                </a:lnTo>
                <a:lnTo>
                  <a:pt x="49443" y="171348"/>
                </a:lnTo>
                <a:lnTo>
                  <a:pt x="40512" y="90119"/>
                </a:lnTo>
                <a:lnTo>
                  <a:pt x="58361" y="90119"/>
                </a:lnTo>
                <a:lnTo>
                  <a:pt x="54482" y="85128"/>
                </a:lnTo>
                <a:lnTo>
                  <a:pt x="56570" y="82524"/>
                </a:lnTo>
                <a:lnTo>
                  <a:pt x="21589" y="82524"/>
                </a:lnTo>
                <a:lnTo>
                  <a:pt x="14096" y="75120"/>
                </a:lnTo>
                <a:lnTo>
                  <a:pt x="14109" y="56883"/>
                </a:lnTo>
                <a:lnTo>
                  <a:pt x="21589" y="49491"/>
                </a:lnTo>
                <a:lnTo>
                  <a:pt x="55824" y="49491"/>
                </a:lnTo>
                <a:lnTo>
                  <a:pt x="52293" y="44292"/>
                </a:lnTo>
                <a:lnTo>
                  <a:pt x="42535" y="37721"/>
                </a:lnTo>
                <a:lnTo>
                  <a:pt x="30606" y="35306"/>
                </a:lnTo>
                <a:close/>
              </a:path>
              <a:path w="297179" h="250189">
                <a:moveTo>
                  <a:pt x="284620" y="90119"/>
                </a:moveTo>
                <a:lnTo>
                  <a:pt x="256666" y="90119"/>
                </a:lnTo>
                <a:lnTo>
                  <a:pt x="247650" y="171348"/>
                </a:lnTo>
                <a:lnTo>
                  <a:pt x="247522" y="207517"/>
                </a:lnTo>
                <a:lnTo>
                  <a:pt x="245307" y="218521"/>
                </a:lnTo>
                <a:lnTo>
                  <a:pt x="239269" y="227512"/>
                </a:lnTo>
                <a:lnTo>
                  <a:pt x="230306" y="233576"/>
                </a:lnTo>
                <a:lnTo>
                  <a:pt x="219328" y="235800"/>
                </a:lnTo>
                <a:lnTo>
                  <a:pt x="250440" y="235800"/>
                </a:lnTo>
                <a:lnTo>
                  <a:pt x="258405" y="223993"/>
                </a:lnTo>
                <a:lnTo>
                  <a:pt x="261739" y="207517"/>
                </a:lnTo>
                <a:lnTo>
                  <a:pt x="261789" y="172135"/>
                </a:lnTo>
                <a:lnTo>
                  <a:pt x="270255" y="96431"/>
                </a:lnTo>
                <a:lnTo>
                  <a:pt x="280838" y="93090"/>
                </a:lnTo>
                <a:lnTo>
                  <a:pt x="284620" y="90119"/>
                </a:lnTo>
                <a:close/>
              </a:path>
              <a:path w="297179" h="250189">
                <a:moveTo>
                  <a:pt x="58361" y="90119"/>
                </a:moveTo>
                <a:lnTo>
                  <a:pt x="40512" y="90119"/>
                </a:lnTo>
                <a:lnTo>
                  <a:pt x="100583" y="167411"/>
                </a:lnTo>
                <a:lnTo>
                  <a:pt x="110489" y="167411"/>
                </a:lnTo>
                <a:lnTo>
                  <a:pt x="117369" y="146748"/>
                </a:lnTo>
                <a:lnTo>
                  <a:pt x="102362" y="146748"/>
                </a:lnTo>
                <a:lnTo>
                  <a:pt x="58361" y="90119"/>
                </a:lnTo>
                <a:close/>
              </a:path>
              <a:path w="297179" h="250189">
                <a:moveTo>
                  <a:pt x="169179" y="52971"/>
                </a:moveTo>
                <a:lnTo>
                  <a:pt x="148589" y="52971"/>
                </a:lnTo>
                <a:lnTo>
                  <a:pt x="186689" y="167411"/>
                </a:lnTo>
                <a:lnTo>
                  <a:pt x="196595" y="167411"/>
                </a:lnTo>
                <a:lnTo>
                  <a:pt x="212674" y="146723"/>
                </a:lnTo>
                <a:lnTo>
                  <a:pt x="194690" y="146723"/>
                </a:lnTo>
                <a:lnTo>
                  <a:pt x="164718" y="56578"/>
                </a:lnTo>
                <a:lnTo>
                  <a:pt x="169179" y="52971"/>
                </a:lnTo>
                <a:close/>
              </a:path>
              <a:path w="297179" h="250189">
                <a:moveTo>
                  <a:pt x="148589" y="0"/>
                </a:moveTo>
                <a:lnTo>
                  <a:pt x="136661" y="2407"/>
                </a:lnTo>
                <a:lnTo>
                  <a:pt x="126888" y="8974"/>
                </a:lnTo>
                <a:lnTo>
                  <a:pt x="120282" y="18714"/>
                </a:lnTo>
                <a:lnTo>
                  <a:pt x="117855" y="30645"/>
                </a:lnTo>
                <a:lnTo>
                  <a:pt x="118887" y="38451"/>
                </a:lnTo>
                <a:lnTo>
                  <a:pt x="121824" y="45588"/>
                </a:lnTo>
                <a:lnTo>
                  <a:pt x="126428" y="51745"/>
                </a:lnTo>
                <a:lnTo>
                  <a:pt x="132413" y="56578"/>
                </a:lnTo>
                <a:lnTo>
                  <a:pt x="132367" y="56895"/>
                </a:lnTo>
                <a:lnTo>
                  <a:pt x="102362" y="146748"/>
                </a:lnTo>
                <a:lnTo>
                  <a:pt x="117369" y="146748"/>
                </a:lnTo>
                <a:lnTo>
                  <a:pt x="148589" y="52971"/>
                </a:lnTo>
                <a:lnTo>
                  <a:pt x="169179" y="52971"/>
                </a:lnTo>
                <a:lnTo>
                  <a:pt x="170731" y="51716"/>
                </a:lnTo>
                <a:lnTo>
                  <a:pt x="173529" y="47942"/>
                </a:lnTo>
                <a:lnTo>
                  <a:pt x="148589" y="47942"/>
                </a:lnTo>
                <a:lnTo>
                  <a:pt x="136651" y="43916"/>
                </a:lnTo>
                <a:lnTo>
                  <a:pt x="132090" y="37721"/>
                </a:lnTo>
                <a:lnTo>
                  <a:pt x="132079" y="21526"/>
                </a:lnTo>
                <a:lnTo>
                  <a:pt x="139445" y="14109"/>
                </a:lnTo>
                <a:lnTo>
                  <a:pt x="173692" y="14109"/>
                </a:lnTo>
                <a:lnTo>
                  <a:pt x="170227" y="8970"/>
                </a:lnTo>
                <a:lnTo>
                  <a:pt x="160498" y="2407"/>
                </a:lnTo>
                <a:lnTo>
                  <a:pt x="148589" y="0"/>
                </a:lnTo>
                <a:close/>
              </a:path>
              <a:path w="297179" h="250189">
                <a:moveTo>
                  <a:pt x="266445" y="35306"/>
                </a:moveTo>
                <a:lnTo>
                  <a:pt x="254537" y="37721"/>
                </a:lnTo>
                <a:lnTo>
                  <a:pt x="244808" y="44302"/>
                </a:lnTo>
                <a:lnTo>
                  <a:pt x="238246" y="54052"/>
                </a:lnTo>
                <a:lnTo>
                  <a:pt x="235838" y="65976"/>
                </a:lnTo>
                <a:lnTo>
                  <a:pt x="235838" y="73037"/>
                </a:lnTo>
                <a:lnTo>
                  <a:pt x="238251" y="79743"/>
                </a:lnTo>
                <a:lnTo>
                  <a:pt x="242696" y="85128"/>
                </a:lnTo>
                <a:lnTo>
                  <a:pt x="194690" y="146723"/>
                </a:lnTo>
                <a:lnTo>
                  <a:pt x="212674" y="146723"/>
                </a:lnTo>
                <a:lnTo>
                  <a:pt x="256666" y="90119"/>
                </a:lnTo>
                <a:lnTo>
                  <a:pt x="284620" y="90119"/>
                </a:lnTo>
                <a:lnTo>
                  <a:pt x="289385" y="86375"/>
                </a:lnTo>
                <a:lnTo>
                  <a:pt x="291758" y="82511"/>
                </a:lnTo>
                <a:lnTo>
                  <a:pt x="266191" y="82511"/>
                </a:lnTo>
                <a:lnTo>
                  <a:pt x="265938" y="82435"/>
                </a:lnTo>
                <a:lnTo>
                  <a:pt x="249935" y="56883"/>
                </a:lnTo>
                <a:lnTo>
                  <a:pt x="257428" y="49466"/>
                </a:lnTo>
                <a:lnTo>
                  <a:pt x="291645" y="49466"/>
                </a:lnTo>
                <a:lnTo>
                  <a:pt x="288132" y="44292"/>
                </a:lnTo>
                <a:lnTo>
                  <a:pt x="278374" y="37721"/>
                </a:lnTo>
                <a:lnTo>
                  <a:pt x="266445" y="35306"/>
                </a:lnTo>
                <a:close/>
              </a:path>
              <a:path w="297179" h="250189">
                <a:moveTo>
                  <a:pt x="55824" y="49491"/>
                </a:moveTo>
                <a:lnTo>
                  <a:pt x="39750" y="49491"/>
                </a:lnTo>
                <a:lnTo>
                  <a:pt x="47116" y="56895"/>
                </a:lnTo>
                <a:lnTo>
                  <a:pt x="47243" y="71056"/>
                </a:lnTo>
                <a:lnTo>
                  <a:pt x="44830" y="75793"/>
                </a:lnTo>
                <a:lnTo>
                  <a:pt x="40766" y="78981"/>
                </a:lnTo>
                <a:lnTo>
                  <a:pt x="37083" y="81813"/>
                </a:lnTo>
                <a:lnTo>
                  <a:pt x="31241" y="82461"/>
                </a:lnTo>
                <a:lnTo>
                  <a:pt x="30987" y="82524"/>
                </a:lnTo>
                <a:lnTo>
                  <a:pt x="56570" y="82524"/>
                </a:lnTo>
                <a:lnTo>
                  <a:pt x="58800" y="79743"/>
                </a:lnTo>
                <a:lnTo>
                  <a:pt x="61340" y="73037"/>
                </a:lnTo>
                <a:lnTo>
                  <a:pt x="61340" y="65976"/>
                </a:lnTo>
                <a:lnTo>
                  <a:pt x="58906" y="54042"/>
                </a:lnTo>
                <a:lnTo>
                  <a:pt x="55824" y="49491"/>
                </a:lnTo>
                <a:close/>
              </a:path>
              <a:path w="297179" h="250189">
                <a:moveTo>
                  <a:pt x="291645" y="49466"/>
                </a:moveTo>
                <a:lnTo>
                  <a:pt x="275589" y="49466"/>
                </a:lnTo>
                <a:lnTo>
                  <a:pt x="282955" y="56883"/>
                </a:lnTo>
                <a:lnTo>
                  <a:pt x="282930" y="75120"/>
                </a:lnTo>
                <a:lnTo>
                  <a:pt x="275589" y="82511"/>
                </a:lnTo>
                <a:lnTo>
                  <a:pt x="291758" y="82511"/>
                </a:lnTo>
                <a:lnTo>
                  <a:pt x="295098" y="77075"/>
                </a:lnTo>
                <a:lnTo>
                  <a:pt x="297179" y="65976"/>
                </a:lnTo>
                <a:lnTo>
                  <a:pt x="294745" y="54042"/>
                </a:lnTo>
                <a:lnTo>
                  <a:pt x="291645" y="49466"/>
                </a:lnTo>
                <a:close/>
              </a:path>
              <a:path w="297179" h="250189">
                <a:moveTo>
                  <a:pt x="173692" y="14109"/>
                </a:moveTo>
                <a:lnTo>
                  <a:pt x="157733" y="14109"/>
                </a:lnTo>
                <a:lnTo>
                  <a:pt x="165100" y="21526"/>
                </a:lnTo>
                <a:lnTo>
                  <a:pt x="165070" y="37721"/>
                </a:lnTo>
                <a:lnTo>
                  <a:pt x="160527" y="43916"/>
                </a:lnTo>
                <a:lnTo>
                  <a:pt x="148589" y="47942"/>
                </a:lnTo>
                <a:lnTo>
                  <a:pt x="173529" y="47942"/>
                </a:lnTo>
                <a:lnTo>
                  <a:pt x="175291" y="45566"/>
                </a:lnTo>
                <a:lnTo>
                  <a:pt x="178176" y="38451"/>
                </a:lnTo>
                <a:lnTo>
                  <a:pt x="179196" y="30619"/>
                </a:lnTo>
                <a:lnTo>
                  <a:pt x="176789" y="18704"/>
                </a:lnTo>
                <a:lnTo>
                  <a:pt x="173692" y="14109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094476" y="5678423"/>
            <a:ext cx="297180" cy="250190"/>
          </a:xfrm>
          <a:custGeom>
            <a:rect l="l" t="t" r="r" b="b"/>
            <a:pathLst>
              <a:path w="297179" h="250189">
                <a:moveTo>
                  <a:pt x="30607" y="35306"/>
                </a:moveTo>
                <a:lnTo>
                  <a:pt x="18693" y="37721"/>
                </a:lnTo>
                <a:lnTo>
                  <a:pt x="8962" y="44302"/>
                </a:lnTo>
                <a:lnTo>
                  <a:pt x="2404" y="54052"/>
                </a:lnTo>
                <a:lnTo>
                  <a:pt x="0" y="65976"/>
                </a:lnTo>
                <a:lnTo>
                  <a:pt x="2081" y="77075"/>
                </a:lnTo>
                <a:lnTo>
                  <a:pt x="7794" y="86375"/>
                </a:lnTo>
                <a:lnTo>
                  <a:pt x="16341" y="93090"/>
                </a:lnTo>
                <a:lnTo>
                  <a:pt x="26924" y="96431"/>
                </a:lnTo>
                <a:lnTo>
                  <a:pt x="35390" y="172135"/>
                </a:lnTo>
                <a:lnTo>
                  <a:pt x="38756" y="223993"/>
                </a:lnTo>
                <a:lnTo>
                  <a:pt x="77850" y="249935"/>
                </a:lnTo>
                <a:lnTo>
                  <a:pt x="219328" y="249935"/>
                </a:lnTo>
                <a:lnTo>
                  <a:pt x="235815" y="246595"/>
                </a:lnTo>
                <a:lnTo>
                  <a:pt x="249300" y="237490"/>
                </a:lnTo>
                <a:lnTo>
                  <a:pt x="250440" y="235800"/>
                </a:lnTo>
                <a:lnTo>
                  <a:pt x="77850" y="235800"/>
                </a:lnTo>
                <a:lnTo>
                  <a:pt x="66830" y="233573"/>
                </a:lnTo>
                <a:lnTo>
                  <a:pt x="57826" y="227503"/>
                </a:lnTo>
                <a:lnTo>
                  <a:pt x="51756" y="218511"/>
                </a:lnTo>
                <a:lnTo>
                  <a:pt x="49529" y="207517"/>
                </a:lnTo>
                <a:lnTo>
                  <a:pt x="49443" y="171348"/>
                </a:lnTo>
                <a:lnTo>
                  <a:pt x="40512" y="90119"/>
                </a:lnTo>
                <a:lnTo>
                  <a:pt x="58361" y="90119"/>
                </a:lnTo>
                <a:lnTo>
                  <a:pt x="54483" y="85128"/>
                </a:lnTo>
                <a:lnTo>
                  <a:pt x="56570" y="82524"/>
                </a:lnTo>
                <a:lnTo>
                  <a:pt x="21589" y="82524"/>
                </a:lnTo>
                <a:lnTo>
                  <a:pt x="14097" y="75120"/>
                </a:lnTo>
                <a:lnTo>
                  <a:pt x="14109" y="56883"/>
                </a:lnTo>
                <a:lnTo>
                  <a:pt x="21589" y="49491"/>
                </a:lnTo>
                <a:lnTo>
                  <a:pt x="55824" y="49491"/>
                </a:lnTo>
                <a:lnTo>
                  <a:pt x="52293" y="44292"/>
                </a:lnTo>
                <a:lnTo>
                  <a:pt x="42535" y="37721"/>
                </a:lnTo>
                <a:lnTo>
                  <a:pt x="30607" y="35306"/>
                </a:lnTo>
                <a:close/>
              </a:path>
              <a:path w="297179" h="250189">
                <a:moveTo>
                  <a:pt x="284620" y="90119"/>
                </a:moveTo>
                <a:lnTo>
                  <a:pt x="256666" y="90119"/>
                </a:lnTo>
                <a:lnTo>
                  <a:pt x="247650" y="171348"/>
                </a:lnTo>
                <a:lnTo>
                  <a:pt x="247523" y="207517"/>
                </a:lnTo>
                <a:lnTo>
                  <a:pt x="245307" y="218521"/>
                </a:lnTo>
                <a:lnTo>
                  <a:pt x="239269" y="227512"/>
                </a:lnTo>
                <a:lnTo>
                  <a:pt x="230306" y="233576"/>
                </a:lnTo>
                <a:lnTo>
                  <a:pt x="219328" y="235800"/>
                </a:lnTo>
                <a:lnTo>
                  <a:pt x="250440" y="235800"/>
                </a:lnTo>
                <a:lnTo>
                  <a:pt x="258405" y="223993"/>
                </a:lnTo>
                <a:lnTo>
                  <a:pt x="261739" y="207517"/>
                </a:lnTo>
                <a:lnTo>
                  <a:pt x="261789" y="172135"/>
                </a:lnTo>
                <a:lnTo>
                  <a:pt x="270256" y="96431"/>
                </a:lnTo>
                <a:lnTo>
                  <a:pt x="280838" y="93090"/>
                </a:lnTo>
                <a:lnTo>
                  <a:pt x="284620" y="90119"/>
                </a:lnTo>
                <a:close/>
              </a:path>
              <a:path w="297179" h="250189">
                <a:moveTo>
                  <a:pt x="58361" y="90119"/>
                </a:moveTo>
                <a:lnTo>
                  <a:pt x="40512" y="90119"/>
                </a:lnTo>
                <a:lnTo>
                  <a:pt x="100584" y="167411"/>
                </a:lnTo>
                <a:lnTo>
                  <a:pt x="110489" y="167411"/>
                </a:lnTo>
                <a:lnTo>
                  <a:pt x="117369" y="146748"/>
                </a:lnTo>
                <a:lnTo>
                  <a:pt x="102362" y="146748"/>
                </a:lnTo>
                <a:lnTo>
                  <a:pt x="58361" y="90119"/>
                </a:lnTo>
                <a:close/>
              </a:path>
              <a:path w="297179" h="250189">
                <a:moveTo>
                  <a:pt x="169179" y="52971"/>
                </a:moveTo>
                <a:lnTo>
                  <a:pt x="148589" y="52971"/>
                </a:lnTo>
                <a:lnTo>
                  <a:pt x="186689" y="167411"/>
                </a:lnTo>
                <a:lnTo>
                  <a:pt x="196596" y="167411"/>
                </a:lnTo>
                <a:lnTo>
                  <a:pt x="212674" y="146723"/>
                </a:lnTo>
                <a:lnTo>
                  <a:pt x="194690" y="146723"/>
                </a:lnTo>
                <a:lnTo>
                  <a:pt x="164719" y="56578"/>
                </a:lnTo>
                <a:lnTo>
                  <a:pt x="169179" y="52971"/>
                </a:lnTo>
                <a:close/>
              </a:path>
              <a:path w="297179" h="250189">
                <a:moveTo>
                  <a:pt x="148589" y="0"/>
                </a:moveTo>
                <a:lnTo>
                  <a:pt x="136661" y="2407"/>
                </a:lnTo>
                <a:lnTo>
                  <a:pt x="126888" y="8974"/>
                </a:lnTo>
                <a:lnTo>
                  <a:pt x="120282" y="18714"/>
                </a:lnTo>
                <a:lnTo>
                  <a:pt x="117856" y="30645"/>
                </a:lnTo>
                <a:lnTo>
                  <a:pt x="118887" y="38451"/>
                </a:lnTo>
                <a:lnTo>
                  <a:pt x="121824" y="45588"/>
                </a:lnTo>
                <a:lnTo>
                  <a:pt x="126428" y="51745"/>
                </a:lnTo>
                <a:lnTo>
                  <a:pt x="132413" y="56578"/>
                </a:lnTo>
                <a:lnTo>
                  <a:pt x="132367" y="56895"/>
                </a:lnTo>
                <a:lnTo>
                  <a:pt x="102362" y="146748"/>
                </a:lnTo>
                <a:lnTo>
                  <a:pt x="117369" y="146748"/>
                </a:lnTo>
                <a:lnTo>
                  <a:pt x="148589" y="52971"/>
                </a:lnTo>
                <a:lnTo>
                  <a:pt x="169179" y="52971"/>
                </a:lnTo>
                <a:lnTo>
                  <a:pt x="170731" y="51716"/>
                </a:lnTo>
                <a:lnTo>
                  <a:pt x="173529" y="47942"/>
                </a:lnTo>
                <a:lnTo>
                  <a:pt x="148589" y="47942"/>
                </a:lnTo>
                <a:lnTo>
                  <a:pt x="136651" y="43916"/>
                </a:lnTo>
                <a:lnTo>
                  <a:pt x="132090" y="37721"/>
                </a:lnTo>
                <a:lnTo>
                  <a:pt x="132079" y="21526"/>
                </a:lnTo>
                <a:lnTo>
                  <a:pt x="139446" y="14109"/>
                </a:lnTo>
                <a:lnTo>
                  <a:pt x="173692" y="14109"/>
                </a:lnTo>
                <a:lnTo>
                  <a:pt x="170227" y="8970"/>
                </a:lnTo>
                <a:lnTo>
                  <a:pt x="160498" y="2407"/>
                </a:lnTo>
                <a:lnTo>
                  <a:pt x="148589" y="0"/>
                </a:lnTo>
                <a:close/>
              </a:path>
              <a:path w="297179" h="250189">
                <a:moveTo>
                  <a:pt x="266446" y="35306"/>
                </a:moveTo>
                <a:lnTo>
                  <a:pt x="254537" y="37721"/>
                </a:lnTo>
                <a:lnTo>
                  <a:pt x="244808" y="44302"/>
                </a:lnTo>
                <a:lnTo>
                  <a:pt x="238246" y="54052"/>
                </a:lnTo>
                <a:lnTo>
                  <a:pt x="235838" y="65976"/>
                </a:lnTo>
                <a:lnTo>
                  <a:pt x="235838" y="73037"/>
                </a:lnTo>
                <a:lnTo>
                  <a:pt x="238251" y="79743"/>
                </a:lnTo>
                <a:lnTo>
                  <a:pt x="242697" y="85128"/>
                </a:lnTo>
                <a:lnTo>
                  <a:pt x="194690" y="146723"/>
                </a:lnTo>
                <a:lnTo>
                  <a:pt x="212674" y="146723"/>
                </a:lnTo>
                <a:lnTo>
                  <a:pt x="256666" y="90119"/>
                </a:lnTo>
                <a:lnTo>
                  <a:pt x="284620" y="90119"/>
                </a:lnTo>
                <a:lnTo>
                  <a:pt x="289385" y="86375"/>
                </a:lnTo>
                <a:lnTo>
                  <a:pt x="291758" y="82511"/>
                </a:lnTo>
                <a:lnTo>
                  <a:pt x="266191" y="82511"/>
                </a:lnTo>
                <a:lnTo>
                  <a:pt x="265938" y="82435"/>
                </a:lnTo>
                <a:lnTo>
                  <a:pt x="249936" y="56883"/>
                </a:lnTo>
                <a:lnTo>
                  <a:pt x="257428" y="49466"/>
                </a:lnTo>
                <a:lnTo>
                  <a:pt x="291645" y="49466"/>
                </a:lnTo>
                <a:lnTo>
                  <a:pt x="288132" y="44292"/>
                </a:lnTo>
                <a:lnTo>
                  <a:pt x="278374" y="37721"/>
                </a:lnTo>
                <a:lnTo>
                  <a:pt x="266446" y="35306"/>
                </a:lnTo>
                <a:close/>
              </a:path>
              <a:path w="297179" h="250189">
                <a:moveTo>
                  <a:pt x="55824" y="49491"/>
                </a:moveTo>
                <a:lnTo>
                  <a:pt x="39750" y="49491"/>
                </a:lnTo>
                <a:lnTo>
                  <a:pt x="47116" y="56895"/>
                </a:lnTo>
                <a:lnTo>
                  <a:pt x="47243" y="65976"/>
                </a:lnTo>
                <a:lnTo>
                  <a:pt x="31241" y="82461"/>
                </a:lnTo>
                <a:lnTo>
                  <a:pt x="30987" y="82524"/>
                </a:lnTo>
                <a:lnTo>
                  <a:pt x="56570" y="82524"/>
                </a:lnTo>
                <a:lnTo>
                  <a:pt x="58800" y="79743"/>
                </a:lnTo>
                <a:lnTo>
                  <a:pt x="61340" y="73037"/>
                </a:lnTo>
                <a:lnTo>
                  <a:pt x="61340" y="65976"/>
                </a:lnTo>
                <a:lnTo>
                  <a:pt x="58906" y="54042"/>
                </a:lnTo>
                <a:lnTo>
                  <a:pt x="55824" y="49491"/>
                </a:lnTo>
                <a:close/>
              </a:path>
              <a:path w="297179" h="250189">
                <a:moveTo>
                  <a:pt x="291645" y="49466"/>
                </a:moveTo>
                <a:lnTo>
                  <a:pt x="275589" y="49466"/>
                </a:lnTo>
                <a:lnTo>
                  <a:pt x="282956" y="56883"/>
                </a:lnTo>
                <a:lnTo>
                  <a:pt x="282930" y="75120"/>
                </a:lnTo>
                <a:lnTo>
                  <a:pt x="275589" y="82511"/>
                </a:lnTo>
                <a:lnTo>
                  <a:pt x="291758" y="82511"/>
                </a:lnTo>
                <a:lnTo>
                  <a:pt x="295098" y="77075"/>
                </a:lnTo>
                <a:lnTo>
                  <a:pt x="297179" y="65976"/>
                </a:lnTo>
                <a:lnTo>
                  <a:pt x="294745" y="54042"/>
                </a:lnTo>
                <a:lnTo>
                  <a:pt x="291645" y="49466"/>
                </a:lnTo>
                <a:close/>
              </a:path>
              <a:path w="297179" h="250189">
                <a:moveTo>
                  <a:pt x="173692" y="14109"/>
                </a:moveTo>
                <a:lnTo>
                  <a:pt x="157734" y="14109"/>
                </a:lnTo>
                <a:lnTo>
                  <a:pt x="165100" y="21526"/>
                </a:lnTo>
                <a:lnTo>
                  <a:pt x="165070" y="37721"/>
                </a:lnTo>
                <a:lnTo>
                  <a:pt x="160527" y="43916"/>
                </a:lnTo>
                <a:lnTo>
                  <a:pt x="148589" y="47942"/>
                </a:lnTo>
                <a:lnTo>
                  <a:pt x="173529" y="47942"/>
                </a:lnTo>
                <a:lnTo>
                  <a:pt x="175291" y="45566"/>
                </a:lnTo>
                <a:lnTo>
                  <a:pt x="178176" y="38451"/>
                </a:lnTo>
                <a:lnTo>
                  <a:pt x="179197" y="30619"/>
                </a:lnTo>
                <a:lnTo>
                  <a:pt x="176789" y="18704"/>
                </a:lnTo>
                <a:lnTo>
                  <a:pt x="173692" y="14109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018019" y="5678423"/>
            <a:ext cx="297180" cy="250190"/>
          </a:xfrm>
          <a:custGeom>
            <a:rect l="l" t="t" r="r" b="b"/>
            <a:pathLst>
              <a:path w="297179" h="250189">
                <a:moveTo>
                  <a:pt x="30606" y="35306"/>
                </a:moveTo>
                <a:lnTo>
                  <a:pt x="18693" y="37721"/>
                </a:lnTo>
                <a:lnTo>
                  <a:pt x="8962" y="44302"/>
                </a:lnTo>
                <a:lnTo>
                  <a:pt x="2404" y="54052"/>
                </a:lnTo>
                <a:lnTo>
                  <a:pt x="0" y="65976"/>
                </a:lnTo>
                <a:lnTo>
                  <a:pt x="2081" y="77075"/>
                </a:lnTo>
                <a:lnTo>
                  <a:pt x="7794" y="86375"/>
                </a:lnTo>
                <a:lnTo>
                  <a:pt x="16341" y="93090"/>
                </a:lnTo>
                <a:lnTo>
                  <a:pt x="26924" y="96431"/>
                </a:lnTo>
                <a:lnTo>
                  <a:pt x="35390" y="172135"/>
                </a:lnTo>
                <a:lnTo>
                  <a:pt x="38756" y="223993"/>
                </a:lnTo>
                <a:lnTo>
                  <a:pt x="77850" y="249935"/>
                </a:lnTo>
                <a:lnTo>
                  <a:pt x="219328" y="249935"/>
                </a:lnTo>
                <a:lnTo>
                  <a:pt x="235815" y="246595"/>
                </a:lnTo>
                <a:lnTo>
                  <a:pt x="249301" y="237490"/>
                </a:lnTo>
                <a:lnTo>
                  <a:pt x="250440" y="235800"/>
                </a:lnTo>
                <a:lnTo>
                  <a:pt x="77850" y="235800"/>
                </a:lnTo>
                <a:lnTo>
                  <a:pt x="66830" y="233573"/>
                </a:lnTo>
                <a:lnTo>
                  <a:pt x="57826" y="227503"/>
                </a:lnTo>
                <a:lnTo>
                  <a:pt x="51756" y="218511"/>
                </a:lnTo>
                <a:lnTo>
                  <a:pt x="49529" y="207517"/>
                </a:lnTo>
                <a:lnTo>
                  <a:pt x="49443" y="171348"/>
                </a:lnTo>
                <a:lnTo>
                  <a:pt x="40512" y="90119"/>
                </a:lnTo>
                <a:lnTo>
                  <a:pt x="58361" y="90119"/>
                </a:lnTo>
                <a:lnTo>
                  <a:pt x="54482" y="85128"/>
                </a:lnTo>
                <a:lnTo>
                  <a:pt x="56570" y="82524"/>
                </a:lnTo>
                <a:lnTo>
                  <a:pt x="21589" y="82524"/>
                </a:lnTo>
                <a:lnTo>
                  <a:pt x="14097" y="75120"/>
                </a:lnTo>
                <a:lnTo>
                  <a:pt x="14109" y="56883"/>
                </a:lnTo>
                <a:lnTo>
                  <a:pt x="21589" y="49491"/>
                </a:lnTo>
                <a:lnTo>
                  <a:pt x="55824" y="49491"/>
                </a:lnTo>
                <a:lnTo>
                  <a:pt x="52293" y="44292"/>
                </a:lnTo>
                <a:lnTo>
                  <a:pt x="42535" y="37721"/>
                </a:lnTo>
                <a:lnTo>
                  <a:pt x="30606" y="35306"/>
                </a:lnTo>
                <a:close/>
              </a:path>
              <a:path w="297179" h="250189">
                <a:moveTo>
                  <a:pt x="284620" y="90119"/>
                </a:moveTo>
                <a:lnTo>
                  <a:pt x="256666" y="90119"/>
                </a:lnTo>
                <a:lnTo>
                  <a:pt x="247650" y="171348"/>
                </a:lnTo>
                <a:lnTo>
                  <a:pt x="247523" y="207517"/>
                </a:lnTo>
                <a:lnTo>
                  <a:pt x="245307" y="218521"/>
                </a:lnTo>
                <a:lnTo>
                  <a:pt x="239269" y="227512"/>
                </a:lnTo>
                <a:lnTo>
                  <a:pt x="230306" y="233576"/>
                </a:lnTo>
                <a:lnTo>
                  <a:pt x="219328" y="235800"/>
                </a:lnTo>
                <a:lnTo>
                  <a:pt x="250440" y="235800"/>
                </a:lnTo>
                <a:lnTo>
                  <a:pt x="258405" y="223993"/>
                </a:lnTo>
                <a:lnTo>
                  <a:pt x="261739" y="207517"/>
                </a:lnTo>
                <a:lnTo>
                  <a:pt x="261789" y="172135"/>
                </a:lnTo>
                <a:lnTo>
                  <a:pt x="270255" y="96431"/>
                </a:lnTo>
                <a:lnTo>
                  <a:pt x="280838" y="93090"/>
                </a:lnTo>
                <a:lnTo>
                  <a:pt x="284620" y="90119"/>
                </a:lnTo>
                <a:close/>
              </a:path>
              <a:path w="297179" h="250189">
                <a:moveTo>
                  <a:pt x="58361" y="90119"/>
                </a:moveTo>
                <a:lnTo>
                  <a:pt x="40512" y="90119"/>
                </a:lnTo>
                <a:lnTo>
                  <a:pt x="100583" y="167411"/>
                </a:lnTo>
                <a:lnTo>
                  <a:pt x="110489" y="167411"/>
                </a:lnTo>
                <a:lnTo>
                  <a:pt x="117369" y="146748"/>
                </a:lnTo>
                <a:lnTo>
                  <a:pt x="102361" y="146748"/>
                </a:lnTo>
                <a:lnTo>
                  <a:pt x="58361" y="90119"/>
                </a:lnTo>
                <a:close/>
              </a:path>
              <a:path w="297179" h="250189">
                <a:moveTo>
                  <a:pt x="169179" y="52971"/>
                </a:moveTo>
                <a:lnTo>
                  <a:pt x="148589" y="52971"/>
                </a:lnTo>
                <a:lnTo>
                  <a:pt x="186689" y="167411"/>
                </a:lnTo>
                <a:lnTo>
                  <a:pt x="196596" y="167411"/>
                </a:lnTo>
                <a:lnTo>
                  <a:pt x="212674" y="146723"/>
                </a:lnTo>
                <a:lnTo>
                  <a:pt x="194690" y="146723"/>
                </a:lnTo>
                <a:lnTo>
                  <a:pt x="164719" y="56578"/>
                </a:lnTo>
                <a:lnTo>
                  <a:pt x="169179" y="52971"/>
                </a:lnTo>
                <a:close/>
              </a:path>
              <a:path w="297179" h="250189">
                <a:moveTo>
                  <a:pt x="148589" y="0"/>
                </a:moveTo>
                <a:lnTo>
                  <a:pt x="136661" y="2407"/>
                </a:lnTo>
                <a:lnTo>
                  <a:pt x="126888" y="8974"/>
                </a:lnTo>
                <a:lnTo>
                  <a:pt x="120282" y="18714"/>
                </a:lnTo>
                <a:lnTo>
                  <a:pt x="117855" y="30645"/>
                </a:lnTo>
                <a:lnTo>
                  <a:pt x="118887" y="38451"/>
                </a:lnTo>
                <a:lnTo>
                  <a:pt x="121824" y="45588"/>
                </a:lnTo>
                <a:lnTo>
                  <a:pt x="126428" y="51745"/>
                </a:lnTo>
                <a:lnTo>
                  <a:pt x="132413" y="56578"/>
                </a:lnTo>
                <a:lnTo>
                  <a:pt x="132367" y="56895"/>
                </a:lnTo>
                <a:lnTo>
                  <a:pt x="102361" y="146748"/>
                </a:lnTo>
                <a:lnTo>
                  <a:pt x="117369" y="146748"/>
                </a:lnTo>
                <a:lnTo>
                  <a:pt x="148589" y="52971"/>
                </a:lnTo>
                <a:lnTo>
                  <a:pt x="169179" y="52971"/>
                </a:lnTo>
                <a:lnTo>
                  <a:pt x="170731" y="51716"/>
                </a:lnTo>
                <a:lnTo>
                  <a:pt x="173529" y="47942"/>
                </a:lnTo>
                <a:lnTo>
                  <a:pt x="148589" y="47942"/>
                </a:lnTo>
                <a:lnTo>
                  <a:pt x="136651" y="43916"/>
                </a:lnTo>
                <a:lnTo>
                  <a:pt x="132090" y="37721"/>
                </a:lnTo>
                <a:lnTo>
                  <a:pt x="132079" y="21526"/>
                </a:lnTo>
                <a:lnTo>
                  <a:pt x="139446" y="14109"/>
                </a:lnTo>
                <a:lnTo>
                  <a:pt x="173692" y="14109"/>
                </a:lnTo>
                <a:lnTo>
                  <a:pt x="170227" y="8970"/>
                </a:lnTo>
                <a:lnTo>
                  <a:pt x="160498" y="2407"/>
                </a:lnTo>
                <a:lnTo>
                  <a:pt x="148589" y="0"/>
                </a:lnTo>
                <a:close/>
              </a:path>
              <a:path w="297179" h="250189">
                <a:moveTo>
                  <a:pt x="266446" y="35306"/>
                </a:moveTo>
                <a:lnTo>
                  <a:pt x="254537" y="37721"/>
                </a:lnTo>
                <a:lnTo>
                  <a:pt x="244808" y="44302"/>
                </a:lnTo>
                <a:lnTo>
                  <a:pt x="238246" y="54052"/>
                </a:lnTo>
                <a:lnTo>
                  <a:pt x="235838" y="65976"/>
                </a:lnTo>
                <a:lnTo>
                  <a:pt x="235838" y="73037"/>
                </a:lnTo>
                <a:lnTo>
                  <a:pt x="238251" y="79743"/>
                </a:lnTo>
                <a:lnTo>
                  <a:pt x="242697" y="85128"/>
                </a:lnTo>
                <a:lnTo>
                  <a:pt x="194690" y="146723"/>
                </a:lnTo>
                <a:lnTo>
                  <a:pt x="212674" y="146723"/>
                </a:lnTo>
                <a:lnTo>
                  <a:pt x="256666" y="90119"/>
                </a:lnTo>
                <a:lnTo>
                  <a:pt x="284620" y="90119"/>
                </a:lnTo>
                <a:lnTo>
                  <a:pt x="289385" y="86375"/>
                </a:lnTo>
                <a:lnTo>
                  <a:pt x="291758" y="82511"/>
                </a:lnTo>
                <a:lnTo>
                  <a:pt x="266191" y="82511"/>
                </a:lnTo>
                <a:lnTo>
                  <a:pt x="265937" y="82435"/>
                </a:lnTo>
                <a:lnTo>
                  <a:pt x="249935" y="56883"/>
                </a:lnTo>
                <a:lnTo>
                  <a:pt x="257428" y="49466"/>
                </a:lnTo>
                <a:lnTo>
                  <a:pt x="291645" y="49466"/>
                </a:lnTo>
                <a:lnTo>
                  <a:pt x="288132" y="44292"/>
                </a:lnTo>
                <a:lnTo>
                  <a:pt x="278374" y="37721"/>
                </a:lnTo>
                <a:lnTo>
                  <a:pt x="266446" y="35306"/>
                </a:lnTo>
                <a:close/>
              </a:path>
              <a:path w="297179" h="250189">
                <a:moveTo>
                  <a:pt x="55824" y="49491"/>
                </a:moveTo>
                <a:lnTo>
                  <a:pt x="39750" y="49491"/>
                </a:lnTo>
                <a:lnTo>
                  <a:pt x="47116" y="56895"/>
                </a:lnTo>
                <a:lnTo>
                  <a:pt x="47243" y="65976"/>
                </a:lnTo>
                <a:lnTo>
                  <a:pt x="31241" y="82461"/>
                </a:lnTo>
                <a:lnTo>
                  <a:pt x="30987" y="82524"/>
                </a:lnTo>
                <a:lnTo>
                  <a:pt x="56570" y="82524"/>
                </a:lnTo>
                <a:lnTo>
                  <a:pt x="58800" y="79743"/>
                </a:lnTo>
                <a:lnTo>
                  <a:pt x="61340" y="73037"/>
                </a:lnTo>
                <a:lnTo>
                  <a:pt x="61340" y="65976"/>
                </a:lnTo>
                <a:lnTo>
                  <a:pt x="58906" y="54042"/>
                </a:lnTo>
                <a:lnTo>
                  <a:pt x="55824" y="49491"/>
                </a:lnTo>
                <a:close/>
              </a:path>
              <a:path w="297179" h="250189">
                <a:moveTo>
                  <a:pt x="291645" y="49466"/>
                </a:moveTo>
                <a:lnTo>
                  <a:pt x="275589" y="49466"/>
                </a:lnTo>
                <a:lnTo>
                  <a:pt x="282955" y="56883"/>
                </a:lnTo>
                <a:lnTo>
                  <a:pt x="282930" y="75120"/>
                </a:lnTo>
                <a:lnTo>
                  <a:pt x="275589" y="82511"/>
                </a:lnTo>
                <a:lnTo>
                  <a:pt x="291758" y="82511"/>
                </a:lnTo>
                <a:lnTo>
                  <a:pt x="295098" y="77075"/>
                </a:lnTo>
                <a:lnTo>
                  <a:pt x="297179" y="65976"/>
                </a:lnTo>
                <a:lnTo>
                  <a:pt x="294745" y="54042"/>
                </a:lnTo>
                <a:lnTo>
                  <a:pt x="291645" y="49466"/>
                </a:lnTo>
                <a:close/>
              </a:path>
              <a:path w="297179" h="250189">
                <a:moveTo>
                  <a:pt x="173692" y="14109"/>
                </a:moveTo>
                <a:lnTo>
                  <a:pt x="157733" y="14109"/>
                </a:lnTo>
                <a:lnTo>
                  <a:pt x="165100" y="21526"/>
                </a:lnTo>
                <a:lnTo>
                  <a:pt x="165070" y="37721"/>
                </a:lnTo>
                <a:lnTo>
                  <a:pt x="160527" y="43916"/>
                </a:lnTo>
                <a:lnTo>
                  <a:pt x="148589" y="47942"/>
                </a:lnTo>
                <a:lnTo>
                  <a:pt x="173529" y="47942"/>
                </a:lnTo>
                <a:lnTo>
                  <a:pt x="175291" y="45566"/>
                </a:lnTo>
                <a:lnTo>
                  <a:pt x="178176" y="38451"/>
                </a:lnTo>
                <a:lnTo>
                  <a:pt x="179197" y="30619"/>
                </a:lnTo>
                <a:lnTo>
                  <a:pt x="176789" y="18704"/>
                </a:lnTo>
                <a:lnTo>
                  <a:pt x="173692" y="14109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7941564" y="5678423"/>
            <a:ext cx="297180" cy="250190"/>
          </a:xfrm>
          <a:custGeom>
            <a:rect l="l" t="t" r="r" b="b"/>
            <a:pathLst>
              <a:path w="297179" h="250189">
                <a:moveTo>
                  <a:pt x="30606" y="35306"/>
                </a:moveTo>
                <a:lnTo>
                  <a:pt x="18693" y="37721"/>
                </a:lnTo>
                <a:lnTo>
                  <a:pt x="8962" y="44302"/>
                </a:lnTo>
                <a:lnTo>
                  <a:pt x="2404" y="54052"/>
                </a:lnTo>
                <a:lnTo>
                  <a:pt x="0" y="65976"/>
                </a:lnTo>
                <a:lnTo>
                  <a:pt x="2081" y="77075"/>
                </a:lnTo>
                <a:lnTo>
                  <a:pt x="7794" y="86375"/>
                </a:lnTo>
                <a:lnTo>
                  <a:pt x="16341" y="93090"/>
                </a:lnTo>
                <a:lnTo>
                  <a:pt x="26924" y="96431"/>
                </a:lnTo>
                <a:lnTo>
                  <a:pt x="35390" y="172135"/>
                </a:lnTo>
                <a:lnTo>
                  <a:pt x="38756" y="223993"/>
                </a:lnTo>
                <a:lnTo>
                  <a:pt x="77850" y="249935"/>
                </a:lnTo>
                <a:lnTo>
                  <a:pt x="219328" y="249935"/>
                </a:lnTo>
                <a:lnTo>
                  <a:pt x="235815" y="246595"/>
                </a:lnTo>
                <a:lnTo>
                  <a:pt x="249300" y="237490"/>
                </a:lnTo>
                <a:lnTo>
                  <a:pt x="250440" y="235800"/>
                </a:lnTo>
                <a:lnTo>
                  <a:pt x="77850" y="235800"/>
                </a:lnTo>
                <a:lnTo>
                  <a:pt x="66830" y="233573"/>
                </a:lnTo>
                <a:lnTo>
                  <a:pt x="57826" y="227503"/>
                </a:lnTo>
                <a:lnTo>
                  <a:pt x="51756" y="218511"/>
                </a:lnTo>
                <a:lnTo>
                  <a:pt x="49529" y="207517"/>
                </a:lnTo>
                <a:lnTo>
                  <a:pt x="49443" y="171348"/>
                </a:lnTo>
                <a:lnTo>
                  <a:pt x="40512" y="90119"/>
                </a:lnTo>
                <a:lnTo>
                  <a:pt x="58361" y="90119"/>
                </a:lnTo>
                <a:lnTo>
                  <a:pt x="54482" y="85128"/>
                </a:lnTo>
                <a:lnTo>
                  <a:pt x="56570" y="82524"/>
                </a:lnTo>
                <a:lnTo>
                  <a:pt x="21589" y="82524"/>
                </a:lnTo>
                <a:lnTo>
                  <a:pt x="14096" y="75120"/>
                </a:lnTo>
                <a:lnTo>
                  <a:pt x="14109" y="56883"/>
                </a:lnTo>
                <a:lnTo>
                  <a:pt x="21589" y="49491"/>
                </a:lnTo>
                <a:lnTo>
                  <a:pt x="55824" y="49491"/>
                </a:lnTo>
                <a:lnTo>
                  <a:pt x="52293" y="44292"/>
                </a:lnTo>
                <a:lnTo>
                  <a:pt x="42535" y="37721"/>
                </a:lnTo>
                <a:lnTo>
                  <a:pt x="30606" y="35306"/>
                </a:lnTo>
                <a:close/>
              </a:path>
              <a:path w="297179" h="250189">
                <a:moveTo>
                  <a:pt x="284620" y="90119"/>
                </a:moveTo>
                <a:lnTo>
                  <a:pt x="256666" y="90119"/>
                </a:lnTo>
                <a:lnTo>
                  <a:pt x="247650" y="171348"/>
                </a:lnTo>
                <a:lnTo>
                  <a:pt x="247522" y="207517"/>
                </a:lnTo>
                <a:lnTo>
                  <a:pt x="245307" y="218521"/>
                </a:lnTo>
                <a:lnTo>
                  <a:pt x="239269" y="227512"/>
                </a:lnTo>
                <a:lnTo>
                  <a:pt x="230306" y="233576"/>
                </a:lnTo>
                <a:lnTo>
                  <a:pt x="219328" y="235800"/>
                </a:lnTo>
                <a:lnTo>
                  <a:pt x="250440" y="235800"/>
                </a:lnTo>
                <a:lnTo>
                  <a:pt x="258405" y="223993"/>
                </a:lnTo>
                <a:lnTo>
                  <a:pt x="261739" y="207517"/>
                </a:lnTo>
                <a:lnTo>
                  <a:pt x="261789" y="172135"/>
                </a:lnTo>
                <a:lnTo>
                  <a:pt x="270255" y="96431"/>
                </a:lnTo>
                <a:lnTo>
                  <a:pt x="280838" y="93090"/>
                </a:lnTo>
                <a:lnTo>
                  <a:pt x="284620" y="90119"/>
                </a:lnTo>
                <a:close/>
              </a:path>
              <a:path w="297179" h="250189">
                <a:moveTo>
                  <a:pt x="58361" y="90119"/>
                </a:moveTo>
                <a:lnTo>
                  <a:pt x="40512" y="90119"/>
                </a:lnTo>
                <a:lnTo>
                  <a:pt x="100583" y="167411"/>
                </a:lnTo>
                <a:lnTo>
                  <a:pt x="110489" y="167411"/>
                </a:lnTo>
                <a:lnTo>
                  <a:pt x="117369" y="146748"/>
                </a:lnTo>
                <a:lnTo>
                  <a:pt x="102361" y="146748"/>
                </a:lnTo>
                <a:lnTo>
                  <a:pt x="58361" y="90119"/>
                </a:lnTo>
                <a:close/>
              </a:path>
              <a:path w="297179" h="250189">
                <a:moveTo>
                  <a:pt x="169179" y="52971"/>
                </a:moveTo>
                <a:lnTo>
                  <a:pt x="148589" y="52971"/>
                </a:lnTo>
                <a:lnTo>
                  <a:pt x="186689" y="167411"/>
                </a:lnTo>
                <a:lnTo>
                  <a:pt x="196595" y="167411"/>
                </a:lnTo>
                <a:lnTo>
                  <a:pt x="212674" y="146723"/>
                </a:lnTo>
                <a:lnTo>
                  <a:pt x="194690" y="146723"/>
                </a:lnTo>
                <a:lnTo>
                  <a:pt x="164718" y="56578"/>
                </a:lnTo>
                <a:lnTo>
                  <a:pt x="169179" y="52971"/>
                </a:lnTo>
                <a:close/>
              </a:path>
              <a:path w="297179" h="250189">
                <a:moveTo>
                  <a:pt x="148589" y="0"/>
                </a:moveTo>
                <a:lnTo>
                  <a:pt x="136661" y="2407"/>
                </a:lnTo>
                <a:lnTo>
                  <a:pt x="126888" y="8974"/>
                </a:lnTo>
                <a:lnTo>
                  <a:pt x="120282" y="18714"/>
                </a:lnTo>
                <a:lnTo>
                  <a:pt x="117855" y="30645"/>
                </a:lnTo>
                <a:lnTo>
                  <a:pt x="118887" y="38451"/>
                </a:lnTo>
                <a:lnTo>
                  <a:pt x="121824" y="45588"/>
                </a:lnTo>
                <a:lnTo>
                  <a:pt x="126428" y="51745"/>
                </a:lnTo>
                <a:lnTo>
                  <a:pt x="132413" y="56578"/>
                </a:lnTo>
                <a:lnTo>
                  <a:pt x="132367" y="56895"/>
                </a:lnTo>
                <a:lnTo>
                  <a:pt x="102361" y="146748"/>
                </a:lnTo>
                <a:lnTo>
                  <a:pt x="117369" y="146748"/>
                </a:lnTo>
                <a:lnTo>
                  <a:pt x="148589" y="52971"/>
                </a:lnTo>
                <a:lnTo>
                  <a:pt x="169179" y="52971"/>
                </a:lnTo>
                <a:lnTo>
                  <a:pt x="170731" y="51716"/>
                </a:lnTo>
                <a:lnTo>
                  <a:pt x="173529" y="47942"/>
                </a:lnTo>
                <a:lnTo>
                  <a:pt x="148589" y="47942"/>
                </a:lnTo>
                <a:lnTo>
                  <a:pt x="136651" y="43916"/>
                </a:lnTo>
                <a:lnTo>
                  <a:pt x="132090" y="37721"/>
                </a:lnTo>
                <a:lnTo>
                  <a:pt x="132079" y="21526"/>
                </a:lnTo>
                <a:lnTo>
                  <a:pt x="139445" y="14109"/>
                </a:lnTo>
                <a:lnTo>
                  <a:pt x="173692" y="14109"/>
                </a:lnTo>
                <a:lnTo>
                  <a:pt x="170227" y="8970"/>
                </a:lnTo>
                <a:lnTo>
                  <a:pt x="160498" y="2407"/>
                </a:lnTo>
                <a:lnTo>
                  <a:pt x="148589" y="0"/>
                </a:lnTo>
                <a:close/>
              </a:path>
              <a:path w="297179" h="250189">
                <a:moveTo>
                  <a:pt x="266445" y="35306"/>
                </a:moveTo>
                <a:lnTo>
                  <a:pt x="254537" y="37721"/>
                </a:lnTo>
                <a:lnTo>
                  <a:pt x="244808" y="44302"/>
                </a:lnTo>
                <a:lnTo>
                  <a:pt x="238246" y="54052"/>
                </a:lnTo>
                <a:lnTo>
                  <a:pt x="235838" y="65976"/>
                </a:lnTo>
                <a:lnTo>
                  <a:pt x="235838" y="73037"/>
                </a:lnTo>
                <a:lnTo>
                  <a:pt x="238251" y="79743"/>
                </a:lnTo>
                <a:lnTo>
                  <a:pt x="242696" y="85128"/>
                </a:lnTo>
                <a:lnTo>
                  <a:pt x="194690" y="146723"/>
                </a:lnTo>
                <a:lnTo>
                  <a:pt x="212674" y="146723"/>
                </a:lnTo>
                <a:lnTo>
                  <a:pt x="256666" y="90119"/>
                </a:lnTo>
                <a:lnTo>
                  <a:pt x="284620" y="90119"/>
                </a:lnTo>
                <a:lnTo>
                  <a:pt x="289385" y="86375"/>
                </a:lnTo>
                <a:lnTo>
                  <a:pt x="291758" y="82511"/>
                </a:lnTo>
                <a:lnTo>
                  <a:pt x="266191" y="82511"/>
                </a:lnTo>
                <a:lnTo>
                  <a:pt x="265937" y="82435"/>
                </a:lnTo>
                <a:lnTo>
                  <a:pt x="249935" y="56883"/>
                </a:lnTo>
                <a:lnTo>
                  <a:pt x="257428" y="49466"/>
                </a:lnTo>
                <a:lnTo>
                  <a:pt x="291645" y="49466"/>
                </a:lnTo>
                <a:lnTo>
                  <a:pt x="288132" y="44292"/>
                </a:lnTo>
                <a:lnTo>
                  <a:pt x="278374" y="37721"/>
                </a:lnTo>
                <a:lnTo>
                  <a:pt x="266445" y="35306"/>
                </a:lnTo>
                <a:close/>
              </a:path>
              <a:path w="297179" h="250189">
                <a:moveTo>
                  <a:pt x="55824" y="49491"/>
                </a:moveTo>
                <a:lnTo>
                  <a:pt x="39750" y="49491"/>
                </a:lnTo>
                <a:lnTo>
                  <a:pt x="47116" y="56895"/>
                </a:lnTo>
                <a:lnTo>
                  <a:pt x="47243" y="71056"/>
                </a:lnTo>
                <a:lnTo>
                  <a:pt x="44830" y="75793"/>
                </a:lnTo>
                <a:lnTo>
                  <a:pt x="40766" y="78981"/>
                </a:lnTo>
                <a:lnTo>
                  <a:pt x="37083" y="81813"/>
                </a:lnTo>
                <a:lnTo>
                  <a:pt x="31241" y="82461"/>
                </a:lnTo>
                <a:lnTo>
                  <a:pt x="30987" y="82524"/>
                </a:lnTo>
                <a:lnTo>
                  <a:pt x="56570" y="82524"/>
                </a:lnTo>
                <a:lnTo>
                  <a:pt x="58800" y="79743"/>
                </a:lnTo>
                <a:lnTo>
                  <a:pt x="61340" y="73037"/>
                </a:lnTo>
                <a:lnTo>
                  <a:pt x="61340" y="65976"/>
                </a:lnTo>
                <a:lnTo>
                  <a:pt x="58906" y="54042"/>
                </a:lnTo>
                <a:lnTo>
                  <a:pt x="55824" y="49491"/>
                </a:lnTo>
                <a:close/>
              </a:path>
              <a:path w="297179" h="250189">
                <a:moveTo>
                  <a:pt x="291645" y="49466"/>
                </a:moveTo>
                <a:lnTo>
                  <a:pt x="275589" y="49466"/>
                </a:lnTo>
                <a:lnTo>
                  <a:pt x="282955" y="56883"/>
                </a:lnTo>
                <a:lnTo>
                  <a:pt x="282930" y="75120"/>
                </a:lnTo>
                <a:lnTo>
                  <a:pt x="275589" y="82511"/>
                </a:lnTo>
                <a:lnTo>
                  <a:pt x="291758" y="82511"/>
                </a:lnTo>
                <a:lnTo>
                  <a:pt x="295098" y="77075"/>
                </a:lnTo>
                <a:lnTo>
                  <a:pt x="297179" y="65976"/>
                </a:lnTo>
                <a:lnTo>
                  <a:pt x="294745" y="54042"/>
                </a:lnTo>
                <a:lnTo>
                  <a:pt x="291645" y="49466"/>
                </a:lnTo>
                <a:close/>
              </a:path>
              <a:path w="297179" h="250189">
                <a:moveTo>
                  <a:pt x="173692" y="14109"/>
                </a:moveTo>
                <a:lnTo>
                  <a:pt x="157733" y="14109"/>
                </a:lnTo>
                <a:lnTo>
                  <a:pt x="165100" y="21526"/>
                </a:lnTo>
                <a:lnTo>
                  <a:pt x="165070" y="37721"/>
                </a:lnTo>
                <a:lnTo>
                  <a:pt x="160527" y="43916"/>
                </a:lnTo>
                <a:lnTo>
                  <a:pt x="148589" y="47942"/>
                </a:lnTo>
                <a:lnTo>
                  <a:pt x="173529" y="47942"/>
                </a:lnTo>
                <a:lnTo>
                  <a:pt x="175291" y="45566"/>
                </a:lnTo>
                <a:lnTo>
                  <a:pt x="178176" y="38451"/>
                </a:lnTo>
                <a:lnTo>
                  <a:pt x="179196" y="30619"/>
                </a:lnTo>
                <a:lnTo>
                  <a:pt x="176789" y="18704"/>
                </a:lnTo>
                <a:lnTo>
                  <a:pt x="173692" y="14109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4990846" y="5972358"/>
            <a:ext cx="659765" cy="419734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白金捐赠人</a:t>
            </a:r>
            <a:endParaRPr sz="1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54"/>
              </a:spcBef>
            </a:pP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17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14771" y="5972358"/>
            <a:ext cx="657860" cy="419734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黄金捐赠人</a:t>
            </a:r>
            <a:endParaRPr sz="1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54"/>
              </a:spcBef>
            </a:pP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13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838568" y="5972358"/>
            <a:ext cx="1581785" cy="419734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5"/>
              </a:spcBef>
              <a:tabLst>
                <a:tab pos="923290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白银捐赠人	开源贡献人</a:t>
            </a:r>
            <a:endParaRPr sz="1000">
              <a:latin typeface="微软雅黑"/>
              <a:cs typeface="微软雅黑"/>
            </a:endParaRPr>
          </a:p>
          <a:p>
            <a:pPr marR="39370" algn="ctr">
              <a:lnSpc>
                <a:spcPct val="100000"/>
              </a:lnSpc>
              <a:spcBef>
                <a:spcPts val="254"/>
              </a:spcBef>
              <a:tabLst>
                <a:tab pos="970280"/>
              </a:tabLst>
            </a:pP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20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家	</a:t>
            </a: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6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4888991" y="4832603"/>
            <a:ext cx="3511550" cy="728980"/>
          </a:xfrm>
          <a:custGeom>
            <a:rect l="l" t="t" r="r" b="b"/>
            <a:pathLst>
              <a:path w="3511550" h="728979">
                <a:moveTo>
                  <a:pt x="0" y="728472"/>
                </a:moveTo>
                <a:lnTo>
                  <a:pt x="3511296" y="728472"/>
                </a:lnTo>
                <a:lnTo>
                  <a:pt x="3511296" y="0"/>
                </a:lnTo>
                <a:lnTo>
                  <a:pt x="0" y="0"/>
                </a:lnTo>
                <a:lnTo>
                  <a:pt x="0" y="728472"/>
                </a:lnTo>
                <a:close/>
              </a:path>
            </a:pathLst>
          </a:custGeom>
          <a:solidFill>
            <a:srgbClr val="B1D234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888991" y="4832603"/>
            <a:ext cx="3511550" cy="728980"/>
          </a:xfrm>
          <a:custGeom>
            <a:rect l="l" t="t" r="r" b="b"/>
            <a:pathLst>
              <a:path w="3511550" h="728979">
                <a:moveTo>
                  <a:pt x="0" y="728472"/>
                </a:moveTo>
                <a:lnTo>
                  <a:pt x="3511296" y="728472"/>
                </a:lnTo>
                <a:lnTo>
                  <a:pt x="3511296" y="0"/>
                </a:lnTo>
                <a:lnTo>
                  <a:pt x="0" y="0"/>
                </a:lnTo>
                <a:lnTo>
                  <a:pt x="0" y="728472"/>
                </a:lnTo>
                <a:close/>
              </a:path>
            </a:pathLst>
          </a:custGeom>
          <a:ln w="9143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4969002" y="4876038"/>
            <a:ext cx="32461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截至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2023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年8月，开放原子开源基金会共有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资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金捐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赠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人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58  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家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，围绕开源项目发展的共建者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超过35家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累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计获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得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捐赠 收入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1.8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3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亿元，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通过TO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C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技术准入项目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3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3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处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于捐</a:t>
            </a:r>
            <a:r>
              <a:rPr sz="1000" spc="5">
                <a:solidFill>
                  <a:srgbClr val="585858"/>
                </a:solidFill>
                <a:latin typeface="微软雅黑"/>
                <a:cs typeface="微软雅黑"/>
              </a:rPr>
              <a:t>赠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期 的开源项目</a:t>
            </a:r>
            <a:r>
              <a:rPr sz="1000" b="1" spc="-10">
                <a:solidFill>
                  <a:srgbClr val="585858"/>
                </a:solidFill>
                <a:latin typeface="微软雅黑"/>
                <a:cs typeface="微软雅黑"/>
              </a:rPr>
              <a:t>18</a:t>
            </a:r>
            <a:r>
              <a:rPr sz="1000" b="1" spc="-5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7194804" y="2615183"/>
            <a:ext cx="1205865" cy="2044064"/>
          </a:xfrm>
          <a:custGeom>
            <a:rect l="l" t="t" r="r" b="b"/>
            <a:pathLst>
              <a:path w="1205865" h="2044064">
                <a:moveTo>
                  <a:pt x="0" y="2043683"/>
                </a:moveTo>
                <a:lnTo>
                  <a:pt x="1205483" y="2043683"/>
                </a:lnTo>
                <a:lnTo>
                  <a:pt x="1205483" y="0"/>
                </a:lnTo>
                <a:lnTo>
                  <a:pt x="0" y="0"/>
                </a:lnTo>
                <a:lnTo>
                  <a:pt x="0" y="2043683"/>
                </a:lnTo>
                <a:close/>
              </a:path>
            </a:pathLst>
          </a:custGeom>
          <a:solidFill>
            <a:srgbClr val="B1D234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7194804" y="2615183"/>
            <a:ext cx="1205865" cy="2044064"/>
          </a:xfrm>
          <a:custGeom>
            <a:rect l="l" t="t" r="r" b="b"/>
            <a:pathLst>
              <a:path w="1205865" h="2044064">
                <a:moveTo>
                  <a:pt x="0" y="2043683"/>
                </a:moveTo>
                <a:lnTo>
                  <a:pt x="1205483" y="2043683"/>
                </a:lnTo>
                <a:lnTo>
                  <a:pt x="1205483" y="0"/>
                </a:lnTo>
                <a:lnTo>
                  <a:pt x="0" y="0"/>
                </a:lnTo>
                <a:lnTo>
                  <a:pt x="0" y="2043683"/>
                </a:lnTo>
                <a:close/>
              </a:path>
            </a:pathLst>
          </a:custGeom>
          <a:ln w="9143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310628" y="2732532"/>
            <a:ext cx="975360" cy="321945"/>
          </a:xfrm>
          <a:custGeom>
            <a:rect l="l" t="t" r="r" b="b"/>
            <a:pathLst>
              <a:path w="975359" h="321944">
                <a:moveTo>
                  <a:pt x="0" y="321563"/>
                </a:moveTo>
                <a:lnTo>
                  <a:pt x="975359" y="321563"/>
                </a:lnTo>
                <a:lnTo>
                  <a:pt x="975359" y="0"/>
                </a:lnTo>
                <a:lnTo>
                  <a:pt x="0" y="0"/>
                </a:lnTo>
                <a:lnTo>
                  <a:pt x="0" y="321563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7391781" y="2724404"/>
            <a:ext cx="81343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940" marR="5080" indent="-1524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32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个开源项目 通过技术准入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7312152" y="3227832"/>
            <a:ext cx="970915" cy="321945"/>
          </a:xfrm>
          <a:custGeom>
            <a:rect l="l" t="t" r="r" b="b"/>
            <a:pathLst>
              <a:path w="970915" h="321945">
                <a:moveTo>
                  <a:pt x="0" y="321563"/>
                </a:moveTo>
                <a:lnTo>
                  <a:pt x="970788" y="321563"/>
                </a:lnTo>
                <a:lnTo>
                  <a:pt x="970788" y="0"/>
                </a:lnTo>
                <a:lnTo>
                  <a:pt x="0" y="0"/>
                </a:lnTo>
                <a:lnTo>
                  <a:pt x="0" y="321563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7455789" y="3220338"/>
            <a:ext cx="68707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" marR="5080" indent="-78105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15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个孵化期 开源项目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7312152" y="3724655"/>
            <a:ext cx="970915" cy="321945"/>
          </a:xfrm>
          <a:custGeom>
            <a:rect l="l" t="t" r="r" b="b"/>
            <a:pathLst>
              <a:path w="970915" h="321945">
                <a:moveTo>
                  <a:pt x="0" y="321564"/>
                </a:moveTo>
                <a:lnTo>
                  <a:pt x="970788" y="321564"/>
                </a:lnTo>
                <a:lnTo>
                  <a:pt x="970788" y="0"/>
                </a:lnTo>
                <a:lnTo>
                  <a:pt x="0" y="0"/>
                </a:lnTo>
                <a:lnTo>
                  <a:pt x="0" y="321564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7455789" y="3716273"/>
            <a:ext cx="68707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" marR="5080" indent="-78105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17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个捐赠期 开源项目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312152" y="4219955"/>
            <a:ext cx="970915" cy="321945"/>
          </a:xfrm>
          <a:custGeom>
            <a:rect l="l" t="t" r="r" b="b"/>
            <a:pathLst>
              <a:path w="970915" h="321945">
                <a:moveTo>
                  <a:pt x="0" y="321564"/>
                </a:moveTo>
                <a:lnTo>
                  <a:pt x="970788" y="321564"/>
                </a:lnTo>
                <a:lnTo>
                  <a:pt x="970788" y="0"/>
                </a:lnTo>
                <a:lnTo>
                  <a:pt x="0" y="0"/>
                </a:lnTo>
                <a:lnTo>
                  <a:pt x="0" y="321564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7407020" y="4212082"/>
            <a:ext cx="78295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1295" marR="5080" indent="-18923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40+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个储备开 源项目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880864" y="2742437"/>
            <a:ext cx="2038350" cy="1781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139190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终端操作系统	设计自动化</a:t>
            </a:r>
            <a:endParaRPr sz="1000">
              <a:latin typeface="微软雅黑"/>
              <a:cs typeface="微软雅黑"/>
            </a:endParaRPr>
          </a:p>
          <a:p>
            <a:pPr marL="12700" marR="5080">
              <a:lnSpc>
                <a:spcPct val="210400"/>
              </a:lnSpc>
              <a:tabLst>
                <a:tab pos="1139190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人工智能	开发环境及语言 中间件、数据库	工具软件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1139190"/>
              </a:tabLst>
            </a:pP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服务器操作系</a:t>
            </a: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000">
                <a:solidFill>
                  <a:srgbClr val="585858"/>
                </a:solidFill>
                <a:latin typeface="微软雅黑"/>
                <a:cs typeface="微软雅黑"/>
              </a:rPr>
              <a:t>	</a:t>
            </a:r>
            <a:r>
              <a:rPr sz="1000" spc="-10">
                <a:solidFill>
                  <a:srgbClr val="585858"/>
                </a:solidFill>
                <a:latin typeface="微软雅黑"/>
                <a:cs typeface="微软雅黑"/>
              </a:rPr>
              <a:t>安全体系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1139190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云原生与超算	RISC-V芯片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1139190"/>
              </a:tabLst>
            </a:pPr>
            <a:r>
              <a:rPr sz="1000" spc="-5">
                <a:solidFill>
                  <a:srgbClr val="585858"/>
                </a:solidFill>
                <a:latin typeface="微软雅黑"/>
                <a:cs typeface="微软雅黑"/>
              </a:rPr>
              <a:t>区块链	工业开源体系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5020055" y="2336673"/>
            <a:ext cx="2154936" cy="260222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15</a:t>
            </a:fld>
          </a:p>
        </p:txBody>
      </p:sp>
      <p:sp>
        <p:nvSpPr>
          <p:cNvPr id="47" name="object 47"/>
          <p:cNvSpPr txBox="1"/>
          <p:nvPr/>
        </p:nvSpPr>
        <p:spPr>
          <a:xfrm>
            <a:off x="523748" y="6615704"/>
            <a:ext cx="115252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5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9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892031" y="6612737"/>
            <a:ext cx="144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FFFFFF"/>
                </a:solidFill>
                <a:latin typeface="微软雅黑"/>
                <a:cs typeface="微软雅黑"/>
              </a:rPr>
              <a:t>16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16595" y="0"/>
            <a:ext cx="1114044" cy="109423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96436" y="2523489"/>
            <a:ext cx="408559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4000" spc="-5"/>
              <a:t>中国开源基础软件 产业细分领域洞察</a:t>
            </a:r>
            <a:endParaRPr sz="4000"/>
          </a:p>
        </p:txBody>
      </p:sp>
      <p:sp>
        <p:nvSpPr>
          <p:cNvPr id="5" name="object 5"/>
          <p:cNvSpPr txBox="1"/>
          <p:nvPr/>
        </p:nvSpPr>
        <p:spPr>
          <a:xfrm>
            <a:off x="1986152" y="2606751"/>
            <a:ext cx="78740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5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5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804160" y="2807207"/>
            <a:ext cx="216535" cy="481965"/>
          </a:xfrm>
          <a:custGeom>
            <a:rect l="l" t="t" r="r" b="b"/>
            <a:pathLst>
              <a:path w="216535" h="481964">
                <a:moveTo>
                  <a:pt x="216281" y="0"/>
                </a:moveTo>
                <a:lnTo>
                  <a:pt x="0" y="481838"/>
                </a:lnTo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180332" y="3835908"/>
            <a:ext cx="2729230" cy="76200"/>
          </a:xfrm>
          <a:custGeom>
            <a:rect l="l" t="t" r="r" b="b"/>
            <a:pathLst>
              <a:path w="2729229" h="76200">
                <a:moveTo>
                  <a:pt x="38100" y="0"/>
                </a:moveTo>
                <a:lnTo>
                  <a:pt x="23252" y="2988"/>
                </a:lnTo>
                <a:lnTo>
                  <a:pt x="11144" y="11144"/>
                </a:lnTo>
                <a:lnTo>
                  <a:pt x="2988" y="23252"/>
                </a:lnTo>
                <a:lnTo>
                  <a:pt x="0" y="38100"/>
                </a:lnTo>
                <a:lnTo>
                  <a:pt x="2988" y="52947"/>
                </a:lnTo>
                <a:lnTo>
                  <a:pt x="11144" y="65055"/>
                </a:lnTo>
                <a:lnTo>
                  <a:pt x="23252" y="73211"/>
                </a:lnTo>
                <a:lnTo>
                  <a:pt x="38100" y="76200"/>
                </a:lnTo>
                <a:lnTo>
                  <a:pt x="52947" y="73211"/>
                </a:lnTo>
                <a:lnTo>
                  <a:pt x="65055" y="65055"/>
                </a:lnTo>
                <a:lnTo>
                  <a:pt x="73211" y="52947"/>
                </a:lnTo>
                <a:lnTo>
                  <a:pt x="74921" y="44450"/>
                </a:lnTo>
                <a:lnTo>
                  <a:pt x="38100" y="44450"/>
                </a:lnTo>
                <a:lnTo>
                  <a:pt x="38100" y="31750"/>
                </a:lnTo>
                <a:lnTo>
                  <a:pt x="74921" y="31750"/>
                </a:lnTo>
                <a:lnTo>
                  <a:pt x="73211" y="23252"/>
                </a:lnTo>
                <a:lnTo>
                  <a:pt x="65055" y="11144"/>
                </a:lnTo>
                <a:lnTo>
                  <a:pt x="52947" y="2988"/>
                </a:lnTo>
                <a:lnTo>
                  <a:pt x="38100" y="0"/>
                </a:lnTo>
                <a:close/>
              </a:path>
              <a:path w="2729229" h="76200">
                <a:moveTo>
                  <a:pt x="2652648" y="0"/>
                </a:moveTo>
                <a:lnTo>
                  <a:pt x="2652648" y="76200"/>
                </a:lnTo>
                <a:lnTo>
                  <a:pt x="2716148" y="44450"/>
                </a:lnTo>
                <a:lnTo>
                  <a:pt x="2665475" y="44450"/>
                </a:lnTo>
                <a:lnTo>
                  <a:pt x="2665475" y="31750"/>
                </a:lnTo>
                <a:lnTo>
                  <a:pt x="2716148" y="31750"/>
                </a:lnTo>
                <a:lnTo>
                  <a:pt x="2652648" y="0"/>
                </a:lnTo>
                <a:close/>
              </a:path>
              <a:path w="2729229" h="76200">
                <a:moveTo>
                  <a:pt x="74921" y="31750"/>
                </a:moveTo>
                <a:lnTo>
                  <a:pt x="38100" y="31750"/>
                </a:lnTo>
                <a:lnTo>
                  <a:pt x="38100" y="44450"/>
                </a:lnTo>
                <a:lnTo>
                  <a:pt x="74921" y="44450"/>
                </a:lnTo>
                <a:lnTo>
                  <a:pt x="76200" y="38100"/>
                </a:lnTo>
                <a:lnTo>
                  <a:pt x="74921" y="31750"/>
                </a:lnTo>
                <a:close/>
              </a:path>
              <a:path w="2729229" h="76200">
                <a:moveTo>
                  <a:pt x="2652648" y="31750"/>
                </a:moveTo>
                <a:lnTo>
                  <a:pt x="74921" y="31750"/>
                </a:lnTo>
                <a:lnTo>
                  <a:pt x="76200" y="38100"/>
                </a:lnTo>
                <a:lnTo>
                  <a:pt x="74921" y="44450"/>
                </a:lnTo>
                <a:lnTo>
                  <a:pt x="2652648" y="44450"/>
                </a:lnTo>
                <a:lnTo>
                  <a:pt x="2652648" y="31750"/>
                </a:lnTo>
                <a:close/>
              </a:path>
              <a:path w="2729229" h="76200">
                <a:moveTo>
                  <a:pt x="2716148" y="31750"/>
                </a:moveTo>
                <a:lnTo>
                  <a:pt x="2665475" y="31750"/>
                </a:lnTo>
                <a:lnTo>
                  <a:pt x="2665475" y="44450"/>
                </a:lnTo>
                <a:lnTo>
                  <a:pt x="2716148" y="44450"/>
                </a:lnTo>
                <a:lnTo>
                  <a:pt x="2728848" y="38100"/>
                </a:lnTo>
                <a:lnTo>
                  <a:pt x="2716148" y="31750"/>
                </a:lnTo>
                <a:close/>
              </a:path>
            </a:pathLst>
          </a:custGeom>
          <a:solidFill>
            <a:srgbClr val="8AC53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32810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开源操作系统图谱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6795" y="935227"/>
            <a:ext cx="7931784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头部操作系统开源衍生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链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路较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长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，长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链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路呈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纺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锤形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分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布，L2环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节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的商用 企业角色较活跃，版本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定位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服务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器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与桌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面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操作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统场景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2282" y="6314947"/>
            <a:ext cx="50647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注释：产业链展示了部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分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企业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LOGO，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在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L1-L3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中仅展示了中国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参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与者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，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但实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际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上也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不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乏国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外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项目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参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与其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中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11936" y="1780032"/>
            <a:ext cx="1226820" cy="297180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60960" rIns="0" bIns="0" rtlCol="0">
            <a:spAutoFit/>
          </a:bodyPr>
          <a:lstStyle/>
          <a:p>
            <a:pPr marL="98425">
              <a:lnSpc>
                <a:spcPct val="100000"/>
              </a:lnSpc>
              <a:spcBef>
                <a:spcPts val="480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L0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级：基础开源OS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92323" y="1780032"/>
            <a:ext cx="1629410" cy="297180"/>
          </a:xfrm>
          <a:prstGeom prst="rect">
            <a:avLst/>
          </a:prstGeom>
          <a:solidFill>
            <a:srgbClr val="8AC53E"/>
          </a:solidFill>
        </p:spPr>
        <p:txBody>
          <a:bodyPr vert="horz" wrap="square" lIns="0" tIns="60960" rIns="0" bIns="0" rtlCol="0">
            <a:spAutoFit/>
          </a:bodyPr>
          <a:lstStyle/>
          <a:p>
            <a:pPr marL="89535">
              <a:lnSpc>
                <a:spcPct val="100000"/>
              </a:lnSpc>
              <a:spcBef>
                <a:spcPts val="480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L1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级：基于上游的开源OS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75047" y="1780032"/>
            <a:ext cx="1976755" cy="297180"/>
          </a:xfrm>
          <a:prstGeom prst="rect">
            <a:avLst/>
          </a:prstGeom>
          <a:solidFill>
            <a:srgbClr val="1EC7F3"/>
          </a:solidFill>
        </p:spPr>
        <p:txBody>
          <a:bodyPr vert="horz" wrap="square" lIns="0" tIns="60960" rIns="0" bIns="0" rtlCol="0">
            <a:spAutoFit/>
          </a:bodyPr>
          <a:lstStyle/>
          <a:p>
            <a:pPr marL="253365">
              <a:lnSpc>
                <a:spcPct val="100000"/>
              </a:lnSpc>
              <a:spcBef>
                <a:spcPts val="480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L2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级：基于</a:t>
            </a: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L1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的商业版OS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08292" y="1783079"/>
            <a:ext cx="1221105" cy="291465"/>
          </a:xfrm>
          <a:prstGeom prst="rect">
            <a:avLst/>
          </a:prstGeom>
          <a:solidFill>
            <a:srgbClr val="64AE45"/>
          </a:solidFill>
          <a:ln w="6096">
            <a:solidFill>
              <a:srgbClr val="8AC53E"/>
            </a:solidFill>
          </a:ln>
        </p:spPr>
        <p:txBody>
          <a:bodyPr vert="horz" wrap="square" lIns="0" tIns="57785" rIns="0" bIns="0" rtlCol="0">
            <a:spAutoFit/>
          </a:bodyPr>
          <a:lstStyle/>
          <a:p>
            <a:pPr marL="115570">
              <a:lnSpc>
                <a:spcPct val="100000"/>
              </a:lnSpc>
              <a:spcBef>
                <a:spcPts val="455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L3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级</a:t>
            </a: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：L1/L2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二开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14983" y="2162555"/>
            <a:ext cx="1221105" cy="748665"/>
          </a:xfrm>
          <a:prstGeom prst="rect">
            <a:avLst/>
          </a:prstGeom>
          <a:solidFill>
            <a:srgbClr val="B1D234">
              <a:alpha val="10195"/>
            </a:srgbClr>
          </a:solidFill>
          <a:ln w="6096">
            <a:solidFill>
              <a:srgbClr val="B1D234"/>
            </a:solidFill>
          </a:ln>
        </p:spPr>
        <p:txBody>
          <a:bodyPr vert="horz" wrap="square" lIns="0" tIns="73660" rIns="0" bIns="0" rtlCol="0">
            <a:spAutoFit/>
          </a:bodyPr>
          <a:lstStyle/>
          <a:p>
            <a:pPr marL="90805" marR="86360" algn="just">
              <a:lnSpc>
                <a:spcPct val="120000"/>
              </a:lnSpc>
              <a:spcBef>
                <a:spcPts val="580"/>
              </a:spcBef>
            </a:pPr>
            <a:r>
              <a:rPr sz="1000" spc="15">
                <a:solidFill>
                  <a:srgbClr val="B1D234"/>
                </a:solidFill>
                <a:latin typeface="微软雅黑"/>
                <a:cs typeface="微软雅黑"/>
              </a:rPr>
              <a:t>原创</a:t>
            </a:r>
            <a:r>
              <a:rPr sz="1000" spc="25">
                <a:solidFill>
                  <a:srgbClr val="B1D234"/>
                </a:solidFill>
                <a:latin typeface="微软雅黑"/>
                <a:cs typeface="微软雅黑"/>
              </a:rPr>
              <a:t>自</a:t>
            </a:r>
            <a:r>
              <a:rPr sz="1000" spc="15">
                <a:solidFill>
                  <a:srgbClr val="B1D234"/>
                </a:solidFill>
                <a:latin typeface="微软雅黑"/>
                <a:cs typeface="微软雅黑"/>
              </a:rPr>
              <a:t>研的</a:t>
            </a:r>
            <a:r>
              <a:rPr sz="1000" spc="25">
                <a:solidFill>
                  <a:srgbClr val="B1D234"/>
                </a:solidFill>
                <a:latin typeface="微软雅黑"/>
                <a:cs typeface="微软雅黑"/>
              </a:rPr>
              <a:t>操</a:t>
            </a:r>
            <a:r>
              <a:rPr sz="1000" spc="15">
                <a:solidFill>
                  <a:srgbClr val="B1D234"/>
                </a:solidFill>
                <a:latin typeface="微软雅黑"/>
                <a:cs typeface="微软雅黑"/>
              </a:rPr>
              <a:t>作</a:t>
            </a: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系 </a:t>
            </a:r>
            <a:r>
              <a:rPr sz="1000" spc="15">
                <a:solidFill>
                  <a:srgbClr val="B1D234"/>
                </a:solidFill>
                <a:latin typeface="微软雅黑"/>
                <a:cs typeface="微软雅黑"/>
              </a:rPr>
              <a:t>统，</a:t>
            </a:r>
            <a:r>
              <a:rPr sz="1000" spc="25">
                <a:solidFill>
                  <a:srgbClr val="B1D234"/>
                </a:solidFill>
                <a:latin typeface="微软雅黑"/>
                <a:cs typeface="微软雅黑"/>
              </a:rPr>
              <a:t>通</a:t>
            </a:r>
            <a:r>
              <a:rPr sz="1000" spc="15">
                <a:solidFill>
                  <a:srgbClr val="B1D234"/>
                </a:solidFill>
                <a:latin typeface="微软雅黑"/>
                <a:cs typeface="微软雅黑"/>
              </a:rPr>
              <a:t>常将</a:t>
            </a:r>
            <a:r>
              <a:rPr sz="1000" spc="25">
                <a:solidFill>
                  <a:srgbClr val="B1D234"/>
                </a:solidFill>
                <a:latin typeface="微软雅黑"/>
                <a:cs typeface="微软雅黑"/>
              </a:rPr>
              <a:t>底</a:t>
            </a:r>
            <a:r>
              <a:rPr sz="1000" spc="15">
                <a:solidFill>
                  <a:srgbClr val="B1D234"/>
                </a:solidFill>
                <a:latin typeface="微软雅黑"/>
                <a:cs typeface="微软雅黑"/>
              </a:rPr>
              <a:t>层</a:t>
            </a: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技 术进行开源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95372" y="2162555"/>
            <a:ext cx="1623060" cy="748665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13335" rIns="0" bIns="0" rtlCol="0">
            <a:spAutoFit/>
          </a:bodyPr>
          <a:lstStyle/>
          <a:p>
            <a:pPr marL="89535" algn="just">
              <a:lnSpc>
                <a:spcPct val="100000"/>
              </a:lnSpc>
              <a:spcBef>
                <a:spcPts val="105"/>
              </a:spcBef>
            </a:pPr>
            <a:r>
              <a:rPr sz="1000" spc="90">
                <a:solidFill>
                  <a:srgbClr val="8AC53E"/>
                </a:solidFill>
                <a:latin typeface="微软雅黑"/>
                <a:cs typeface="微软雅黑"/>
              </a:rPr>
              <a:t>基于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L0</a:t>
            </a:r>
            <a:r>
              <a:rPr sz="1000" spc="-210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00" spc="90">
                <a:solidFill>
                  <a:srgbClr val="8AC53E"/>
                </a:solidFill>
                <a:latin typeface="微软雅黑"/>
                <a:cs typeface="微软雅黑"/>
              </a:rPr>
              <a:t>级开源</a:t>
            </a:r>
            <a:r>
              <a:rPr sz="1000" spc="40">
                <a:solidFill>
                  <a:srgbClr val="8AC53E"/>
                </a:solidFill>
                <a:latin typeface="微软雅黑"/>
                <a:cs typeface="微软雅黑"/>
              </a:rPr>
              <a:t>OS</a:t>
            </a:r>
            <a:r>
              <a:rPr sz="1000" spc="85">
                <a:solidFill>
                  <a:srgbClr val="8AC53E"/>
                </a:solidFill>
                <a:latin typeface="微软雅黑"/>
                <a:cs typeface="微软雅黑"/>
              </a:rPr>
              <a:t>深</a:t>
            </a:r>
            <a:r>
              <a:rPr sz="1000" spc="100">
                <a:solidFill>
                  <a:srgbClr val="8AC53E"/>
                </a:solidFill>
                <a:latin typeface="微软雅黑"/>
                <a:cs typeface="微软雅黑"/>
              </a:rPr>
              <a:t>度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优</a:t>
            </a:r>
            <a:endParaRPr sz="1000">
              <a:latin typeface="微软雅黑"/>
              <a:cs typeface="微软雅黑"/>
            </a:endParaRPr>
          </a:p>
          <a:p>
            <a:pPr marL="89535" marR="85090" algn="just">
              <a:lnSpc>
                <a:spcPct val="120000"/>
              </a:lnSpc>
            </a:pPr>
            <a:r>
              <a:rPr sz="1000" spc="30">
                <a:solidFill>
                  <a:srgbClr val="8AC53E"/>
                </a:solidFill>
                <a:latin typeface="微软雅黑"/>
                <a:cs typeface="微软雅黑"/>
              </a:rPr>
              <a:t>化和定制，</a:t>
            </a:r>
            <a:r>
              <a:rPr sz="1000" spc="40">
                <a:solidFill>
                  <a:srgbClr val="8AC53E"/>
                </a:solidFill>
                <a:latin typeface="微软雅黑"/>
                <a:cs typeface="微软雅黑"/>
              </a:rPr>
              <a:t>补</a:t>
            </a:r>
            <a:r>
              <a:rPr sz="1000" spc="25">
                <a:solidFill>
                  <a:srgbClr val="8AC53E"/>
                </a:solidFill>
                <a:latin typeface="微软雅黑"/>
                <a:cs typeface="微软雅黑"/>
              </a:rPr>
              <a:t>充自主</a:t>
            </a:r>
            <a:r>
              <a:rPr sz="1000" spc="40">
                <a:solidFill>
                  <a:srgbClr val="8AC53E"/>
                </a:solidFill>
                <a:latin typeface="微软雅黑"/>
                <a:cs typeface="微软雅黑"/>
              </a:rPr>
              <a:t>开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发 </a:t>
            </a:r>
            <a:r>
              <a:rPr sz="1000" spc="30">
                <a:solidFill>
                  <a:srgbClr val="8AC53E"/>
                </a:solidFill>
                <a:latin typeface="微软雅黑"/>
                <a:cs typeface="微软雅黑"/>
              </a:rPr>
              <a:t>的先进技术</a:t>
            </a:r>
            <a:r>
              <a:rPr sz="1000" spc="40">
                <a:solidFill>
                  <a:srgbClr val="8AC53E"/>
                </a:solidFill>
                <a:latin typeface="微软雅黑"/>
                <a:cs typeface="微软雅黑"/>
              </a:rPr>
              <a:t>、</a:t>
            </a:r>
            <a:r>
              <a:rPr sz="1000" spc="25">
                <a:solidFill>
                  <a:srgbClr val="8AC53E"/>
                </a:solidFill>
                <a:latin typeface="微软雅黑"/>
                <a:cs typeface="微软雅黑"/>
              </a:rPr>
              <a:t>企业级</a:t>
            </a:r>
            <a:r>
              <a:rPr sz="1000" spc="40">
                <a:solidFill>
                  <a:srgbClr val="8AC53E"/>
                </a:solidFill>
                <a:latin typeface="微软雅黑"/>
                <a:cs typeface="微软雅黑"/>
              </a:rPr>
              <a:t>功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能 服务，实行再开源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78096" y="2162555"/>
            <a:ext cx="1971039" cy="748665"/>
          </a:xfrm>
          <a:prstGeom prst="rect">
            <a:avLst/>
          </a:prstGeom>
          <a:solidFill>
            <a:srgbClr val="1EC7F3">
              <a:alpha val="10195"/>
            </a:srgbClr>
          </a:solidFill>
          <a:ln w="6096">
            <a:solidFill>
              <a:srgbClr val="1EC7F3"/>
            </a:solidFill>
          </a:ln>
        </p:spPr>
        <p:txBody>
          <a:bodyPr vert="horz" wrap="square" lIns="0" tIns="13335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105"/>
              </a:spcBef>
            </a:pPr>
            <a:r>
              <a:rPr sz="1000" b="1" spc="-5">
                <a:solidFill>
                  <a:srgbClr val="1EC7F3"/>
                </a:solidFill>
                <a:latin typeface="微软雅黑"/>
                <a:cs typeface="微软雅黑"/>
              </a:rPr>
              <a:t>商业公</a:t>
            </a:r>
            <a:r>
              <a:rPr sz="1000" b="1" spc="5">
                <a:solidFill>
                  <a:srgbClr val="1EC7F3"/>
                </a:solidFill>
                <a:latin typeface="微软雅黑"/>
                <a:cs typeface="微软雅黑"/>
              </a:rPr>
              <a:t>司</a:t>
            </a:r>
            <a:r>
              <a:rPr sz="1000" spc="-5">
                <a:solidFill>
                  <a:srgbClr val="1EC7F3"/>
                </a:solidFill>
                <a:latin typeface="微软雅黑"/>
                <a:cs typeface="微软雅黑"/>
              </a:rPr>
              <a:t>针对L1级</a:t>
            </a:r>
            <a:r>
              <a:rPr sz="1000" spc="5">
                <a:solidFill>
                  <a:srgbClr val="1EC7F3"/>
                </a:solidFill>
                <a:latin typeface="微软雅黑"/>
                <a:cs typeface="微软雅黑"/>
              </a:rPr>
              <a:t>别</a:t>
            </a:r>
            <a:r>
              <a:rPr sz="1000" spc="-5">
                <a:solidFill>
                  <a:srgbClr val="1EC7F3"/>
                </a:solidFill>
                <a:latin typeface="微软雅黑"/>
                <a:cs typeface="微软雅黑"/>
              </a:rPr>
              <a:t>的操</a:t>
            </a:r>
            <a:r>
              <a:rPr sz="1000" spc="5">
                <a:solidFill>
                  <a:srgbClr val="1EC7F3"/>
                </a:solidFill>
                <a:latin typeface="微软雅黑"/>
                <a:cs typeface="微软雅黑"/>
              </a:rPr>
              <a:t>作</a:t>
            </a:r>
            <a:r>
              <a:rPr sz="1000" spc="-5">
                <a:solidFill>
                  <a:srgbClr val="1EC7F3"/>
                </a:solidFill>
                <a:latin typeface="微软雅黑"/>
                <a:cs typeface="微软雅黑"/>
              </a:rPr>
              <a:t>系统</a:t>
            </a:r>
            <a:endParaRPr sz="1000">
              <a:latin typeface="微软雅黑"/>
              <a:cs typeface="微软雅黑"/>
            </a:endParaRPr>
          </a:p>
          <a:p>
            <a:pPr marL="90170" marR="80010" algn="just">
              <a:lnSpc>
                <a:spcPct val="120000"/>
              </a:lnSpc>
            </a:pPr>
            <a:r>
              <a:rPr sz="1000" spc="5">
                <a:solidFill>
                  <a:srgbClr val="1EC7F3"/>
                </a:solidFill>
                <a:latin typeface="微软雅黑"/>
                <a:cs typeface="微软雅黑"/>
              </a:rPr>
              <a:t>进行商业版优化发行，</a:t>
            </a:r>
            <a:r>
              <a:rPr sz="1000" b="1" spc="5">
                <a:solidFill>
                  <a:srgbClr val="1EC7F3"/>
                </a:solidFill>
                <a:latin typeface="微软雅黑"/>
                <a:cs typeface="微软雅黑"/>
              </a:rPr>
              <a:t>可选择性 </a:t>
            </a:r>
            <a:r>
              <a:rPr sz="1000" b="1" spc="-5">
                <a:solidFill>
                  <a:srgbClr val="1EC7F3"/>
                </a:solidFill>
                <a:latin typeface="微软雅黑"/>
                <a:cs typeface="微软雅黑"/>
              </a:rPr>
              <a:t>的开源</a:t>
            </a:r>
            <a:r>
              <a:rPr sz="1000" spc="5">
                <a:solidFill>
                  <a:srgbClr val="1EC7F3"/>
                </a:solidFill>
                <a:latin typeface="微软雅黑"/>
                <a:cs typeface="微软雅黑"/>
              </a:rPr>
              <a:t>，</a:t>
            </a:r>
            <a:r>
              <a:rPr sz="1000" spc="-5">
                <a:solidFill>
                  <a:srgbClr val="1EC7F3"/>
                </a:solidFill>
                <a:latin typeface="微软雅黑"/>
                <a:cs typeface="微软雅黑"/>
              </a:rPr>
              <a:t>也可</a:t>
            </a:r>
            <a:r>
              <a:rPr sz="1000" spc="5">
                <a:solidFill>
                  <a:srgbClr val="1EC7F3"/>
                </a:solidFill>
                <a:latin typeface="微软雅黑"/>
                <a:cs typeface="微软雅黑"/>
              </a:rPr>
              <a:t>额</a:t>
            </a:r>
            <a:r>
              <a:rPr sz="1000" spc="-5">
                <a:solidFill>
                  <a:srgbClr val="1EC7F3"/>
                </a:solidFill>
                <a:latin typeface="微软雅黑"/>
                <a:cs typeface="微软雅黑"/>
              </a:rPr>
              <a:t>外发行L3</a:t>
            </a:r>
            <a:r>
              <a:rPr sz="1000" spc="5">
                <a:solidFill>
                  <a:srgbClr val="1EC7F3"/>
                </a:solidFill>
                <a:latin typeface="微软雅黑"/>
                <a:cs typeface="微软雅黑"/>
              </a:rPr>
              <a:t>的</a:t>
            </a:r>
            <a:r>
              <a:rPr sz="1000" spc="-5">
                <a:solidFill>
                  <a:srgbClr val="1EC7F3"/>
                </a:solidFill>
                <a:latin typeface="微软雅黑"/>
                <a:cs typeface="微软雅黑"/>
              </a:rPr>
              <a:t>开源 版本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908292" y="2162555"/>
            <a:ext cx="1221105" cy="748665"/>
          </a:xfrm>
          <a:prstGeom prst="rect">
            <a:avLst/>
          </a:prstGeom>
          <a:solidFill>
            <a:srgbClr val="64AE45">
              <a:alpha val="10195"/>
            </a:srgbClr>
          </a:solidFill>
          <a:ln w="6096">
            <a:solidFill>
              <a:srgbClr val="64AE45"/>
            </a:solidFill>
          </a:ln>
        </p:spPr>
        <p:txBody>
          <a:bodyPr vert="horz" wrap="square" lIns="0" tIns="1333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05"/>
              </a:spcBef>
            </a:pPr>
            <a:r>
              <a:rPr sz="1000" spc="5">
                <a:solidFill>
                  <a:srgbClr val="64AE45"/>
                </a:solidFill>
                <a:latin typeface="微软雅黑"/>
                <a:cs typeface="微软雅黑"/>
              </a:rPr>
              <a:t>在L1基础上做场景</a:t>
            </a:r>
            <a:endParaRPr sz="1000">
              <a:latin typeface="微软雅黑"/>
              <a:cs typeface="微软雅黑"/>
            </a:endParaRPr>
          </a:p>
          <a:p>
            <a:pPr marL="90805" marR="83820" algn="just">
              <a:lnSpc>
                <a:spcPct val="120000"/>
              </a:lnSpc>
            </a:pPr>
            <a:r>
              <a:rPr sz="1000" spc="5">
                <a:solidFill>
                  <a:srgbClr val="64AE45"/>
                </a:solidFill>
                <a:latin typeface="微软雅黑"/>
                <a:cs typeface="微软雅黑"/>
              </a:rPr>
              <a:t>化发行；或</a:t>
            </a:r>
            <a:r>
              <a:rPr sz="1000" spc="15">
                <a:solidFill>
                  <a:srgbClr val="64AE45"/>
                </a:solidFill>
                <a:latin typeface="微软雅黑"/>
                <a:cs typeface="微软雅黑"/>
              </a:rPr>
              <a:t>经过</a:t>
            </a: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L2 </a:t>
            </a:r>
            <a:r>
              <a:rPr sz="1000" spc="15">
                <a:solidFill>
                  <a:srgbClr val="64AE45"/>
                </a:solidFill>
                <a:latin typeface="微软雅黑"/>
                <a:cs typeface="微软雅黑"/>
              </a:rPr>
              <a:t>企业</a:t>
            </a:r>
            <a:r>
              <a:rPr sz="1000" spc="25">
                <a:solidFill>
                  <a:srgbClr val="64AE45"/>
                </a:solidFill>
                <a:latin typeface="微软雅黑"/>
                <a:cs typeface="微软雅黑"/>
              </a:rPr>
              <a:t>版</a:t>
            </a:r>
            <a:r>
              <a:rPr sz="1000" spc="15">
                <a:solidFill>
                  <a:srgbClr val="64AE45"/>
                </a:solidFill>
                <a:latin typeface="微软雅黑"/>
                <a:cs typeface="微软雅黑"/>
              </a:rPr>
              <a:t>大规</a:t>
            </a:r>
            <a:r>
              <a:rPr sz="1000" spc="25">
                <a:solidFill>
                  <a:srgbClr val="64AE45"/>
                </a:solidFill>
                <a:latin typeface="微软雅黑"/>
                <a:cs typeface="微软雅黑"/>
              </a:rPr>
              <a:t>模</a:t>
            </a:r>
            <a:r>
              <a:rPr sz="1000" spc="15">
                <a:solidFill>
                  <a:srgbClr val="64AE45"/>
                </a:solidFill>
                <a:latin typeface="微软雅黑"/>
                <a:cs typeface="微软雅黑"/>
              </a:rPr>
              <a:t>验</a:t>
            </a: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证 后发行开源版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063740" y="4480394"/>
            <a:ext cx="445007" cy="16035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029057" y="3504253"/>
            <a:ext cx="977669" cy="16648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7149083" y="3773423"/>
            <a:ext cx="739140" cy="2545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6905243" y="5020055"/>
            <a:ext cx="1226820" cy="730250"/>
          </a:xfrm>
          <a:prstGeom prst="rect">
            <a:avLst/>
          </a:prstGeom>
          <a:solidFill>
            <a:srgbClr val="64AE45"/>
          </a:solidFill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1250">
              <a:latin typeface="Times New Roman"/>
              <a:cs typeface="Times New Roman"/>
            </a:endParaRPr>
          </a:p>
          <a:p>
            <a:pPr marL="1905" algn="ctr">
              <a:lnSpc>
                <a:spcPct val="100000"/>
              </a:lnSpc>
              <a:spcBef>
                <a:spcPts val="5"/>
              </a:spcBef>
            </a:pP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L4级：</a:t>
            </a:r>
            <a:endParaRPr sz="1000">
              <a:latin typeface="微软雅黑"/>
              <a:cs typeface="微软雅黑"/>
            </a:endParaRPr>
          </a:p>
          <a:p>
            <a:pPr marL="1905" algn="ctr">
              <a:lnSpc>
                <a:spcPct val="100000"/>
              </a:lnSpc>
              <a:spcBef>
                <a:spcPts val="240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其他衍生版本OS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510528" y="4437888"/>
            <a:ext cx="398145" cy="584200"/>
          </a:xfrm>
          <a:custGeom>
            <a:rect l="l" t="t" r="r" b="b"/>
            <a:pathLst>
              <a:path w="398145" h="584200">
                <a:moveTo>
                  <a:pt x="38100" y="508000"/>
                </a:moveTo>
                <a:lnTo>
                  <a:pt x="23252" y="510988"/>
                </a:lnTo>
                <a:lnTo>
                  <a:pt x="11144" y="519144"/>
                </a:lnTo>
                <a:lnTo>
                  <a:pt x="2988" y="531252"/>
                </a:lnTo>
                <a:lnTo>
                  <a:pt x="0" y="546100"/>
                </a:lnTo>
                <a:lnTo>
                  <a:pt x="2988" y="560893"/>
                </a:lnTo>
                <a:lnTo>
                  <a:pt x="11144" y="573008"/>
                </a:lnTo>
                <a:lnTo>
                  <a:pt x="23252" y="581193"/>
                </a:lnTo>
                <a:lnTo>
                  <a:pt x="38100" y="584200"/>
                </a:lnTo>
                <a:lnTo>
                  <a:pt x="52947" y="581193"/>
                </a:lnTo>
                <a:lnTo>
                  <a:pt x="65055" y="573008"/>
                </a:lnTo>
                <a:lnTo>
                  <a:pt x="73211" y="560893"/>
                </a:lnTo>
                <a:lnTo>
                  <a:pt x="74917" y="552450"/>
                </a:lnTo>
                <a:lnTo>
                  <a:pt x="38100" y="552450"/>
                </a:lnTo>
                <a:lnTo>
                  <a:pt x="38100" y="539750"/>
                </a:lnTo>
                <a:lnTo>
                  <a:pt x="74921" y="539750"/>
                </a:lnTo>
                <a:lnTo>
                  <a:pt x="73211" y="531252"/>
                </a:lnTo>
                <a:lnTo>
                  <a:pt x="65055" y="519144"/>
                </a:lnTo>
                <a:lnTo>
                  <a:pt x="52947" y="510988"/>
                </a:lnTo>
                <a:lnTo>
                  <a:pt x="38100" y="508000"/>
                </a:lnTo>
                <a:close/>
              </a:path>
              <a:path w="398145" h="584200">
                <a:moveTo>
                  <a:pt x="74921" y="539750"/>
                </a:moveTo>
                <a:lnTo>
                  <a:pt x="38100" y="539750"/>
                </a:lnTo>
                <a:lnTo>
                  <a:pt x="38100" y="552450"/>
                </a:lnTo>
                <a:lnTo>
                  <a:pt x="74917" y="552450"/>
                </a:lnTo>
                <a:lnTo>
                  <a:pt x="76200" y="546100"/>
                </a:lnTo>
                <a:lnTo>
                  <a:pt x="74921" y="539750"/>
                </a:lnTo>
                <a:close/>
              </a:path>
              <a:path w="398145" h="584200">
                <a:moveTo>
                  <a:pt x="211708" y="539750"/>
                </a:moveTo>
                <a:lnTo>
                  <a:pt x="74921" y="539750"/>
                </a:lnTo>
                <a:lnTo>
                  <a:pt x="76200" y="546100"/>
                </a:lnTo>
                <a:lnTo>
                  <a:pt x="74917" y="552450"/>
                </a:lnTo>
                <a:lnTo>
                  <a:pt x="221488" y="552450"/>
                </a:lnTo>
                <a:lnTo>
                  <a:pt x="224408" y="549529"/>
                </a:lnTo>
                <a:lnTo>
                  <a:pt x="224408" y="546100"/>
                </a:lnTo>
                <a:lnTo>
                  <a:pt x="211708" y="546100"/>
                </a:lnTo>
                <a:lnTo>
                  <a:pt x="211708" y="539750"/>
                </a:lnTo>
                <a:close/>
              </a:path>
              <a:path w="398145" h="584200">
                <a:moveTo>
                  <a:pt x="321818" y="31750"/>
                </a:moveTo>
                <a:lnTo>
                  <a:pt x="214502" y="31750"/>
                </a:lnTo>
                <a:lnTo>
                  <a:pt x="211708" y="34543"/>
                </a:lnTo>
                <a:lnTo>
                  <a:pt x="211708" y="546100"/>
                </a:lnTo>
                <a:lnTo>
                  <a:pt x="218058" y="539750"/>
                </a:lnTo>
                <a:lnTo>
                  <a:pt x="224408" y="539750"/>
                </a:lnTo>
                <a:lnTo>
                  <a:pt x="224408" y="44450"/>
                </a:lnTo>
                <a:lnTo>
                  <a:pt x="218058" y="44450"/>
                </a:lnTo>
                <a:lnTo>
                  <a:pt x="224408" y="38100"/>
                </a:lnTo>
                <a:lnTo>
                  <a:pt x="321818" y="38100"/>
                </a:lnTo>
                <a:lnTo>
                  <a:pt x="321818" y="31750"/>
                </a:lnTo>
                <a:close/>
              </a:path>
              <a:path w="398145" h="584200">
                <a:moveTo>
                  <a:pt x="224408" y="539750"/>
                </a:moveTo>
                <a:lnTo>
                  <a:pt x="218058" y="539750"/>
                </a:lnTo>
                <a:lnTo>
                  <a:pt x="211708" y="546100"/>
                </a:lnTo>
                <a:lnTo>
                  <a:pt x="224408" y="546100"/>
                </a:lnTo>
                <a:lnTo>
                  <a:pt x="224408" y="539750"/>
                </a:lnTo>
                <a:close/>
              </a:path>
              <a:path w="398145" h="584200">
                <a:moveTo>
                  <a:pt x="321818" y="0"/>
                </a:moveTo>
                <a:lnTo>
                  <a:pt x="321818" y="76200"/>
                </a:lnTo>
                <a:lnTo>
                  <a:pt x="385318" y="44450"/>
                </a:lnTo>
                <a:lnTo>
                  <a:pt x="334518" y="44450"/>
                </a:lnTo>
                <a:lnTo>
                  <a:pt x="334518" y="31750"/>
                </a:lnTo>
                <a:lnTo>
                  <a:pt x="385318" y="31750"/>
                </a:lnTo>
                <a:lnTo>
                  <a:pt x="321818" y="0"/>
                </a:lnTo>
                <a:close/>
              </a:path>
              <a:path w="398145" h="584200">
                <a:moveTo>
                  <a:pt x="224408" y="38100"/>
                </a:moveTo>
                <a:lnTo>
                  <a:pt x="218058" y="44450"/>
                </a:lnTo>
                <a:lnTo>
                  <a:pt x="224408" y="44450"/>
                </a:lnTo>
                <a:lnTo>
                  <a:pt x="224408" y="38100"/>
                </a:lnTo>
                <a:close/>
              </a:path>
              <a:path w="398145" h="584200">
                <a:moveTo>
                  <a:pt x="321818" y="38100"/>
                </a:moveTo>
                <a:lnTo>
                  <a:pt x="224408" y="38100"/>
                </a:lnTo>
                <a:lnTo>
                  <a:pt x="224408" y="44450"/>
                </a:lnTo>
                <a:lnTo>
                  <a:pt x="321818" y="44450"/>
                </a:lnTo>
                <a:lnTo>
                  <a:pt x="321818" y="38100"/>
                </a:lnTo>
                <a:close/>
              </a:path>
              <a:path w="398145" h="584200">
                <a:moveTo>
                  <a:pt x="385318" y="31750"/>
                </a:moveTo>
                <a:lnTo>
                  <a:pt x="334518" y="31750"/>
                </a:lnTo>
                <a:lnTo>
                  <a:pt x="334518" y="44450"/>
                </a:lnTo>
                <a:lnTo>
                  <a:pt x="385318" y="44450"/>
                </a:lnTo>
                <a:lnTo>
                  <a:pt x="398018" y="38100"/>
                </a:lnTo>
                <a:lnTo>
                  <a:pt x="385318" y="3175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908292" y="3393947"/>
            <a:ext cx="1221105" cy="1442085"/>
          </a:xfrm>
          <a:custGeom>
            <a:rect l="l" t="t" r="r" b="b"/>
            <a:pathLst>
              <a:path w="1221104" h="1442085">
                <a:moveTo>
                  <a:pt x="0" y="1441703"/>
                </a:moveTo>
                <a:lnTo>
                  <a:pt x="1220724" y="1441703"/>
                </a:lnTo>
                <a:lnTo>
                  <a:pt x="1220724" y="0"/>
                </a:lnTo>
                <a:lnTo>
                  <a:pt x="0" y="0"/>
                </a:lnTo>
                <a:lnTo>
                  <a:pt x="0" y="1441703"/>
                </a:lnTo>
                <a:close/>
              </a:path>
            </a:pathLst>
          </a:custGeom>
          <a:ln w="12192">
            <a:solidFill>
              <a:srgbClr val="64AE4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744723" y="3779520"/>
            <a:ext cx="1318260" cy="3032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734354" y="4673121"/>
            <a:ext cx="1284134" cy="3403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702970" y="4231565"/>
            <a:ext cx="1406827" cy="29883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767651" y="5119115"/>
            <a:ext cx="1342413" cy="33826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589276" y="3675888"/>
            <a:ext cx="1629410" cy="1892935"/>
          </a:xfrm>
          <a:custGeom>
            <a:rect l="l" t="t" r="r" b="b"/>
            <a:pathLst>
              <a:path w="1629410" h="1892935">
                <a:moveTo>
                  <a:pt x="0" y="1892808"/>
                </a:moveTo>
                <a:lnTo>
                  <a:pt x="1629155" y="1892808"/>
                </a:lnTo>
                <a:lnTo>
                  <a:pt x="1629155" y="0"/>
                </a:lnTo>
                <a:lnTo>
                  <a:pt x="0" y="0"/>
                </a:lnTo>
                <a:lnTo>
                  <a:pt x="0" y="1892808"/>
                </a:lnTo>
                <a:close/>
              </a:path>
            </a:pathLst>
          </a:custGeom>
          <a:ln w="12192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14983" y="3901440"/>
            <a:ext cx="1221105" cy="1442085"/>
          </a:xfrm>
          <a:custGeom>
            <a:rect l="l" t="t" r="r" b="b"/>
            <a:pathLst>
              <a:path w="1221105" h="1442085">
                <a:moveTo>
                  <a:pt x="0" y="1441704"/>
                </a:moveTo>
                <a:lnTo>
                  <a:pt x="1220724" y="1441704"/>
                </a:lnTo>
                <a:lnTo>
                  <a:pt x="1220724" y="0"/>
                </a:lnTo>
                <a:lnTo>
                  <a:pt x="0" y="0"/>
                </a:lnTo>
                <a:lnTo>
                  <a:pt x="0" y="1441704"/>
                </a:lnTo>
                <a:close/>
              </a:path>
            </a:pathLst>
          </a:custGeom>
          <a:ln w="12191">
            <a:solidFill>
              <a:srgbClr val="B1D2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292352" y="3998976"/>
            <a:ext cx="662940" cy="40279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127780" y="4552759"/>
            <a:ext cx="975291" cy="21359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242060" y="4953000"/>
            <a:ext cx="765047" cy="27584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7479792" y="4835652"/>
            <a:ext cx="76200" cy="187579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197607" y="4584191"/>
            <a:ext cx="392430" cy="76200"/>
          </a:xfrm>
          <a:custGeom>
            <a:rect l="l" t="t" r="r" b="b"/>
            <a:pathLst>
              <a:path w="392430" h="76200">
                <a:moveTo>
                  <a:pt x="38100" y="0"/>
                </a:moveTo>
                <a:lnTo>
                  <a:pt x="23252" y="2988"/>
                </a:lnTo>
                <a:lnTo>
                  <a:pt x="11144" y="11144"/>
                </a:lnTo>
                <a:lnTo>
                  <a:pt x="2988" y="23252"/>
                </a:lnTo>
                <a:lnTo>
                  <a:pt x="0" y="38099"/>
                </a:lnTo>
                <a:lnTo>
                  <a:pt x="2988" y="52947"/>
                </a:lnTo>
                <a:lnTo>
                  <a:pt x="11144" y="65055"/>
                </a:lnTo>
                <a:lnTo>
                  <a:pt x="23252" y="73211"/>
                </a:lnTo>
                <a:lnTo>
                  <a:pt x="38100" y="76199"/>
                </a:lnTo>
                <a:lnTo>
                  <a:pt x="52947" y="73211"/>
                </a:lnTo>
                <a:lnTo>
                  <a:pt x="65055" y="65055"/>
                </a:lnTo>
                <a:lnTo>
                  <a:pt x="73211" y="52947"/>
                </a:lnTo>
                <a:lnTo>
                  <a:pt x="74921" y="44449"/>
                </a:lnTo>
                <a:lnTo>
                  <a:pt x="38100" y="44449"/>
                </a:lnTo>
                <a:lnTo>
                  <a:pt x="38100" y="31749"/>
                </a:lnTo>
                <a:lnTo>
                  <a:pt x="74921" y="31749"/>
                </a:lnTo>
                <a:lnTo>
                  <a:pt x="73211" y="23252"/>
                </a:lnTo>
                <a:lnTo>
                  <a:pt x="65055" y="11144"/>
                </a:lnTo>
                <a:lnTo>
                  <a:pt x="52947" y="2988"/>
                </a:lnTo>
                <a:lnTo>
                  <a:pt x="38100" y="0"/>
                </a:lnTo>
                <a:close/>
              </a:path>
              <a:path w="392430" h="76200">
                <a:moveTo>
                  <a:pt x="316103" y="0"/>
                </a:moveTo>
                <a:lnTo>
                  <a:pt x="316103" y="76199"/>
                </a:lnTo>
                <a:lnTo>
                  <a:pt x="379603" y="44449"/>
                </a:lnTo>
                <a:lnTo>
                  <a:pt x="328803" y="44449"/>
                </a:lnTo>
                <a:lnTo>
                  <a:pt x="328803" y="31749"/>
                </a:lnTo>
                <a:lnTo>
                  <a:pt x="379603" y="31749"/>
                </a:lnTo>
                <a:lnTo>
                  <a:pt x="316103" y="0"/>
                </a:lnTo>
                <a:close/>
              </a:path>
              <a:path w="392430" h="76200">
                <a:moveTo>
                  <a:pt x="74921" y="31749"/>
                </a:moveTo>
                <a:lnTo>
                  <a:pt x="38100" y="31749"/>
                </a:lnTo>
                <a:lnTo>
                  <a:pt x="38100" y="44449"/>
                </a:lnTo>
                <a:lnTo>
                  <a:pt x="74921" y="44449"/>
                </a:lnTo>
                <a:lnTo>
                  <a:pt x="76200" y="38099"/>
                </a:lnTo>
                <a:lnTo>
                  <a:pt x="74921" y="31749"/>
                </a:lnTo>
                <a:close/>
              </a:path>
              <a:path w="392430" h="76200">
                <a:moveTo>
                  <a:pt x="316103" y="31749"/>
                </a:moveTo>
                <a:lnTo>
                  <a:pt x="74921" y="31749"/>
                </a:lnTo>
                <a:lnTo>
                  <a:pt x="76200" y="38099"/>
                </a:lnTo>
                <a:lnTo>
                  <a:pt x="74921" y="44449"/>
                </a:lnTo>
                <a:lnTo>
                  <a:pt x="316103" y="44449"/>
                </a:lnTo>
                <a:lnTo>
                  <a:pt x="316103" y="31749"/>
                </a:lnTo>
                <a:close/>
              </a:path>
              <a:path w="392430" h="76200">
                <a:moveTo>
                  <a:pt x="379603" y="31749"/>
                </a:moveTo>
                <a:lnTo>
                  <a:pt x="328803" y="31749"/>
                </a:lnTo>
                <a:lnTo>
                  <a:pt x="328803" y="44449"/>
                </a:lnTo>
                <a:lnTo>
                  <a:pt x="379603" y="44449"/>
                </a:lnTo>
                <a:lnTo>
                  <a:pt x="392303" y="38099"/>
                </a:lnTo>
                <a:lnTo>
                  <a:pt x="379603" y="31749"/>
                </a:lnTo>
                <a:close/>
              </a:path>
            </a:pathLst>
          </a:custGeom>
          <a:solidFill>
            <a:srgbClr val="B1D2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191000" y="4898135"/>
            <a:ext cx="392430" cy="76200"/>
          </a:xfrm>
          <a:custGeom>
            <a:rect l="l" t="t" r="r" b="b"/>
            <a:pathLst>
              <a:path w="392429" h="76200">
                <a:moveTo>
                  <a:pt x="38100" y="0"/>
                </a:moveTo>
                <a:lnTo>
                  <a:pt x="23252" y="2988"/>
                </a:lnTo>
                <a:lnTo>
                  <a:pt x="11144" y="11144"/>
                </a:lnTo>
                <a:lnTo>
                  <a:pt x="2988" y="23252"/>
                </a:lnTo>
                <a:lnTo>
                  <a:pt x="0" y="38100"/>
                </a:lnTo>
                <a:lnTo>
                  <a:pt x="2988" y="52947"/>
                </a:lnTo>
                <a:lnTo>
                  <a:pt x="11144" y="65055"/>
                </a:lnTo>
                <a:lnTo>
                  <a:pt x="23252" y="73211"/>
                </a:lnTo>
                <a:lnTo>
                  <a:pt x="38100" y="76200"/>
                </a:lnTo>
                <a:lnTo>
                  <a:pt x="52947" y="73211"/>
                </a:lnTo>
                <a:lnTo>
                  <a:pt x="65055" y="65055"/>
                </a:lnTo>
                <a:lnTo>
                  <a:pt x="73211" y="52947"/>
                </a:lnTo>
                <a:lnTo>
                  <a:pt x="74921" y="44450"/>
                </a:lnTo>
                <a:lnTo>
                  <a:pt x="38100" y="44450"/>
                </a:lnTo>
                <a:lnTo>
                  <a:pt x="38100" y="31750"/>
                </a:lnTo>
                <a:lnTo>
                  <a:pt x="74921" y="31750"/>
                </a:lnTo>
                <a:lnTo>
                  <a:pt x="73211" y="23252"/>
                </a:lnTo>
                <a:lnTo>
                  <a:pt x="65055" y="11144"/>
                </a:lnTo>
                <a:lnTo>
                  <a:pt x="52947" y="2988"/>
                </a:lnTo>
                <a:lnTo>
                  <a:pt x="38100" y="0"/>
                </a:lnTo>
                <a:close/>
              </a:path>
              <a:path w="392429" h="76200">
                <a:moveTo>
                  <a:pt x="316102" y="0"/>
                </a:moveTo>
                <a:lnTo>
                  <a:pt x="316102" y="76200"/>
                </a:lnTo>
                <a:lnTo>
                  <a:pt x="379602" y="44450"/>
                </a:lnTo>
                <a:lnTo>
                  <a:pt x="328802" y="44450"/>
                </a:lnTo>
                <a:lnTo>
                  <a:pt x="328802" y="31750"/>
                </a:lnTo>
                <a:lnTo>
                  <a:pt x="379602" y="31750"/>
                </a:lnTo>
                <a:lnTo>
                  <a:pt x="316102" y="0"/>
                </a:lnTo>
                <a:close/>
              </a:path>
              <a:path w="392429" h="76200">
                <a:moveTo>
                  <a:pt x="74921" y="31750"/>
                </a:moveTo>
                <a:lnTo>
                  <a:pt x="38100" y="31750"/>
                </a:lnTo>
                <a:lnTo>
                  <a:pt x="38100" y="44450"/>
                </a:lnTo>
                <a:lnTo>
                  <a:pt x="74921" y="44450"/>
                </a:lnTo>
                <a:lnTo>
                  <a:pt x="76200" y="38100"/>
                </a:lnTo>
                <a:lnTo>
                  <a:pt x="74921" y="31750"/>
                </a:lnTo>
                <a:close/>
              </a:path>
              <a:path w="392429" h="76200">
                <a:moveTo>
                  <a:pt x="316102" y="31750"/>
                </a:moveTo>
                <a:lnTo>
                  <a:pt x="74921" y="31750"/>
                </a:lnTo>
                <a:lnTo>
                  <a:pt x="76200" y="38100"/>
                </a:lnTo>
                <a:lnTo>
                  <a:pt x="74921" y="44450"/>
                </a:lnTo>
                <a:lnTo>
                  <a:pt x="316102" y="44450"/>
                </a:lnTo>
                <a:lnTo>
                  <a:pt x="316102" y="31750"/>
                </a:lnTo>
                <a:close/>
              </a:path>
              <a:path w="392429" h="76200">
                <a:moveTo>
                  <a:pt x="379602" y="31750"/>
                </a:moveTo>
                <a:lnTo>
                  <a:pt x="328802" y="31750"/>
                </a:lnTo>
                <a:lnTo>
                  <a:pt x="328802" y="44450"/>
                </a:lnTo>
                <a:lnTo>
                  <a:pt x="379602" y="44450"/>
                </a:lnTo>
                <a:lnTo>
                  <a:pt x="392302" y="38100"/>
                </a:lnTo>
                <a:lnTo>
                  <a:pt x="379602" y="3175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113155" y="3163061"/>
            <a:ext cx="3303143" cy="66001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113155" y="5433186"/>
            <a:ext cx="3303143" cy="660031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573523" y="3125723"/>
            <a:ext cx="1971039" cy="2990215"/>
          </a:xfrm>
          <a:custGeom>
            <a:rect l="l" t="t" r="r" b="b"/>
            <a:pathLst>
              <a:path w="1971039" h="2990215">
                <a:moveTo>
                  <a:pt x="0" y="2990088"/>
                </a:moveTo>
                <a:lnTo>
                  <a:pt x="1970531" y="2990088"/>
                </a:lnTo>
                <a:lnTo>
                  <a:pt x="1970531" y="0"/>
                </a:lnTo>
                <a:lnTo>
                  <a:pt x="0" y="0"/>
                </a:lnTo>
                <a:lnTo>
                  <a:pt x="0" y="29900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4573523" y="3125723"/>
            <a:ext cx="1971039" cy="2990215"/>
          </a:xfrm>
          <a:custGeom>
            <a:rect l="l" t="t" r="r" b="b"/>
            <a:pathLst>
              <a:path w="1971039" h="2990215">
                <a:moveTo>
                  <a:pt x="0" y="2990088"/>
                </a:moveTo>
                <a:lnTo>
                  <a:pt x="1970531" y="2990088"/>
                </a:lnTo>
                <a:lnTo>
                  <a:pt x="1970531" y="0"/>
                </a:lnTo>
                <a:lnTo>
                  <a:pt x="0" y="0"/>
                </a:lnTo>
                <a:lnTo>
                  <a:pt x="0" y="2990088"/>
                </a:lnTo>
                <a:close/>
              </a:path>
            </a:pathLst>
          </a:custGeom>
          <a:ln w="12192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664964" y="5116067"/>
            <a:ext cx="563879" cy="370331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664964" y="5681471"/>
            <a:ext cx="856488" cy="217931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722620" y="4308347"/>
            <a:ext cx="751331" cy="268224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664964" y="3810000"/>
            <a:ext cx="725424" cy="342900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481828" y="3857244"/>
            <a:ext cx="995172" cy="29108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588508" y="3377184"/>
            <a:ext cx="867156" cy="330707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664964" y="4710684"/>
            <a:ext cx="821436" cy="257556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670803" y="4744211"/>
            <a:ext cx="781812" cy="338327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481828" y="5199888"/>
            <a:ext cx="970788" cy="224028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774435" y="5622035"/>
            <a:ext cx="681227" cy="295656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4664964" y="4312920"/>
            <a:ext cx="909827" cy="233171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4759452" y="3296411"/>
            <a:ext cx="606551" cy="381000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7591103" y="4334255"/>
            <a:ext cx="427948" cy="402335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7061299" y="4127601"/>
            <a:ext cx="904959" cy="185165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523748" y="6431239"/>
            <a:ext cx="3188970" cy="3244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51" name="object 5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17</a:t>
            </a:fld>
          </a:p>
        </p:txBody>
      </p:sp>
      <p:sp>
        <p:nvSpPr>
          <p:cNvPr id="52" name="object 52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29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32810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操作系统开源价值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64964" y="3424428"/>
            <a:ext cx="379730" cy="2761615"/>
          </a:xfrm>
          <a:prstGeom prst="rect">
            <a:avLst/>
          </a:prstGeom>
          <a:ln w="9144">
            <a:solidFill>
              <a:srgbClr val="1EC7F3"/>
            </a:solidFill>
          </a:ln>
        </p:spPr>
        <p:txBody>
          <a:bodyPr vert="horz" wrap="square" lIns="0" tIns="48260" rIns="0" bIns="0" rtlCol="0">
            <a:spAutoFit/>
          </a:bodyPr>
          <a:lstStyle/>
          <a:p>
            <a:pPr marL="95885" marR="123189" algn="just">
              <a:lnSpc>
                <a:spcPct val="104200"/>
              </a:lnSpc>
              <a:spcBef>
                <a:spcPts val="380"/>
              </a:spcBef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操 作 系 统 开 源 社 区 常 见 小 组 分 布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5027" y="3326891"/>
            <a:ext cx="379730" cy="2760345"/>
          </a:xfrm>
          <a:prstGeom prst="rect">
            <a:avLst/>
          </a:prstGeom>
          <a:ln w="9143">
            <a:solidFill>
              <a:srgbClr val="B1D234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300">
              <a:latin typeface="Times New Roman"/>
              <a:cs typeface="Times New Roman"/>
            </a:endParaRPr>
          </a:p>
          <a:p>
            <a:pPr marL="95250" marR="123189" algn="just">
              <a:lnSpc>
                <a:spcPct val="104200"/>
              </a:lnSpc>
            </a:pP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操 作 系 统 适 配 生 态 概 览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884164" y="4908803"/>
            <a:ext cx="226060" cy="129539"/>
          </a:xfrm>
          <a:custGeom>
            <a:rect l="l" t="t" r="r" b="b"/>
            <a:pathLst>
              <a:path w="226060" h="129538">
                <a:moveTo>
                  <a:pt x="112775" y="0"/>
                </a:moveTo>
                <a:lnTo>
                  <a:pt x="0" y="129540"/>
                </a:lnTo>
                <a:lnTo>
                  <a:pt x="225551" y="129540"/>
                </a:lnTo>
                <a:lnTo>
                  <a:pt x="112775" y="0"/>
                </a:lnTo>
                <a:close/>
              </a:path>
            </a:pathLst>
          </a:custGeom>
          <a:solidFill>
            <a:srgbClr val="1EC7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610856" y="4908803"/>
            <a:ext cx="226060" cy="129539"/>
          </a:xfrm>
          <a:custGeom>
            <a:rect l="l" t="t" r="r" b="b"/>
            <a:pathLst>
              <a:path w="226059" h="129538">
                <a:moveTo>
                  <a:pt x="225551" y="0"/>
                </a:moveTo>
                <a:lnTo>
                  <a:pt x="0" y="0"/>
                </a:lnTo>
                <a:lnTo>
                  <a:pt x="112775" y="129540"/>
                </a:lnTo>
                <a:lnTo>
                  <a:pt x="225551" y="0"/>
                </a:lnTo>
                <a:close/>
              </a:path>
            </a:pathLst>
          </a:custGeom>
          <a:solidFill>
            <a:srgbClr val="0095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141976" y="3429000"/>
            <a:ext cx="3308985" cy="1356360"/>
          </a:xfrm>
          <a:custGeom>
            <a:rect l="l" t="t" r="r" b="b"/>
            <a:pathLst>
              <a:path w="3308984" h="1356360">
                <a:moveTo>
                  <a:pt x="0" y="1356360"/>
                </a:moveTo>
                <a:lnTo>
                  <a:pt x="3308604" y="1356360"/>
                </a:lnTo>
                <a:lnTo>
                  <a:pt x="3308604" y="0"/>
                </a:lnTo>
                <a:lnTo>
                  <a:pt x="0" y="0"/>
                </a:lnTo>
                <a:lnTo>
                  <a:pt x="0" y="1356360"/>
                </a:lnTo>
                <a:close/>
              </a:path>
            </a:pathLst>
          </a:custGeom>
          <a:ln w="9143">
            <a:solidFill>
              <a:srgbClr val="1EC7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555105" y="3501390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EC7F3"/>
                </a:solidFill>
                <a:latin typeface="微软雅黑"/>
                <a:cs typeface="微软雅黑"/>
              </a:rPr>
              <a:t>技术类</a:t>
            </a:r>
            <a:endParaRPr sz="1200">
              <a:latin typeface="微软雅黑"/>
              <a:cs typeface="微软雅黑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5273040" y="3773423"/>
          <a:ext cx="3133725" cy="9023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19810"/>
                <a:gridCol w="1050290"/>
                <a:gridCol w="1050289"/>
              </a:tblGrid>
              <a:tr h="291083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语言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4610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图形</a:t>
                      </a:r>
                      <a:r>
                        <a:rPr sz="1000" spc="-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桌面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4610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安全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4610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</a:tr>
              <a:tr h="310896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基础功能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74295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架构</a:t>
                      </a:r>
                      <a:r>
                        <a:rPr sz="1000" spc="-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内核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74295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测试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74295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</a:tr>
              <a:tr h="291084"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中间件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74930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3655"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云原生基础设施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74930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1000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行业解决方案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74930" marB="0">
                    <a:lnL w="9525">
                      <a:solidFill>
                        <a:srgbClr val="1EC7F3"/>
                      </a:solidFill>
                      <a:prstDash val="solid"/>
                    </a:lnL>
                    <a:lnR w="9525">
                      <a:solidFill>
                        <a:srgbClr val="1EC7F3"/>
                      </a:solidFill>
                      <a:prstDash val="solid"/>
                    </a:lnR>
                    <a:lnT w="9525">
                      <a:solidFill>
                        <a:srgbClr val="1EC7F3"/>
                      </a:solidFill>
                      <a:prstDash val="solid"/>
                    </a:lnT>
                    <a:lnB w="9525">
                      <a:solidFill>
                        <a:srgbClr val="1EC7F3"/>
                      </a:solidFill>
                      <a:prstDash val="solid"/>
                    </a:lnB>
                    <a:solidFill>
                      <a:srgbClr val="1EC7F3">
                        <a:alpha val="69802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5141976" y="5160264"/>
            <a:ext cx="3308985" cy="1030605"/>
          </a:xfrm>
          <a:custGeom>
            <a:rect l="l" t="t" r="r" b="b"/>
            <a:pathLst>
              <a:path w="3308984" h="1030603">
                <a:moveTo>
                  <a:pt x="0" y="1030224"/>
                </a:moveTo>
                <a:lnTo>
                  <a:pt x="3308604" y="1030224"/>
                </a:lnTo>
                <a:lnTo>
                  <a:pt x="3308604" y="0"/>
                </a:lnTo>
                <a:lnTo>
                  <a:pt x="0" y="0"/>
                </a:lnTo>
                <a:lnTo>
                  <a:pt x="0" y="1030224"/>
                </a:lnTo>
                <a:close/>
              </a:path>
            </a:pathLst>
          </a:custGeom>
          <a:ln w="9144">
            <a:solidFill>
              <a:srgbClr val="0095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567805" y="5233161"/>
            <a:ext cx="4699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0095D2"/>
                </a:solidFill>
                <a:latin typeface="微软雅黑"/>
                <a:cs typeface="微软雅黑"/>
              </a:rPr>
              <a:t>治理类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237988" y="5509259"/>
            <a:ext cx="1537970" cy="271780"/>
          </a:xfrm>
          <a:custGeom>
            <a:rect l="l" t="t" r="r" b="b"/>
            <a:pathLst>
              <a:path w="1537970" h="271779">
                <a:moveTo>
                  <a:pt x="0" y="271271"/>
                </a:moveTo>
                <a:lnTo>
                  <a:pt x="1537715" y="271271"/>
                </a:lnTo>
                <a:lnTo>
                  <a:pt x="1537715" y="0"/>
                </a:lnTo>
                <a:lnTo>
                  <a:pt x="0" y="0"/>
                </a:lnTo>
                <a:lnTo>
                  <a:pt x="0" y="271271"/>
                </a:lnTo>
                <a:close/>
              </a:path>
            </a:pathLst>
          </a:custGeom>
          <a:solidFill>
            <a:srgbClr val="0095D2">
              <a:alpha val="6980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237988" y="5509259"/>
            <a:ext cx="1537970" cy="271780"/>
          </a:xfrm>
          <a:custGeom>
            <a:rect l="l" t="t" r="r" b="b"/>
            <a:pathLst>
              <a:path w="1537970" h="271779">
                <a:moveTo>
                  <a:pt x="0" y="271271"/>
                </a:moveTo>
                <a:lnTo>
                  <a:pt x="1537715" y="271271"/>
                </a:lnTo>
                <a:lnTo>
                  <a:pt x="1537715" y="0"/>
                </a:lnTo>
                <a:lnTo>
                  <a:pt x="0" y="0"/>
                </a:lnTo>
                <a:lnTo>
                  <a:pt x="0" y="271271"/>
                </a:lnTo>
                <a:close/>
              </a:path>
            </a:pathLst>
          </a:custGeom>
          <a:ln w="9144">
            <a:solidFill>
              <a:srgbClr val="0095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5755259" y="5552947"/>
            <a:ext cx="5187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职能组织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237988" y="5829300"/>
            <a:ext cx="1537970" cy="271780"/>
          </a:xfrm>
          <a:custGeom>
            <a:rect l="l" t="t" r="r" b="b"/>
            <a:pathLst>
              <a:path w="1537970" h="271779">
                <a:moveTo>
                  <a:pt x="0" y="271272"/>
                </a:moveTo>
                <a:lnTo>
                  <a:pt x="1537715" y="271272"/>
                </a:lnTo>
                <a:lnTo>
                  <a:pt x="1537715" y="0"/>
                </a:lnTo>
                <a:lnTo>
                  <a:pt x="0" y="0"/>
                </a:lnTo>
                <a:lnTo>
                  <a:pt x="0" y="271272"/>
                </a:lnTo>
                <a:close/>
              </a:path>
            </a:pathLst>
          </a:custGeom>
          <a:solidFill>
            <a:srgbClr val="0095D2">
              <a:alpha val="6980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237988" y="5829300"/>
            <a:ext cx="1537970" cy="271780"/>
          </a:xfrm>
          <a:custGeom>
            <a:rect l="l" t="t" r="r" b="b"/>
            <a:pathLst>
              <a:path w="1537970" h="271779">
                <a:moveTo>
                  <a:pt x="0" y="271272"/>
                </a:moveTo>
                <a:lnTo>
                  <a:pt x="1537715" y="271272"/>
                </a:lnTo>
                <a:lnTo>
                  <a:pt x="1537715" y="0"/>
                </a:lnTo>
                <a:lnTo>
                  <a:pt x="0" y="0"/>
                </a:lnTo>
                <a:lnTo>
                  <a:pt x="0" y="271272"/>
                </a:lnTo>
                <a:close/>
              </a:path>
            </a:pathLst>
          </a:custGeom>
          <a:ln w="9144">
            <a:solidFill>
              <a:srgbClr val="0095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628766" y="5873292"/>
            <a:ext cx="7721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社区基础设施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816852" y="5509259"/>
            <a:ext cx="1536700" cy="271780"/>
          </a:xfrm>
          <a:custGeom>
            <a:rect l="l" t="t" r="r" b="b"/>
            <a:pathLst>
              <a:path w="1536700" h="271779">
                <a:moveTo>
                  <a:pt x="0" y="271271"/>
                </a:moveTo>
                <a:lnTo>
                  <a:pt x="1536192" y="271271"/>
                </a:lnTo>
                <a:lnTo>
                  <a:pt x="1536192" y="0"/>
                </a:lnTo>
                <a:lnTo>
                  <a:pt x="0" y="0"/>
                </a:lnTo>
                <a:lnTo>
                  <a:pt x="0" y="271271"/>
                </a:lnTo>
                <a:close/>
              </a:path>
            </a:pathLst>
          </a:custGeom>
          <a:solidFill>
            <a:srgbClr val="0095D2">
              <a:alpha val="6980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816852" y="5509259"/>
            <a:ext cx="1536700" cy="271780"/>
          </a:xfrm>
          <a:custGeom>
            <a:rect l="l" t="t" r="r" b="b"/>
            <a:pathLst>
              <a:path w="1536700" h="271779">
                <a:moveTo>
                  <a:pt x="0" y="271271"/>
                </a:moveTo>
                <a:lnTo>
                  <a:pt x="1536192" y="271271"/>
                </a:lnTo>
                <a:lnTo>
                  <a:pt x="1536192" y="0"/>
                </a:lnTo>
                <a:lnTo>
                  <a:pt x="0" y="0"/>
                </a:lnTo>
                <a:lnTo>
                  <a:pt x="0" y="271271"/>
                </a:lnTo>
                <a:close/>
              </a:path>
            </a:pathLst>
          </a:custGeom>
          <a:ln w="9144">
            <a:solidFill>
              <a:srgbClr val="0095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7333742" y="5552947"/>
            <a:ext cx="5187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版本发行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816852" y="5829300"/>
            <a:ext cx="1536700" cy="271780"/>
          </a:xfrm>
          <a:custGeom>
            <a:rect l="l" t="t" r="r" b="b"/>
            <a:pathLst>
              <a:path w="1536700" h="271779">
                <a:moveTo>
                  <a:pt x="0" y="271272"/>
                </a:moveTo>
                <a:lnTo>
                  <a:pt x="1536192" y="271272"/>
                </a:lnTo>
                <a:lnTo>
                  <a:pt x="1536192" y="0"/>
                </a:lnTo>
                <a:lnTo>
                  <a:pt x="0" y="0"/>
                </a:lnTo>
                <a:lnTo>
                  <a:pt x="0" y="271272"/>
                </a:lnTo>
                <a:close/>
              </a:path>
            </a:pathLst>
          </a:custGeom>
          <a:solidFill>
            <a:srgbClr val="0095D2">
              <a:alpha val="6980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816852" y="5829300"/>
            <a:ext cx="1536700" cy="271780"/>
          </a:xfrm>
          <a:custGeom>
            <a:rect l="l" t="t" r="r" b="b"/>
            <a:pathLst>
              <a:path w="1536700" h="271779">
                <a:moveTo>
                  <a:pt x="0" y="271272"/>
                </a:moveTo>
                <a:lnTo>
                  <a:pt x="1536192" y="271272"/>
                </a:lnTo>
                <a:lnTo>
                  <a:pt x="1536192" y="0"/>
                </a:lnTo>
                <a:lnTo>
                  <a:pt x="0" y="0"/>
                </a:lnTo>
                <a:lnTo>
                  <a:pt x="0" y="271272"/>
                </a:lnTo>
                <a:close/>
              </a:path>
            </a:pathLst>
          </a:custGeom>
          <a:ln w="9144">
            <a:solidFill>
              <a:srgbClr val="0095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7207250" y="5873292"/>
            <a:ext cx="7721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社区生态管理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705100" y="4495800"/>
            <a:ext cx="719455" cy="234950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176530">
              <a:lnSpc>
                <a:spcPct val="100000"/>
              </a:lnSpc>
              <a:spcBef>
                <a:spcPts val="24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服务器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937004" y="4489703"/>
            <a:ext cx="719455" cy="234950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176530">
              <a:lnSpc>
                <a:spcPct val="100000"/>
              </a:lnSpc>
              <a:spcBef>
                <a:spcPts val="24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云计算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937004" y="4791455"/>
            <a:ext cx="719455" cy="234950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0480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24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边缘计算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709672" y="4791455"/>
            <a:ext cx="719455" cy="234950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0480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24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智能终端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937004" y="5091684"/>
            <a:ext cx="719455" cy="234950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240665">
              <a:lnSpc>
                <a:spcPct val="100000"/>
              </a:lnSpc>
              <a:spcBef>
                <a:spcPts val="25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桌面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709672" y="5091684"/>
            <a:ext cx="719455" cy="234950"/>
          </a:xfrm>
          <a:prstGeom prst="rect">
            <a:avLst/>
          </a:prstGeom>
          <a:solidFill>
            <a:srgbClr val="8AC53E">
              <a:alpha val="10195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14604" algn="ctr">
              <a:lnSpc>
                <a:spcPct val="100000"/>
              </a:lnSpc>
              <a:spcBef>
                <a:spcPts val="25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883664" y="4148328"/>
            <a:ext cx="1598930" cy="1278890"/>
          </a:xfrm>
          <a:prstGeom prst="rect">
            <a:avLst/>
          </a:prstGeom>
          <a:ln w="9144">
            <a:solidFill>
              <a:srgbClr val="8AC53E"/>
            </a:solidFill>
          </a:ln>
        </p:spPr>
        <p:txBody>
          <a:bodyPr vert="horz" wrap="square" lIns="0" tIns="85090" rIns="0" bIns="0" rtlCol="0">
            <a:spAutoFit/>
          </a:bodyPr>
          <a:lstStyle/>
          <a:p>
            <a:pPr marL="190500">
              <a:lnSpc>
                <a:spcPct val="100000"/>
              </a:lnSpc>
              <a:spcBef>
                <a:spcPts val="670"/>
              </a:spcBef>
            </a:pPr>
            <a:r>
              <a:rPr sz="1200" b="1">
                <a:solidFill>
                  <a:srgbClr val="8AC53E"/>
                </a:solidFill>
                <a:latin typeface="微软雅黑"/>
                <a:cs typeface="微软雅黑"/>
              </a:rPr>
              <a:t>操作系统应用场景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150619" y="3870959"/>
            <a:ext cx="562610" cy="33083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处理器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150619" y="5364479"/>
            <a:ext cx="562610" cy="32956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150619" y="4617720"/>
            <a:ext cx="562610" cy="32956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服务器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150619" y="4991100"/>
            <a:ext cx="562610" cy="32956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端设备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150619" y="4244340"/>
            <a:ext cx="562610" cy="32956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marL="153670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内存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666744" y="3870959"/>
            <a:ext cx="562610" cy="33083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系统软件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666744" y="5364479"/>
            <a:ext cx="562610" cy="32956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669791" y="4620767"/>
            <a:ext cx="556260" cy="323215"/>
          </a:xfrm>
          <a:prstGeom prst="rect">
            <a:avLst/>
          </a:prstGeom>
          <a:ln w="6096">
            <a:solidFill>
              <a:srgbClr val="B1D234"/>
            </a:solidFill>
          </a:ln>
        </p:spPr>
        <p:txBody>
          <a:bodyPr vert="horz" wrap="square" lIns="0" tIns="5080" rIns="0" bIns="0" rtlCol="0">
            <a:spAutoFit/>
          </a:bodyPr>
          <a:lstStyle/>
          <a:p>
            <a:pPr marL="36830" marR="15875" indent="-12700">
              <a:lnSpc>
                <a:spcPct val="100000"/>
              </a:lnSpc>
              <a:spcBef>
                <a:spcPts val="40"/>
              </a:spcBef>
            </a:pP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数据库管 理软</a:t>
            </a:r>
            <a:r>
              <a:rPr sz="1000" spc="-10">
                <a:solidFill>
                  <a:srgbClr val="B1D234"/>
                </a:solidFill>
                <a:latin typeface="微软雅黑"/>
                <a:cs typeface="微软雅黑"/>
              </a:rPr>
              <a:t>件</a:t>
            </a: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666744" y="4991100"/>
            <a:ext cx="562610" cy="329565"/>
          </a:xfrm>
          <a:prstGeom prst="rect">
            <a:avLst/>
          </a:prstGeom>
          <a:solidFill>
            <a:srgbClr val="B1D234"/>
          </a:solidFill>
        </p:spPr>
        <p:txBody>
          <a:bodyPr vert="horz" wrap="square" lIns="0" tIns="84455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66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应用软件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669791" y="4247388"/>
            <a:ext cx="556260" cy="323215"/>
          </a:xfrm>
          <a:prstGeom prst="rect">
            <a:avLst/>
          </a:prstGeom>
          <a:ln w="6096">
            <a:solidFill>
              <a:srgbClr val="B1D234"/>
            </a:solidFill>
          </a:ln>
        </p:spPr>
        <p:txBody>
          <a:bodyPr vert="horz" wrap="square" lIns="0" tIns="81915" rIns="0" bIns="0" rtlCol="0">
            <a:spAutoFit/>
          </a:bodyPr>
          <a:lstStyle/>
          <a:p>
            <a:pPr marL="24765">
              <a:lnSpc>
                <a:spcPct val="100000"/>
              </a:lnSpc>
              <a:spcBef>
                <a:spcPts val="645"/>
              </a:spcBef>
            </a:pP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编译软件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26795" y="935227"/>
            <a:ext cx="8114665" cy="233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开源的人才吸引力契合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作系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本身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能提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与生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态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适配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需求</a:t>
            </a:r>
            <a:endParaRPr sz="2000">
              <a:latin typeface="微软雅黑"/>
              <a:cs typeface="微软雅黑"/>
            </a:endParaRPr>
          </a:p>
          <a:p>
            <a:pPr marL="12700" marR="11430">
              <a:lnSpc>
                <a:spcPct val="120000"/>
              </a:lnSpc>
              <a:spcBef>
                <a:spcPts val="1470"/>
              </a:spcBef>
            </a:pP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操作系统的性能提升</a:t>
            </a:r>
            <a:r>
              <a:rPr sz="1100" b="1" spc="20">
                <a:solidFill>
                  <a:srgbClr val="585858"/>
                </a:solidFill>
                <a:latin typeface="微软雅黑"/>
                <a:cs typeface="微软雅黑"/>
              </a:rPr>
              <a:t>需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要大量人力</a:t>
            </a:r>
            <a:r>
              <a:rPr sz="1100" b="1" spc="15">
                <a:solidFill>
                  <a:srgbClr val="585858"/>
                </a:solidFill>
                <a:latin typeface="微软雅黑"/>
                <a:cs typeface="微软雅黑"/>
              </a:rPr>
              <a:t>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从操作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统本身而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，其作为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型软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，庞杂的代码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量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需要相应规模的人分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合作才能共同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完 成设计。加之国内的操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系统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起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步较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，需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更多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人才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断迭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代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整体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能水</a:t>
            </a:r>
            <a:r>
              <a:rPr sz="1100" spc="-40">
                <a:solidFill>
                  <a:srgbClr val="585858"/>
                </a:solidFill>
                <a:latin typeface="微软雅黑"/>
                <a:cs typeface="微软雅黑"/>
              </a:rPr>
              <a:t>平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  <a:p>
            <a:pPr marL="12700" marR="5715" algn="just">
              <a:lnSpc>
                <a:spcPct val="120000"/>
              </a:lnSpc>
            </a:pP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操作系统生态适配需</a:t>
            </a:r>
            <a:r>
              <a:rPr sz="1100" b="1" spc="20">
                <a:solidFill>
                  <a:srgbClr val="585858"/>
                </a:solidFill>
                <a:latin typeface="微软雅黑"/>
                <a:cs typeface="微软雅黑"/>
              </a:rPr>
              <a:t>要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大量人力</a:t>
            </a:r>
            <a:r>
              <a:rPr sz="1100" b="1" spc="15">
                <a:solidFill>
                  <a:srgbClr val="585858"/>
                </a:solidFill>
                <a:latin typeface="微软雅黑"/>
                <a:cs typeface="微软雅黑"/>
              </a:rPr>
              <a:t>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操作系统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要对软硬件生态适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兼容，才能更好的发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其资源管理者的作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这种适配是双向 的，不同应用场景操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系统适配的生态也有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差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，随着场景的不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创新增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加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，生态适配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问题日渐复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，仅靠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单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个操作系统发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行 商进行生态匹配难以解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决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问题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要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集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合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力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量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帮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助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5"/>
              </a:spcBef>
            </a:pP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开源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帮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助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优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化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性</a:t>
            </a:r>
            <a:r>
              <a:rPr sz="1100" b="1" spc="15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升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使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100" b="1">
                <a:solidFill>
                  <a:srgbClr val="585858"/>
                </a:solidFill>
                <a:latin typeface="微软雅黑"/>
                <a:cs typeface="微软雅黑"/>
              </a:rPr>
              <a:t>体</a:t>
            </a:r>
            <a:r>
              <a:rPr sz="1100" b="1" spc="10">
                <a:solidFill>
                  <a:srgbClr val="585858"/>
                </a:solidFill>
                <a:latin typeface="微软雅黑"/>
                <a:cs typeface="微软雅黑"/>
              </a:rPr>
              <a:t>验</a:t>
            </a:r>
            <a:r>
              <a:rPr sz="1100" b="1" spc="5">
                <a:solidFill>
                  <a:srgbClr val="585858"/>
                </a:solidFill>
                <a:latin typeface="微软雅黑"/>
                <a:cs typeface="微软雅黑"/>
              </a:rPr>
              <a:t>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常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见的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sig分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布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大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量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有序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渗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入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到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板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块的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代码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仓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中，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帮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助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客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户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进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步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好更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好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时，sig常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见的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社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治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类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板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块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更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好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挥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社区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“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网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络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效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”，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实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现人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才生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态 的“源远流长”。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ts val="1664"/>
              </a:lnSpc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开源促进“更好的”操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作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系统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被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“更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好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地”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使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用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071372" y="3482340"/>
            <a:ext cx="719455" cy="237744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84455" rIns="0" bIns="0" rtlCol="0">
            <a:spAutoFit/>
          </a:bodyPr>
          <a:lstStyle/>
          <a:p>
            <a:pPr marL="53975">
              <a:lnSpc>
                <a:spcPct val="100000"/>
              </a:lnSpc>
              <a:spcBef>
                <a:spcPts val="665"/>
              </a:spcBef>
            </a:pP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硬件适配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587496" y="3482340"/>
            <a:ext cx="719455" cy="237744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84455" rIns="0" bIns="0" rtlCol="0">
            <a:spAutoFit/>
          </a:bodyPr>
          <a:lstStyle/>
          <a:p>
            <a:pPr marL="55244">
              <a:lnSpc>
                <a:spcPct val="100000"/>
              </a:lnSpc>
              <a:spcBef>
                <a:spcPts val="665"/>
              </a:spcBef>
            </a:pP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软件适配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1789176" y="5426964"/>
            <a:ext cx="616585" cy="267970"/>
          </a:xfrm>
          <a:custGeom>
            <a:rect l="l" t="t" r="r" b="b"/>
            <a:pathLst>
              <a:path w="616585" h="267970">
                <a:moveTo>
                  <a:pt x="0" y="267792"/>
                </a:moveTo>
                <a:lnTo>
                  <a:pt x="616457" y="0"/>
                </a:lnTo>
              </a:path>
            </a:pathLst>
          </a:custGeom>
          <a:ln w="9144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2961132" y="5426964"/>
            <a:ext cx="616585" cy="267970"/>
          </a:xfrm>
          <a:custGeom>
            <a:rect l="l" t="t" r="r" b="b"/>
            <a:pathLst>
              <a:path w="616585" h="267970">
                <a:moveTo>
                  <a:pt x="0" y="0"/>
                </a:moveTo>
                <a:lnTo>
                  <a:pt x="616457" y="267792"/>
                </a:lnTo>
              </a:path>
            </a:pathLst>
          </a:custGeom>
          <a:ln w="9144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783079" y="3880103"/>
            <a:ext cx="616585" cy="267970"/>
          </a:xfrm>
          <a:custGeom>
            <a:rect l="l" t="t" r="r" b="b"/>
            <a:pathLst>
              <a:path w="616585" h="267970">
                <a:moveTo>
                  <a:pt x="0" y="0"/>
                </a:moveTo>
                <a:lnTo>
                  <a:pt x="616457" y="267843"/>
                </a:lnTo>
              </a:path>
            </a:pathLst>
          </a:custGeom>
          <a:ln w="9144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956560" y="3880103"/>
            <a:ext cx="616585" cy="267970"/>
          </a:xfrm>
          <a:custGeom>
            <a:rect l="l" t="t" r="r" b="b"/>
            <a:pathLst>
              <a:path w="616585" h="267970">
                <a:moveTo>
                  <a:pt x="0" y="267843"/>
                </a:moveTo>
                <a:lnTo>
                  <a:pt x="616457" y="0"/>
                </a:lnTo>
              </a:path>
            </a:pathLst>
          </a:custGeom>
          <a:ln w="9144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523748" y="6431239"/>
            <a:ext cx="3188970" cy="3244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49" name="object 4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18</a:t>
            </a:fld>
          </a:p>
        </p:txBody>
      </p:sp>
      <p:sp>
        <p:nvSpPr>
          <p:cNvPr id="50" name="object 50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2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199580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open</a:t>
            </a:r>
            <a:r>
              <a:rPr sz="3200" b="0" spc="5">
                <a:solidFill>
                  <a:srgbClr val="8AC53E"/>
                </a:solidFill>
                <a:latin typeface="微软雅黑"/>
                <a:cs typeface="微软雅黑"/>
              </a:rPr>
              <a:t>E</a:t>
            </a:r>
            <a:r>
              <a:rPr sz="3200" b="0" spc="-5">
                <a:solidFill>
                  <a:srgbClr val="8AC53E"/>
                </a:solidFill>
                <a:latin typeface="微软雅黑"/>
                <a:cs typeface="微软雅黑"/>
              </a:rPr>
              <a:t>uler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26795" y="935227"/>
            <a:ext cx="8412480" cy="15982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数字基础设施操作系统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原子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化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解耦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灵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活构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建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，三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向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连接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实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现“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至无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限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”</a:t>
            </a:r>
            <a:endParaRPr sz="2000">
              <a:latin typeface="微软雅黑"/>
              <a:cs typeface="微软雅黑"/>
            </a:endParaRPr>
          </a:p>
          <a:p>
            <a:pPr marL="12700" marR="297815" algn="just">
              <a:lnSpc>
                <a:spcPct val="120000"/>
              </a:lnSpc>
              <a:spcBef>
                <a:spcPts val="1470"/>
              </a:spcBef>
            </a:pP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openEuler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通过全栈原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化解耦和榫卯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架</a:t>
            </a:r>
            <a:r>
              <a:rPr sz="1100" spc="-20">
                <a:solidFill>
                  <a:srgbClr val="585858"/>
                </a:solidFill>
                <a:latin typeface="微软雅黑"/>
                <a:cs typeface="微软雅黑"/>
              </a:rPr>
              <a:t>构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，可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以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做到版本灵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活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构建和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服务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自由组合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从而实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现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一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套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操作系统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架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构对全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景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用、主 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流设备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全覆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盖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。除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南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向支持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样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设</a:t>
            </a:r>
            <a:r>
              <a:rPr sz="1100" spc="30">
                <a:solidFill>
                  <a:srgbClr val="585858"/>
                </a:solidFill>
                <a:latin typeface="微软雅黑"/>
                <a:cs typeface="微软雅黑"/>
              </a:rPr>
              <a:t>备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北向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覆盖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用场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景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外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，openEuler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还通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过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分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布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式套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件</a:t>
            </a:r>
            <a:r>
              <a:rPr sz="1100" spc="30">
                <a:solidFill>
                  <a:srgbClr val="585858"/>
                </a:solidFill>
                <a:latin typeface="微软雅黑"/>
                <a:cs typeface="微软雅黑"/>
              </a:rPr>
              <a:t>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OpenHarmony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互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通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从而提 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供更全面、更丰富的解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决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方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案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这种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合不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有助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促进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户之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的无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缝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交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互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也为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开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发者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供了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多的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创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新空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间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和灵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活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性。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00">
              <a:latin typeface="微软雅黑"/>
              <a:cs typeface="微软雅黑"/>
            </a:endParaRPr>
          </a:p>
          <a:p>
            <a:pPr marR="456565" algn="ctr">
              <a:lnSpc>
                <a:spcPct val="100000"/>
              </a:lnSpc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openEuler连接全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景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图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772155" y="458723"/>
            <a:ext cx="1545336" cy="35509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297935" y="2691383"/>
            <a:ext cx="4130040" cy="137922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637532" y="4165091"/>
            <a:ext cx="1382267" cy="3185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150867" y="3500323"/>
            <a:ext cx="2427605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b="1" spc="-60">
                <a:solidFill>
                  <a:srgbClr val="8AC53E"/>
                </a:solidFill>
                <a:latin typeface="微软雅黑"/>
                <a:cs typeface="微软雅黑"/>
              </a:rPr>
              <a:t>主流场景</a:t>
            </a:r>
            <a:r>
              <a:rPr sz="1050" b="1" spc="-45">
                <a:solidFill>
                  <a:srgbClr val="8AC53E"/>
                </a:solidFill>
                <a:latin typeface="微软雅黑"/>
                <a:cs typeface="微软雅黑"/>
              </a:rPr>
              <a:t>100%</a:t>
            </a:r>
            <a:r>
              <a:rPr sz="1050" b="1" spc="-60">
                <a:solidFill>
                  <a:srgbClr val="8AC53E"/>
                </a:solidFill>
                <a:latin typeface="微软雅黑"/>
                <a:cs typeface="微软雅黑"/>
              </a:rPr>
              <a:t>支</a:t>
            </a:r>
            <a:r>
              <a:rPr sz="1050" b="1" spc="-55">
                <a:solidFill>
                  <a:srgbClr val="8AC53E"/>
                </a:solidFill>
                <a:latin typeface="微软雅黑"/>
                <a:cs typeface="微软雅黑"/>
              </a:rPr>
              <a:t>持</a:t>
            </a:r>
            <a:r>
              <a:rPr sz="1050" b="1" spc="65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00" b="1" spc="-5">
                <a:solidFill>
                  <a:srgbClr val="8AC53E"/>
                </a:solidFill>
                <a:latin typeface="微软雅黑"/>
                <a:cs typeface="微软雅黑"/>
              </a:rPr>
              <a:t>|</a:t>
            </a:r>
            <a:r>
              <a:rPr sz="1000" b="1" spc="280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50" b="1" spc="-60">
                <a:solidFill>
                  <a:srgbClr val="8AC53E"/>
                </a:solidFill>
                <a:latin typeface="微软雅黑"/>
                <a:cs typeface="微软雅黑"/>
              </a:rPr>
              <a:t>含</a:t>
            </a:r>
            <a:r>
              <a:rPr sz="1050" b="1" spc="-40">
                <a:solidFill>
                  <a:srgbClr val="8AC53E"/>
                </a:solidFill>
                <a:latin typeface="微软雅黑"/>
                <a:cs typeface="微软雅黑"/>
              </a:rPr>
              <a:t>3.5W+</a:t>
            </a:r>
            <a:r>
              <a:rPr sz="1050" b="1" spc="-60">
                <a:solidFill>
                  <a:srgbClr val="8AC53E"/>
                </a:solidFill>
                <a:latin typeface="微软雅黑"/>
                <a:cs typeface="微软雅黑"/>
              </a:rPr>
              <a:t>主流应用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64507" y="2867913"/>
            <a:ext cx="1219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8AC53E"/>
                </a:solidFill>
                <a:latin typeface="微软雅黑"/>
                <a:cs typeface="微软雅黑"/>
              </a:rPr>
              <a:t>+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994272" y="2867913"/>
            <a:ext cx="1219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8AC53E"/>
                </a:solidFill>
                <a:latin typeface="微软雅黑"/>
                <a:cs typeface="微软雅黑"/>
              </a:rPr>
              <a:t>+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071615" y="3198876"/>
            <a:ext cx="61595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54610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工业控制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361944" y="3198876"/>
            <a:ext cx="61722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云原生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040123" y="3198876"/>
            <a:ext cx="61595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18110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大数据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16779" y="3198876"/>
            <a:ext cx="61595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65735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CDN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393435" y="3198876"/>
            <a:ext cx="61722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69545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MEC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748271" y="3198876"/>
            <a:ext cx="61722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302508" y="3761232"/>
            <a:ext cx="4121150" cy="306705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覆盖全场景应用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297935" y="4572000"/>
            <a:ext cx="4130040" cy="161391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3302508" y="4575047"/>
            <a:ext cx="4121150" cy="306705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45"/>
              </a:spcBef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支持多样性设备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521202" y="585957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服务器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581400" y="5562600"/>
            <a:ext cx="283845" cy="281940"/>
          </a:xfrm>
          <a:custGeom>
            <a:rect l="l" t="t" r="r" b="b"/>
            <a:pathLst>
              <a:path w="283845" h="281939">
                <a:moveTo>
                  <a:pt x="141732" y="0"/>
                </a:moveTo>
                <a:lnTo>
                  <a:pt x="186513" y="7187"/>
                </a:lnTo>
                <a:lnTo>
                  <a:pt x="225417" y="27200"/>
                </a:lnTo>
                <a:lnTo>
                  <a:pt x="256105" y="57716"/>
                </a:lnTo>
                <a:lnTo>
                  <a:pt x="276234" y="96414"/>
                </a:lnTo>
                <a:lnTo>
                  <a:pt x="283463" y="140969"/>
                </a:lnTo>
                <a:lnTo>
                  <a:pt x="276234" y="185525"/>
                </a:lnTo>
                <a:lnTo>
                  <a:pt x="256105" y="224223"/>
                </a:lnTo>
                <a:lnTo>
                  <a:pt x="225417" y="254739"/>
                </a:lnTo>
                <a:lnTo>
                  <a:pt x="186513" y="274752"/>
                </a:lnTo>
                <a:lnTo>
                  <a:pt x="141732" y="281940"/>
                </a:lnTo>
                <a:lnTo>
                  <a:pt x="96950" y="274752"/>
                </a:lnTo>
                <a:lnTo>
                  <a:pt x="58046" y="254739"/>
                </a:lnTo>
                <a:lnTo>
                  <a:pt x="27358" y="224223"/>
                </a:lnTo>
                <a:lnTo>
                  <a:pt x="7229" y="185525"/>
                </a:lnTo>
                <a:lnTo>
                  <a:pt x="0" y="140969"/>
                </a:lnTo>
                <a:lnTo>
                  <a:pt x="7229" y="96414"/>
                </a:lnTo>
                <a:lnTo>
                  <a:pt x="27358" y="57716"/>
                </a:lnTo>
                <a:lnTo>
                  <a:pt x="58046" y="27200"/>
                </a:lnTo>
                <a:lnTo>
                  <a:pt x="96950" y="7187"/>
                </a:lnTo>
                <a:lnTo>
                  <a:pt x="141732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557015" y="5538215"/>
            <a:ext cx="332740" cy="330835"/>
          </a:xfrm>
          <a:custGeom>
            <a:rect l="l" t="t" r="r" b="b"/>
            <a:pathLst>
              <a:path w="332739" h="330835">
                <a:moveTo>
                  <a:pt x="0" y="165354"/>
                </a:moveTo>
                <a:lnTo>
                  <a:pt x="5937" y="121395"/>
                </a:lnTo>
                <a:lnTo>
                  <a:pt x="22690" y="81895"/>
                </a:lnTo>
                <a:lnTo>
                  <a:pt x="48672" y="48429"/>
                </a:lnTo>
                <a:lnTo>
                  <a:pt x="82296" y="22574"/>
                </a:lnTo>
                <a:lnTo>
                  <a:pt x="121972" y="5906"/>
                </a:lnTo>
                <a:lnTo>
                  <a:pt x="166116" y="0"/>
                </a:lnTo>
                <a:lnTo>
                  <a:pt x="210259" y="5906"/>
                </a:lnTo>
                <a:lnTo>
                  <a:pt x="249936" y="22574"/>
                </a:lnTo>
                <a:lnTo>
                  <a:pt x="283559" y="48429"/>
                </a:lnTo>
                <a:lnTo>
                  <a:pt x="309541" y="81895"/>
                </a:lnTo>
                <a:lnTo>
                  <a:pt x="326294" y="121395"/>
                </a:lnTo>
                <a:lnTo>
                  <a:pt x="332232" y="165354"/>
                </a:lnTo>
                <a:lnTo>
                  <a:pt x="326294" y="209312"/>
                </a:lnTo>
                <a:lnTo>
                  <a:pt x="309541" y="248812"/>
                </a:lnTo>
                <a:lnTo>
                  <a:pt x="283559" y="282278"/>
                </a:lnTo>
                <a:lnTo>
                  <a:pt x="249936" y="308133"/>
                </a:lnTo>
                <a:lnTo>
                  <a:pt x="210259" y="324801"/>
                </a:lnTo>
                <a:lnTo>
                  <a:pt x="166116" y="330708"/>
                </a:lnTo>
                <a:lnTo>
                  <a:pt x="121972" y="324801"/>
                </a:lnTo>
                <a:lnTo>
                  <a:pt x="82296" y="308133"/>
                </a:lnTo>
                <a:lnTo>
                  <a:pt x="48672" y="282278"/>
                </a:lnTo>
                <a:lnTo>
                  <a:pt x="22690" y="248812"/>
                </a:lnTo>
                <a:lnTo>
                  <a:pt x="5937" y="209312"/>
                </a:lnTo>
                <a:lnTo>
                  <a:pt x="0" y="165354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653028" y="5614415"/>
            <a:ext cx="140208" cy="1767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5658358" y="5859576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边缘计算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782055" y="5562600"/>
            <a:ext cx="283845" cy="281940"/>
          </a:xfrm>
          <a:custGeom>
            <a:rect l="l" t="t" r="r" b="b"/>
            <a:pathLst>
              <a:path w="283845" h="281939">
                <a:moveTo>
                  <a:pt x="141732" y="0"/>
                </a:moveTo>
                <a:lnTo>
                  <a:pt x="186513" y="7187"/>
                </a:lnTo>
                <a:lnTo>
                  <a:pt x="225417" y="27200"/>
                </a:lnTo>
                <a:lnTo>
                  <a:pt x="256105" y="57716"/>
                </a:lnTo>
                <a:lnTo>
                  <a:pt x="276234" y="96414"/>
                </a:lnTo>
                <a:lnTo>
                  <a:pt x="283464" y="140969"/>
                </a:lnTo>
                <a:lnTo>
                  <a:pt x="276234" y="185525"/>
                </a:lnTo>
                <a:lnTo>
                  <a:pt x="256105" y="224223"/>
                </a:lnTo>
                <a:lnTo>
                  <a:pt x="225417" y="254739"/>
                </a:lnTo>
                <a:lnTo>
                  <a:pt x="186513" y="274752"/>
                </a:lnTo>
                <a:lnTo>
                  <a:pt x="141732" y="281940"/>
                </a:lnTo>
                <a:lnTo>
                  <a:pt x="96950" y="274752"/>
                </a:lnTo>
                <a:lnTo>
                  <a:pt x="58046" y="254739"/>
                </a:lnTo>
                <a:lnTo>
                  <a:pt x="27358" y="224223"/>
                </a:lnTo>
                <a:lnTo>
                  <a:pt x="7229" y="185525"/>
                </a:lnTo>
                <a:lnTo>
                  <a:pt x="0" y="140969"/>
                </a:lnTo>
                <a:lnTo>
                  <a:pt x="7229" y="96414"/>
                </a:lnTo>
                <a:lnTo>
                  <a:pt x="27358" y="57716"/>
                </a:lnTo>
                <a:lnTo>
                  <a:pt x="58046" y="27200"/>
                </a:lnTo>
                <a:lnTo>
                  <a:pt x="96950" y="7187"/>
                </a:lnTo>
                <a:lnTo>
                  <a:pt x="141732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757671" y="5538215"/>
            <a:ext cx="332740" cy="330835"/>
          </a:xfrm>
          <a:custGeom>
            <a:rect l="l" t="t" r="r" b="b"/>
            <a:pathLst>
              <a:path w="332739" h="330835">
                <a:moveTo>
                  <a:pt x="0" y="165354"/>
                </a:moveTo>
                <a:lnTo>
                  <a:pt x="5937" y="121395"/>
                </a:lnTo>
                <a:lnTo>
                  <a:pt x="22690" y="81895"/>
                </a:lnTo>
                <a:lnTo>
                  <a:pt x="48672" y="48429"/>
                </a:lnTo>
                <a:lnTo>
                  <a:pt x="82295" y="22574"/>
                </a:lnTo>
                <a:lnTo>
                  <a:pt x="121972" y="5906"/>
                </a:lnTo>
                <a:lnTo>
                  <a:pt x="166115" y="0"/>
                </a:lnTo>
                <a:lnTo>
                  <a:pt x="210259" y="5906"/>
                </a:lnTo>
                <a:lnTo>
                  <a:pt x="249936" y="22574"/>
                </a:lnTo>
                <a:lnTo>
                  <a:pt x="283559" y="48429"/>
                </a:lnTo>
                <a:lnTo>
                  <a:pt x="309541" y="81895"/>
                </a:lnTo>
                <a:lnTo>
                  <a:pt x="326294" y="121395"/>
                </a:lnTo>
                <a:lnTo>
                  <a:pt x="332231" y="165354"/>
                </a:lnTo>
                <a:lnTo>
                  <a:pt x="326294" y="209312"/>
                </a:lnTo>
                <a:lnTo>
                  <a:pt x="309541" y="248812"/>
                </a:lnTo>
                <a:lnTo>
                  <a:pt x="283559" y="282278"/>
                </a:lnTo>
                <a:lnTo>
                  <a:pt x="249936" y="308133"/>
                </a:lnTo>
                <a:lnTo>
                  <a:pt x="210259" y="324801"/>
                </a:lnTo>
                <a:lnTo>
                  <a:pt x="166115" y="330708"/>
                </a:lnTo>
                <a:lnTo>
                  <a:pt x="121972" y="324801"/>
                </a:lnTo>
                <a:lnTo>
                  <a:pt x="82296" y="308133"/>
                </a:lnTo>
                <a:lnTo>
                  <a:pt x="48672" y="282278"/>
                </a:lnTo>
                <a:lnTo>
                  <a:pt x="22690" y="248812"/>
                </a:lnTo>
                <a:lnTo>
                  <a:pt x="5937" y="209312"/>
                </a:lnTo>
                <a:lnTo>
                  <a:pt x="0" y="165354"/>
                </a:lnTo>
                <a:close/>
              </a:path>
            </a:pathLst>
          </a:custGeom>
          <a:ln w="6095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5817108" y="5600700"/>
            <a:ext cx="217931" cy="179831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6823075" y="585957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嵌入式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883907" y="5562600"/>
            <a:ext cx="281940" cy="281940"/>
          </a:xfrm>
          <a:custGeom>
            <a:rect l="l" t="t" r="r" b="b"/>
            <a:pathLst>
              <a:path w="281940" h="281939">
                <a:moveTo>
                  <a:pt x="140970" y="0"/>
                </a:moveTo>
                <a:lnTo>
                  <a:pt x="185525" y="7187"/>
                </a:lnTo>
                <a:lnTo>
                  <a:pt x="224223" y="27200"/>
                </a:lnTo>
                <a:lnTo>
                  <a:pt x="254739" y="57716"/>
                </a:lnTo>
                <a:lnTo>
                  <a:pt x="274752" y="96414"/>
                </a:lnTo>
                <a:lnTo>
                  <a:pt x="281940" y="140969"/>
                </a:lnTo>
                <a:lnTo>
                  <a:pt x="274752" y="185525"/>
                </a:lnTo>
                <a:lnTo>
                  <a:pt x="254739" y="224223"/>
                </a:lnTo>
                <a:lnTo>
                  <a:pt x="224223" y="254739"/>
                </a:lnTo>
                <a:lnTo>
                  <a:pt x="185525" y="274752"/>
                </a:lnTo>
                <a:lnTo>
                  <a:pt x="140970" y="281940"/>
                </a:lnTo>
                <a:lnTo>
                  <a:pt x="96414" y="274752"/>
                </a:lnTo>
                <a:lnTo>
                  <a:pt x="57716" y="254739"/>
                </a:lnTo>
                <a:lnTo>
                  <a:pt x="27200" y="224223"/>
                </a:lnTo>
                <a:lnTo>
                  <a:pt x="7187" y="185525"/>
                </a:lnTo>
                <a:lnTo>
                  <a:pt x="0" y="140969"/>
                </a:lnTo>
                <a:lnTo>
                  <a:pt x="7187" y="96414"/>
                </a:lnTo>
                <a:lnTo>
                  <a:pt x="27200" y="57716"/>
                </a:lnTo>
                <a:lnTo>
                  <a:pt x="57716" y="27200"/>
                </a:lnTo>
                <a:lnTo>
                  <a:pt x="96414" y="7187"/>
                </a:lnTo>
                <a:lnTo>
                  <a:pt x="140970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6858000" y="5538215"/>
            <a:ext cx="332740" cy="330835"/>
          </a:xfrm>
          <a:custGeom>
            <a:rect l="l" t="t" r="r" b="b"/>
            <a:pathLst>
              <a:path w="332740" h="330835">
                <a:moveTo>
                  <a:pt x="0" y="165354"/>
                </a:moveTo>
                <a:lnTo>
                  <a:pt x="5937" y="121395"/>
                </a:lnTo>
                <a:lnTo>
                  <a:pt x="22690" y="81895"/>
                </a:lnTo>
                <a:lnTo>
                  <a:pt x="48672" y="48429"/>
                </a:lnTo>
                <a:lnTo>
                  <a:pt x="82296" y="22574"/>
                </a:lnTo>
                <a:lnTo>
                  <a:pt x="121972" y="5906"/>
                </a:lnTo>
                <a:lnTo>
                  <a:pt x="166116" y="0"/>
                </a:lnTo>
                <a:lnTo>
                  <a:pt x="210259" y="5906"/>
                </a:lnTo>
                <a:lnTo>
                  <a:pt x="249935" y="22574"/>
                </a:lnTo>
                <a:lnTo>
                  <a:pt x="283559" y="48429"/>
                </a:lnTo>
                <a:lnTo>
                  <a:pt x="309541" y="81895"/>
                </a:lnTo>
                <a:lnTo>
                  <a:pt x="326294" y="121395"/>
                </a:lnTo>
                <a:lnTo>
                  <a:pt x="332231" y="165354"/>
                </a:lnTo>
                <a:lnTo>
                  <a:pt x="326294" y="209312"/>
                </a:lnTo>
                <a:lnTo>
                  <a:pt x="309541" y="248812"/>
                </a:lnTo>
                <a:lnTo>
                  <a:pt x="283559" y="282278"/>
                </a:lnTo>
                <a:lnTo>
                  <a:pt x="249935" y="308133"/>
                </a:lnTo>
                <a:lnTo>
                  <a:pt x="210259" y="324801"/>
                </a:lnTo>
                <a:lnTo>
                  <a:pt x="166116" y="330708"/>
                </a:lnTo>
                <a:lnTo>
                  <a:pt x="121972" y="324801"/>
                </a:lnTo>
                <a:lnTo>
                  <a:pt x="82296" y="308133"/>
                </a:lnTo>
                <a:lnTo>
                  <a:pt x="48672" y="282278"/>
                </a:lnTo>
                <a:lnTo>
                  <a:pt x="22690" y="248812"/>
                </a:lnTo>
                <a:lnTo>
                  <a:pt x="5937" y="209312"/>
                </a:lnTo>
                <a:lnTo>
                  <a:pt x="0" y="165354"/>
                </a:lnTo>
                <a:close/>
              </a:path>
            </a:pathLst>
          </a:custGeom>
          <a:ln w="6095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6929628" y="5614415"/>
            <a:ext cx="188975" cy="17678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4621784" y="585957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云计算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4681728" y="5562600"/>
            <a:ext cx="283845" cy="281940"/>
          </a:xfrm>
          <a:custGeom>
            <a:rect l="l" t="t" r="r" b="b"/>
            <a:pathLst>
              <a:path w="283845" h="281939">
                <a:moveTo>
                  <a:pt x="141732" y="0"/>
                </a:moveTo>
                <a:lnTo>
                  <a:pt x="186513" y="7187"/>
                </a:lnTo>
                <a:lnTo>
                  <a:pt x="225417" y="27200"/>
                </a:lnTo>
                <a:lnTo>
                  <a:pt x="256105" y="57716"/>
                </a:lnTo>
                <a:lnTo>
                  <a:pt x="276234" y="96414"/>
                </a:lnTo>
                <a:lnTo>
                  <a:pt x="283463" y="140969"/>
                </a:lnTo>
                <a:lnTo>
                  <a:pt x="276234" y="185525"/>
                </a:lnTo>
                <a:lnTo>
                  <a:pt x="256105" y="224223"/>
                </a:lnTo>
                <a:lnTo>
                  <a:pt x="225417" y="254739"/>
                </a:lnTo>
                <a:lnTo>
                  <a:pt x="186513" y="274752"/>
                </a:lnTo>
                <a:lnTo>
                  <a:pt x="141732" y="281940"/>
                </a:lnTo>
                <a:lnTo>
                  <a:pt x="96950" y="274752"/>
                </a:lnTo>
                <a:lnTo>
                  <a:pt x="58046" y="254739"/>
                </a:lnTo>
                <a:lnTo>
                  <a:pt x="27358" y="224223"/>
                </a:lnTo>
                <a:lnTo>
                  <a:pt x="7229" y="185525"/>
                </a:lnTo>
                <a:lnTo>
                  <a:pt x="0" y="140969"/>
                </a:lnTo>
                <a:lnTo>
                  <a:pt x="7229" y="96414"/>
                </a:lnTo>
                <a:lnTo>
                  <a:pt x="27358" y="57716"/>
                </a:lnTo>
                <a:lnTo>
                  <a:pt x="58046" y="27200"/>
                </a:lnTo>
                <a:lnTo>
                  <a:pt x="96950" y="7187"/>
                </a:lnTo>
                <a:lnTo>
                  <a:pt x="141732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657344" y="5538215"/>
            <a:ext cx="332740" cy="330835"/>
          </a:xfrm>
          <a:custGeom>
            <a:rect l="l" t="t" r="r" b="b"/>
            <a:pathLst>
              <a:path w="332739" h="330835">
                <a:moveTo>
                  <a:pt x="0" y="165354"/>
                </a:moveTo>
                <a:lnTo>
                  <a:pt x="5937" y="121395"/>
                </a:lnTo>
                <a:lnTo>
                  <a:pt x="22690" y="81895"/>
                </a:lnTo>
                <a:lnTo>
                  <a:pt x="48672" y="48429"/>
                </a:lnTo>
                <a:lnTo>
                  <a:pt x="82295" y="22574"/>
                </a:lnTo>
                <a:lnTo>
                  <a:pt x="121972" y="5906"/>
                </a:lnTo>
                <a:lnTo>
                  <a:pt x="166115" y="0"/>
                </a:lnTo>
                <a:lnTo>
                  <a:pt x="210259" y="5906"/>
                </a:lnTo>
                <a:lnTo>
                  <a:pt x="249935" y="22574"/>
                </a:lnTo>
                <a:lnTo>
                  <a:pt x="283559" y="48429"/>
                </a:lnTo>
                <a:lnTo>
                  <a:pt x="309541" y="81895"/>
                </a:lnTo>
                <a:lnTo>
                  <a:pt x="326294" y="121395"/>
                </a:lnTo>
                <a:lnTo>
                  <a:pt x="332231" y="165354"/>
                </a:lnTo>
                <a:lnTo>
                  <a:pt x="326294" y="209312"/>
                </a:lnTo>
                <a:lnTo>
                  <a:pt x="309541" y="248812"/>
                </a:lnTo>
                <a:lnTo>
                  <a:pt x="283559" y="282278"/>
                </a:lnTo>
                <a:lnTo>
                  <a:pt x="249936" y="308133"/>
                </a:lnTo>
                <a:lnTo>
                  <a:pt x="210259" y="324801"/>
                </a:lnTo>
                <a:lnTo>
                  <a:pt x="166115" y="330708"/>
                </a:lnTo>
                <a:lnTo>
                  <a:pt x="121972" y="324801"/>
                </a:lnTo>
                <a:lnTo>
                  <a:pt x="82295" y="308133"/>
                </a:lnTo>
                <a:lnTo>
                  <a:pt x="48672" y="282278"/>
                </a:lnTo>
                <a:lnTo>
                  <a:pt x="22690" y="248812"/>
                </a:lnTo>
                <a:lnTo>
                  <a:pt x="5937" y="209312"/>
                </a:lnTo>
                <a:lnTo>
                  <a:pt x="0" y="165354"/>
                </a:lnTo>
                <a:close/>
              </a:path>
            </a:pathLst>
          </a:custGeom>
          <a:ln w="6095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722876" y="5590032"/>
            <a:ext cx="201168" cy="20116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3847591" y="4960256"/>
            <a:ext cx="3032760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b="1" spc="-55">
                <a:solidFill>
                  <a:srgbClr val="8AC53E"/>
                </a:solidFill>
                <a:latin typeface="微软雅黑"/>
                <a:cs typeface="微软雅黑"/>
              </a:rPr>
              <a:t>主流计算架构</a:t>
            </a:r>
            <a:r>
              <a:rPr sz="1050" b="1" spc="-45">
                <a:solidFill>
                  <a:srgbClr val="8AC53E"/>
                </a:solidFill>
                <a:latin typeface="微软雅黑"/>
                <a:cs typeface="微软雅黑"/>
              </a:rPr>
              <a:t>100%</a:t>
            </a:r>
            <a:r>
              <a:rPr sz="1050" b="1" spc="-55">
                <a:solidFill>
                  <a:srgbClr val="8AC53E"/>
                </a:solidFill>
                <a:latin typeface="微软雅黑"/>
                <a:cs typeface="微软雅黑"/>
              </a:rPr>
              <a:t>覆盖</a:t>
            </a:r>
            <a:r>
              <a:rPr sz="1050" b="1" spc="80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00" b="1" spc="-5">
                <a:solidFill>
                  <a:srgbClr val="8AC53E"/>
                </a:solidFill>
                <a:latin typeface="微软雅黑"/>
                <a:cs typeface="微软雅黑"/>
              </a:rPr>
              <a:t>|</a:t>
            </a:r>
            <a:r>
              <a:rPr sz="1000" b="1" spc="280">
                <a:solidFill>
                  <a:srgbClr val="8AC53E"/>
                </a:solidFill>
                <a:latin typeface="微软雅黑"/>
                <a:cs typeface="微软雅黑"/>
              </a:rPr>
              <a:t> </a:t>
            </a:r>
            <a:r>
              <a:rPr sz="1050" b="1" spc="-40">
                <a:solidFill>
                  <a:srgbClr val="8AC53E"/>
                </a:solidFill>
                <a:latin typeface="微软雅黑"/>
                <a:cs typeface="微软雅黑"/>
              </a:rPr>
              <a:t>220+</a:t>
            </a:r>
            <a:r>
              <a:rPr sz="1050" b="1" spc="-55">
                <a:solidFill>
                  <a:srgbClr val="8AC53E"/>
                </a:solidFill>
                <a:latin typeface="微软雅黑"/>
                <a:cs typeface="微软雅黑"/>
              </a:rPr>
              <a:t>整机</a:t>
            </a:r>
            <a:r>
              <a:rPr sz="1050" b="1" spc="-45">
                <a:solidFill>
                  <a:srgbClr val="8AC53E"/>
                </a:solidFill>
                <a:latin typeface="微软雅黑"/>
                <a:cs typeface="微软雅黑"/>
              </a:rPr>
              <a:t>，1000+</a:t>
            </a:r>
            <a:r>
              <a:rPr sz="1050" b="1" spc="-55">
                <a:solidFill>
                  <a:srgbClr val="8AC53E"/>
                </a:solidFill>
                <a:latin typeface="微软雅黑"/>
                <a:cs typeface="微软雅黑"/>
              </a:rPr>
              <a:t>板卡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091428" y="5218176"/>
            <a:ext cx="727075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LoongArch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361944" y="5218176"/>
            <a:ext cx="47879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ARM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907535" y="5218176"/>
            <a:ext cx="47879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23825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X86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53128" y="5218176"/>
            <a:ext cx="47879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30480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RISC-V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544311" y="5218176"/>
            <a:ext cx="47879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SW-64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886956" y="5218176"/>
            <a:ext cx="47879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998720" y="5218176"/>
            <a:ext cx="478790" cy="239395"/>
          </a:xfrm>
          <a:prstGeom prst="rect">
            <a:avLst/>
          </a:prstGeom>
          <a:solidFill>
            <a:srgbClr val="B1D234">
              <a:alpha val="19999"/>
            </a:srgbClr>
          </a:solidFill>
          <a:ln w="6096">
            <a:solidFill>
              <a:srgbClr val="8AC53E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310"/>
              </a:spcBef>
            </a:pP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Power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28294" y="3307207"/>
            <a:ext cx="2294255" cy="528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0">
                <a:solidFill>
                  <a:srgbClr val="7E7E7E"/>
                </a:solidFill>
                <a:latin typeface="微软雅黑"/>
                <a:cs typeface="微软雅黑"/>
              </a:rPr>
              <a:t>o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pe</a:t>
            </a:r>
            <a:r>
              <a:rPr sz="1100" b="1" spc="-10">
                <a:solidFill>
                  <a:srgbClr val="7E7E7E"/>
                </a:solidFill>
                <a:latin typeface="微软雅黑"/>
                <a:cs typeface="微软雅黑"/>
              </a:rPr>
              <a:t>n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Eu</a:t>
            </a:r>
            <a:r>
              <a:rPr sz="1100" b="1" spc="-15">
                <a:solidFill>
                  <a:srgbClr val="7E7E7E"/>
                </a:solidFill>
                <a:latin typeface="微软雅黑"/>
                <a:cs typeface="微软雅黑"/>
              </a:rPr>
              <a:t>l</a:t>
            </a:r>
            <a:r>
              <a:rPr sz="1100" b="1" spc="-10">
                <a:solidFill>
                  <a:srgbClr val="7E7E7E"/>
                </a:solidFill>
                <a:latin typeface="微软雅黑"/>
                <a:cs typeface="微软雅黑"/>
              </a:rPr>
              <a:t>e</a:t>
            </a:r>
            <a:r>
              <a:rPr sz="1100" b="1" spc="15">
                <a:solidFill>
                  <a:srgbClr val="7E7E7E"/>
                </a:solidFill>
                <a:latin typeface="微软雅黑"/>
                <a:cs typeface="微软雅黑"/>
              </a:rPr>
              <a:t>r</a:t>
            </a:r>
            <a:r>
              <a:rPr sz="1100" b="1" spc="20">
                <a:solidFill>
                  <a:srgbClr val="7E7E7E"/>
                </a:solidFill>
                <a:latin typeface="微软雅黑"/>
                <a:cs typeface="微软雅黑"/>
              </a:rPr>
              <a:t>：</a:t>
            </a:r>
            <a:r>
              <a:rPr sz="1100" b="1" spc="10">
                <a:solidFill>
                  <a:srgbClr val="7E7E7E"/>
                </a:solidFill>
                <a:latin typeface="微软雅黑"/>
                <a:cs typeface="微软雅黑"/>
              </a:rPr>
              <a:t>面</a:t>
            </a:r>
            <a:r>
              <a:rPr sz="1100" b="1" spc="20">
                <a:solidFill>
                  <a:srgbClr val="7E7E7E"/>
                </a:solidFill>
                <a:latin typeface="微软雅黑"/>
                <a:cs typeface="微软雅黑"/>
              </a:rPr>
              <a:t>向</a:t>
            </a:r>
            <a:r>
              <a:rPr sz="1100" b="1" spc="10">
                <a:solidFill>
                  <a:srgbClr val="7E7E7E"/>
                </a:solidFill>
                <a:latin typeface="微软雅黑"/>
                <a:cs typeface="微软雅黑"/>
              </a:rPr>
              <a:t>数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字</a:t>
            </a:r>
            <a:r>
              <a:rPr sz="1100" b="1" spc="10">
                <a:solidFill>
                  <a:srgbClr val="7E7E7E"/>
                </a:solidFill>
                <a:latin typeface="微软雅黑"/>
                <a:cs typeface="微软雅黑"/>
              </a:rPr>
              <a:t>基础设施的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开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源操作系统，通过一套</a:t>
            </a:r>
            <a:r>
              <a:rPr sz="1100" b="1" spc="-15">
                <a:solidFill>
                  <a:srgbClr val="7E7E7E"/>
                </a:solidFill>
                <a:latin typeface="微软雅黑"/>
                <a:cs typeface="微软雅黑"/>
              </a:rPr>
              <a:t>操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作系</a:t>
            </a:r>
            <a:r>
              <a:rPr sz="1100" b="1" spc="-15">
                <a:solidFill>
                  <a:srgbClr val="7E7E7E"/>
                </a:solidFill>
                <a:latin typeface="微软雅黑"/>
                <a:cs typeface="微软雅黑"/>
              </a:rPr>
              <a:t>统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架构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65404" y="3886200"/>
            <a:ext cx="2447925" cy="1409700"/>
          </a:xfrm>
          <a:prstGeom prst="rect">
            <a:avLst/>
          </a:prstGeom>
          <a:solidFill>
            <a:srgbClr val="BEBEBE">
              <a:alpha val="10195"/>
            </a:srgbClr>
          </a:solidFill>
          <a:ln w="9144">
            <a:solidFill>
              <a:srgbClr val="7E7E7E"/>
            </a:solidFill>
          </a:ln>
        </p:spPr>
        <p:txBody>
          <a:bodyPr vert="horz" wrap="square" lIns="0" tIns="104775" rIns="0" bIns="0" rtlCol="0">
            <a:spAutoFit/>
          </a:bodyPr>
          <a:lstStyle/>
          <a:p>
            <a:pPr marL="247650" indent="-172720">
              <a:lnSpc>
                <a:spcPct val="100000"/>
              </a:lnSpc>
              <a:spcBef>
                <a:spcPts val="825"/>
              </a:spcBef>
              <a:buFont typeface="Wingdings"/>
              <a:buChar char=""/>
              <a:tabLst>
                <a:tab pos="248285"/>
              </a:tabLst>
            </a:pPr>
            <a:r>
              <a:rPr sz="1100">
                <a:solidFill>
                  <a:srgbClr val="252525"/>
                </a:solidFill>
                <a:latin typeface="微软雅黑"/>
                <a:cs typeface="微软雅黑"/>
              </a:rPr>
              <a:t>南向支持多样性设备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252525"/>
              </a:buClr>
              <a:buFont typeface="Wingdings"/>
              <a:buChar char=""/>
            </a:pPr>
            <a:endParaRPr sz="700">
              <a:latin typeface="微软雅黑"/>
              <a:cs typeface="微软雅黑"/>
            </a:endParaRPr>
          </a:p>
          <a:p>
            <a:pPr marL="247650" indent="-172720">
              <a:lnSpc>
                <a:spcPct val="100000"/>
              </a:lnSpc>
              <a:buFont typeface="Wingdings"/>
              <a:buChar char=""/>
              <a:tabLst>
                <a:tab pos="248285"/>
              </a:tabLst>
            </a:pPr>
            <a:r>
              <a:rPr sz="1100">
                <a:solidFill>
                  <a:srgbClr val="252525"/>
                </a:solidFill>
                <a:latin typeface="微软雅黑"/>
                <a:cs typeface="微软雅黑"/>
              </a:rPr>
              <a:t>北向覆盖全场景应用</a:t>
            </a:r>
            <a:endParaRPr sz="1100">
              <a:latin typeface="微软雅黑"/>
              <a:cs typeface="微软雅黑"/>
            </a:endParaRPr>
          </a:p>
          <a:p>
            <a:pPr marL="247650" marR="75565" indent="-172720">
              <a:lnSpc>
                <a:spcPct val="200000"/>
              </a:lnSpc>
              <a:buFont typeface="Wingdings"/>
              <a:buChar char=""/>
              <a:tabLst>
                <a:tab pos="248285"/>
              </a:tabLst>
            </a:pPr>
            <a:r>
              <a:rPr sz="1100" spc="140">
                <a:solidFill>
                  <a:srgbClr val="252525"/>
                </a:solidFill>
                <a:latin typeface="微软雅黑"/>
                <a:cs typeface="微软雅黑"/>
              </a:rPr>
              <a:t>横向对</a:t>
            </a:r>
            <a:r>
              <a:rPr sz="1100" spc="145">
                <a:solidFill>
                  <a:srgbClr val="252525"/>
                </a:solidFill>
                <a:latin typeface="微软雅黑"/>
                <a:cs typeface="微软雅黑"/>
              </a:rPr>
              <a:t>接</a:t>
            </a:r>
            <a:r>
              <a:rPr sz="1100" spc="-5">
                <a:solidFill>
                  <a:srgbClr val="252525"/>
                </a:solidFill>
                <a:latin typeface="微软雅黑"/>
                <a:cs typeface="微软雅黑"/>
              </a:rPr>
              <a:t>OpenHarmony</a:t>
            </a:r>
            <a:r>
              <a:rPr sz="1100" spc="-200">
                <a:solidFill>
                  <a:srgbClr val="252525"/>
                </a:solidFill>
                <a:latin typeface="微软雅黑"/>
                <a:cs typeface="微软雅黑"/>
              </a:rPr>
              <a:t> </a:t>
            </a:r>
            <a:r>
              <a:rPr sz="1100" spc="140">
                <a:solidFill>
                  <a:srgbClr val="252525"/>
                </a:solidFill>
                <a:latin typeface="微软雅黑"/>
                <a:cs typeface="微软雅黑"/>
              </a:rPr>
              <a:t>等其他 </a:t>
            </a:r>
            <a:r>
              <a:rPr sz="1100">
                <a:solidFill>
                  <a:srgbClr val="252525"/>
                </a:solidFill>
                <a:latin typeface="微软雅黑"/>
                <a:cs typeface="微软雅黑"/>
              </a:rPr>
              <a:t>操作系统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28294" y="5319522"/>
            <a:ext cx="17068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通过能力共享实现生态</a:t>
            </a:r>
            <a:r>
              <a:rPr sz="1100" b="1" spc="-15">
                <a:solidFill>
                  <a:srgbClr val="7E7E7E"/>
                </a:solidFill>
                <a:latin typeface="微软雅黑"/>
                <a:cs typeface="微软雅黑"/>
              </a:rPr>
              <a:t>互</a:t>
            </a:r>
            <a:r>
              <a:rPr sz="1100" b="1">
                <a:solidFill>
                  <a:srgbClr val="7E7E7E"/>
                </a:solidFill>
                <a:latin typeface="微软雅黑"/>
                <a:cs typeface="微软雅黑"/>
              </a:rPr>
              <a:t>通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3009900" y="4287011"/>
            <a:ext cx="1266190" cy="76200"/>
          </a:xfrm>
          <a:custGeom>
            <a:rect l="l" t="t" r="r" b="b"/>
            <a:pathLst>
              <a:path w="1266189" h="76200">
                <a:moveTo>
                  <a:pt x="1253109" y="31750"/>
                </a:moveTo>
                <a:lnTo>
                  <a:pt x="1202309" y="31750"/>
                </a:lnTo>
                <a:lnTo>
                  <a:pt x="1202309" y="44450"/>
                </a:lnTo>
                <a:lnTo>
                  <a:pt x="1189609" y="44459"/>
                </a:lnTo>
                <a:lnTo>
                  <a:pt x="1189609" y="76200"/>
                </a:lnTo>
                <a:lnTo>
                  <a:pt x="1265809" y="38100"/>
                </a:lnTo>
                <a:lnTo>
                  <a:pt x="1253109" y="31750"/>
                </a:lnTo>
                <a:close/>
              </a:path>
              <a:path w="1266189" h="76200">
                <a:moveTo>
                  <a:pt x="1189609" y="31759"/>
                </a:moveTo>
                <a:lnTo>
                  <a:pt x="0" y="32638"/>
                </a:lnTo>
                <a:lnTo>
                  <a:pt x="0" y="45338"/>
                </a:lnTo>
                <a:lnTo>
                  <a:pt x="1189609" y="44459"/>
                </a:lnTo>
                <a:lnTo>
                  <a:pt x="1189609" y="31759"/>
                </a:lnTo>
                <a:close/>
              </a:path>
              <a:path w="1266189" h="76200">
                <a:moveTo>
                  <a:pt x="1202309" y="31750"/>
                </a:moveTo>
                <a:lnTo>
                  <a:pt x="1189609" y="31759"/>
                </a:lnTo>
                <a:lnTo>
                  <a:pt x="1189609" y="44459"/>
                </a:lnTo>
                <a:lnTo>
                  <a:pt x="1202309" y="44450"/>
                </a:lnTo>
                <a:lnTo>
                  <a:pt x="1202309" y="31750"/>
                </a:lnTo>
                <a:close/>
              </a:path>
              <a:path w="1266189" h="76200">
                <a:moveTo>
                  <a:pt x="1189609" y="0"/>
                </a:moveTo>
                <a:lnTo>
                  <a:pt x="1189609" y="31759"/>
                </a:lnTo>
                <a:lnTo>
                  <a:pt x="1253109" y="31750"/>
                </a:lnTo>
                <a:lnTo>
                  <a:pt x="1189609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624571" y="2929127"/>
            <a:ext cx="934212" cy="286207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316979" y="4287011"/>
            <a:ext cx="1283335" cy="76200"/>
          </a:xfrm>
          <a:custGeom>
            <a:rect l="l" t="t" r="r" b="b"/>
            <a:pathLst>
              <a:path w="1283334" h="76200">
                <a:moveTo>
                  <a:pt x="76200" y="0"/>
                </a:move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3500" y="44450"/>
                </a:lnTo>
                <a:lnTo>
                  <a:pt x="63500" y="31750"/>
                </a:lnTo>
                <a:lnTo>
                  <a:pt x="76200" y="31750"/>
                </a:lnTo>
                <a:lnTo>
                  <a:pt x="76200" y="0"/>
                </a:lnTo>
                <a:close/>
              </a:path>
              <a:path w="1283334" h="76200">
                <a:moveTo>
                  <a:pt x="1206753" y="0"/>
                </a:moveTo>
                <a:lnTo>
                  <a:pt x="1206753" y="76200"/>
                </a:lnTo>
                <a:lnTo>
                  <a:pt x="1270253" y="44450"/>
                </a:lnTo>
                <a:lnTo>
                  <a:pt x="1219453" y="44450"/>
                </a:lnTo>
                <a:lnTo>
                  <a:pt x="1219453" y="31750"/>
                </a:lnTo>
                <a:lnTo>
                  <a:pt x="1270253" y="31750"/>
                </a:lnTo>
                <a:lnTo>
                  <a:pt x="1206753" y="0"/>
                </a:lnTo>
                <a:close/>
              </a:path>
              <a:path w="1283334" h="76200">
                <a:moveTo>
                  <a:pt x="76200" y="31750"/>
                </a:moveTo>
                <a:lnTo>
                  <a:pt x="63500" y="31750"/>
                </a:lnTo>
                <a:lnTo>
                  <a:pt x="63500" y="44450"/>
                </a:lnTo>
                <a:lnTo>
                  <a:pt x="76200" y="44450"/>
                </a:lnTo>
                <a:lnTo>
                  <a:pt x="76200" y="31750"/>
                </a:lnTo>
                <a:close/>
              </a:path>
              <a:path w="1283334" h="76200">
                <a:moveTo>
                  <a:pt x="1206753" y="31750"/>
                </a:moveTo>
                <a:lnTo>
                  <a:pt x="76200" y="31750"/>
                </a:lnTo>
                <a:lnTo>
                  <a:pt x="76200" y="44450"/>
                </a:lnTo>
                <a:lnTo>
                  <a:pt x="1206753" y="44450"/>
                </a:lnTo>
                <a:lnTo>
                  <a:pt x="1206753" y="31750"/>
                </a:lnTo>
                <a:close/>
              </a:path>
              <a:path w="1283334" h="76200">
                <a:moveTo>
                  <a:pt x="1270253" y="31750"/>
                </a:moveTo>
                <a:lnTo>
                  <a:pt x="1219453" y="31750"/>
                </a:lnTo>
                <a:lnTo>
                  <a:pt x="1219453" y="44450"/>
                </a:lnTo>
                <a:lnTo>
                  <a:pt x="1270253" y="44450"/>
                </a:lnTo>
                <a:lnTo>
                  <a:pt x="1282953" y="38100"/>
                </a:lnTo>
                <a:lnTo>
                  <a:pt x="1270253" y="31750"/>
                </a:lnTo>
                <a:close/>
              </a:path>
            </a:pathLst>
          </a:custGeom>
          <a:solidFill>
            <a:srgbClr val="64AE4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6677914" y="4095369"/>
            <a:ext cx="561975" cy="4572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solidFill>
                  <a:srgbClr val="64AE45"/>
                </a:solidFill>
                <a:latin typeface="微软雅黑"/>
                <a:cs typeface="微软雅黑"/>
              </a:rPr>
              <a:t>生态互通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sz="1050" spc="5">
                <a:solidFill>
                  <a:srgbClr val="64AE45"/>
                </a:solidFill>
                <a:latin typeface="微软雅黑"/>
                <a:cs typeface="微软雅黑"/>
              </a:rPr>
              <a:t>能力更享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643529" y="3887836"/>
            <a:ext cx="226695" cy="1153795"/>
          </a:xfrm>
          <a:prstGeom prst="rect">
            <a:avLst/>
          </a:prstGeom>
        </p:spPr>
        <p:txBody>
          <a:bodyPr vert="vert270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OpenHarmony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8029956" y="4591811"/>
            <a:ext cx="140208" cy="242315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7987283" y="3915155"/>
            <a:ext cx="225551" cy="179831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7981188" y="3398520"/>
            <a:ext cx="237743" cy="14173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7975092" y="3641280"/>
            <a:ext cx="251459" cy="17633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7961376" y="5248655"/>
            <a:ext cx="278892" cy="278891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7988807" y="4930140"/>
            <a:ext cx="222503" cy="222504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7947659" y="4191000"/>
            <a:ext cx="304800" cy="304800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3768852" y="2813304"/>
            <a:ext cx="281940" cy="281940"/>
          </a:xfrm>
          <a:custGeom>
            <a:rect l="l" t="t" r="r" b="b"/>
            <a:pathLst>
              <a:path w="281939" h="281939">
                <a:moveTo>
                  <a:pt x="140970" y="0"/>
                </a:moveTo>
                <a:lnTo>
                  <a:pt x="185525" y="7187"/>
                </a:lnTo>
                <a:lnTo>
                  <a:pt x="224223" y="27200"/>
                </a:lnTo>
                <a:lnTo>
                  <a:pt x="254739" y="57716"/>
                </a:lnTo>
                <a:lnTo>
                  <a:pt x="274752" y="96414"/>
                </a:lnTo>
                <a:lnTo>
                  <a:pt x="281939" y="140970"/>
                </a:lnTo>
                <a:lnTo>
                  <a:pt x="274752" y="185525"/>
                </a:lnTo>
                <a:lnTo>
                  <a:pt x="254739" y="224223"/>
                </a:lnTo>
                <a:lnTo>
                  <a:pt x="224223" y="254739"/>
                </a:lnTo>
                <a:lnTo>
                  <a:pt x="185525" y="274752"/>
                </a:lnTo>
                <a:lnTo>
                  <a:pt x="140970" y="281940"/>
                </a:lnTo>
                <a:lnTo>
                  <a:pt x="96414" y="274752"/>
                </a:lnTo>
                <a:lnTo>
                  <a:pt x="57716" y="254739"/>
                </a:lnTo>
                <a:lnTo>
                  <a:pt x="27200" y="224223"/>
                </a:lnTo>
                <a:lnTo>
                  <a:pt x="7187" y="185525"/>
                </a:lnTo>
                <a:lnTo>
                  <a:pt x="0" y="140970"/>
                </a:lnTo>
                <a:lnTo>
                  <a:pt x="7187" y="96414"/>
                </a:lnTo>
                <a:lnTo>
                  <a:pt x="27200" y="57716"/>
                </a:lnTo>
                <a:lnTo>
                  <a:pt x="57716" y="27200"/>
                </a:lnTo>
                <a:lnTo>
                  <a:pt x="96414" y="7187"/>
                </a:lnTo>
                <a:lnTo>
                  <a:pt x="140970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3742944" y="2788920"/>
            <a:ext cx="332740" cy="330835"/>
          </a:xfrm>
          <a:custGeom>
            <a:rect l="l" t="t" r="r" b="b"/>
            <a:pathLst>
              <a:path w="332739" h="330835">
                <a:moveTo>
                  <a:pt x="0" y="165353"/>
                </a:moveTo>
                <a:lnTo>
                  <a:pt x="5937" y="121399"/>
                </a:lnTo>
                <a:lnTo>
                  <a:pt x="22690" y="81900"/>
                </a:lnTo>
                <a:lnTo>
                  <a:pt x="48672" y="48434"/>
                </a:lnTo>
                <a:lnTo>
                  <a:pt x="82295" y="22577"/>
                </a:lnTo>
                <a:lnTo>
                  <a:pt x="121972" y="5907"/>
                </a:lnTo>
                <a:lnTo>
                  <a:pt x="166115" y="0"/>
                </a:lnTo>
                <a:lnTo>
                  <a:pt x="210259" y="5907"/>
                </a:lnTo>
                <a:lnTo>
                  <a:pt x="249935" y="22577"/>
                </a:lnTo>
                <a:lnTo>
                  <a:pt x="283559" y="48434"/>
                </a:lnTo>
                <a:lnTo>
                  <a:pt x="309541" y="81900"/>
                </a:lnTo>
                <a:lnTo>
                  <a:pt x="326294" y="121399"/>
                </a:lnTo>
                <a:lnTo>
                  <a:pt x="332231" y="165353"/>
                </a:lnTo>
                <a:lnTo>
                  <a:pt x="326294" y="209308"/>
                </a:lnTo>
                <a:lnTo>
                  <a:pt x="309541" y="248807"/>
                </a:lnTo>
                <a:lnTo>
                  <a:pt x="283559" y="282273"/>
                </a:lnTo>
                <a:lnTo>
                  <a:pt x="249936" y="308130"/>
                </a:lnTo>
                <a:lnTo>
                  <a:pt x="210259" y="324800"/>
                </a:lnTo>
                <a:lnTo>
                  <a:pt x="166115" y="330707"/>
                </a:lnTo>
                <a:lnTo>
                  <a:pt x="121972" y="324800"/>
                </a:lnTo>
                <a:lnTo>
                  <a:pt x="82295" y="308130"/>
                </a:lnTo>
                <a:lnTo>
                  <a:pt x="48672" y="282273"/>
                </a:lnTo>
                <a:lnTo>
                  <a:pt x="22690" y="248807"/>
                </a:lnTo>
                <a:lnTo>
                  <a:pt x="5937" y="209308"/>
                </a:lnTo>
                <a:lnTo>
                  <a:pt x="0" y="165353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3835653" y="2867913"/>
            <a:ext cx="1479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IT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5198364" y="2813304"/>
            <a:ext cx="281940" cy="281940"/>
          </a:xfrm>
          <a:custGeom>
            <a:rect l="l" t="t" r="r" b="b"/>
            <a:pathLst>
              <a:path w="281939" h="281939">
                <a:moveTo>
                  <a:pt x="140970" y="0"/>
                </a:moveTo>
                <a:lnTo>
                  <a:pt x="185525" y="7187"/>
                </a:lnTo>
                <a:lnTo>
                  <a:pt x="224223" y="27200"/>
                </a:lnTo>
                <a:lnTo>
                  <a:pt x="254739" y="57716"/>
                </a:lnTo>
                <a:lnTo>
                  <a:pt x="274752" y="96414"/>
                </a:lnTo>
                <a:lnTo>
                  <a:pt x="281939" y="140970"/>
                </a:lnTo>
                <a:lnTo>
                  <a:pt x="274752" y="185525"/>
                </a:lnTo>
                <a:lnTo>
                  <a:pt x="254739" y="224223"/>
                </a:lnTo>
                <a:lnTo>
                  <a:pt x="224223" y="254739"/>
                </a:lnTo>
                <a:lnTo>
                  <a:pt x="185525" y="274752"/>
                </a:lnTo>
                <a:lnTo>
                  <a:pt x="140970" y="281940"/>
                </a:lnTo>
                <a:lnTo>
                  <a:pt x="96414" y="274752"/>
                </a:lnTo>
                <a:lnTo>
                  <a:pt x="57716" y="254739"/>
                </a:lnTo>
                <a:lnTo>
                  <a:pt x="27200" y="224223"/>
                </a:lnTo>
                <a:lnTo>
                  <a:pt x="7187" y="185525"/>
                </a:lnTo>
                <a:lnTo>
                  <a:pt x="0" y="140970"/>
                </a:lnTo>
                <a:lnTo>
                  <a:pt x="7187" y="96414"/>
                </a:lnTo>
                <a:lnTo>
                  <a:pt x="27200" y="57716"/>
                </a:lnTo>
                <a:lnTo>
                  <a:pt x="57716" y="27200"/>
                </a:lnTo>
                <a:lnTo>
                  <a:pt x="96414" y="7187"/>
                </a:lnTo>
                <a:lnTo>
                  <a:pt x="140970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5172455" y="2788920"/>
            <a:ext cx="332740" cy="330835"/>
          </a:xfrm>
          <a:custGeom>
            <a:rect l="l" t="t" r="r" b="b"/>
            <a:pathLst>
              <a:path w="332739" h="330835">
                <a:moveTo>
                  <a:pt x="0" y="165353"/>
                </a:moveTo>
                <a:lnTo>
                  <a:pt x="5937" y="121399"/>
                </a:lnTo>
                <a:lnTo>
                  <a:pt x="22690" y="81900"/>
                </a:lnTo>
                <a:lnTo>
                  <a:pt x="48672" y="48434"/>
                </a:lnTo>
                <a:lnTo>
                  <a:pt x="82295" y="22577"/>
                </a:lnTo>
                <a:lnTo>
                  <a:pt x="121972" y="5907"/>
                </a:lnTo>
                <a:lnTo>
                  <a:pt x="166116" y="0"/>
                </a:lnTo>
                <a:lnTo>
                  <a:pt x="210259" y="5907"/>
                </a:lnTo>
                <a:lnTo>
                  <a:pt x="249936" y="22577"/>
                </a:lnTo>
                <a:lnTo>
                  <a:pt x="283559" y="48434"/>
                </a:lnTo>
                <a:lnTo>
                  <a:pt x="309541" y="81900"/>
                </a:lnTo>
                <a:lnTo>
                  <a:pt x="326294" y="121399"/>
                </a:lnTo>
                <a:lnTo>
                  <a:pt x="332232" y="165353"/>
                </a:lnTo>
                <a:lnTo>
                  <a:pt x="326294" y="209308"/>
                </a:lnTo>
                <a:lnTo>
                  <a:pt x="309541" y="248807"/>
                </a:lnTo>
                <a:lnTo>
                  <a:pt x="283559" y="282273"/>
                </a:lnTo>
                <a:lnTo>
                  <a:pt x="249936" y="308130"/>
                </a:lnTo>
                <a:lnTo>
                  <a:pt x="210259" y="324800"/>
                </a:lnTo>
                <a:lnTo>
                  <a:pt x="166116" y="330707"/>
                </a:lnTo>
                <a:lnTo>
                  <a:pt x="121972" y="324800"/>
                </a:lnTo>
                <a:lnTo>
                  <a:pt x="82296" y="308130"/>
                </a:lnTo>
                <a:lnTo>
                  <a:pt x="48672" y="282273"/>
                </a:lnTo>
                <a:lnTo>
                  <a:pt x="22690" y="248807"/>
                </a:lnTo>
                <a:lnTo>
                  <a:pt x="5937" y="209308"/>
                </a:lnTo>
                <a:lnTo>
                  <a:pt x="0" y="165353"/>
                </a:lnTo>
                <a:close/>
              </a:path>
            </a:pathLst>
          </a:custGeom>
          <a:ln w="6095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5244210" y="2867913"/>
            <a:ext cx="1905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CT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6627876" y="2813304"/>
            <a:ext cx="281940" cy="281940"/>
          </a:xfrm>
          <a:custGeom>
            <a:rect l="l" t="t" r="r" b="b"/>
            <a:pathLst>
              <a:path w="281940" h="281939">
                <a:moveTo>
                  <a:pt x="140970" y="0"/>
                </a:moveTo>
                <a:lnTo>
                  <a:pt x="185525" y="7187"/>
                </a:lnTo>
                <a:lnTo>
                  <a:pt x="224223" y="27200"/>
                </a:lnTo>
                <a:lnTo>
                  <a:pt x="254739" y="57716"/>
                </a:lnTo>
                <a:lnTo>
                  <a:pt x="274752" y="96414"/>
                </a:lnTo>
                <a:lnTo>
                  <a:pt x="281940" y="140970"/>
                </a:lnTo>
                <a:lnTo>
                  <a:pt x="274752" y="185525"/>
                </a:lnTo>
                <a:lnTo>
                  <a:pt x="254739" y="224223"/>
                </a:lnTo>
                <a:lnTo>
                  <a:pt x="224223" y="254739"/>
                </a:lnTo>
                <a:lnTo>
                  <a:pt x="185525" y="274752"/>
                </a:lnTo>
                <a:lnTo>
                  <a:pt x="140970" y="281940"/>
                </a:lnTo>
                <a:lnTo>
                  <a:pt x="96414" y="274752"/>
                </a:lnTo>
                <a:lnTo>
                  <a:pt x="57716" y="254739"/>
                </a:lnTo>
                <a:lnTo>
                  <a:pt x="27200" y="224223"/>
                </a:lnTo>
                <a:lnTo>
                  <a:pt x="7187" y="185525"/>
                </a:lnTo>
                <a:lnTo>
                  <a:pt x="0" y="140970"/>
                </a:lnTo>
                <a:lnTo>
                  <a:pt x="7187" y="96414"/>
                </a:lnTo>
                <a:lnTo>
                  <a:pt x="27200" y="57716"/>
                </a:lnTo>
                <a:lnTo>
                  <a:pt x="57716" y="27200"/>
                </a:lnTo>
                <a:lnTo>
                  <a:pt x="96414" y="7187"/>
                </a:lnTo>
                <a:lnTo>
                  <a:pt x="140970" y="0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6601968" y="2788920"/>
            <a:ext cx="332740" cy="330835"/>
          </a:xfrm>
          <a:custGeom>
            <a:rect l="l" t="t" r="r" b="b"/>
            <a:pathLst>
              <a:path w="332740" h="330835">
                <a:moveTo>
                  <a:pt x="0" y="165353"/>
                </a:moveTo>
                <a:lnTo>
                  <a:pt x="5937" y="121399"/>
                </a:lnTo>
                <a:lnTo>
                  <a:pt x="22690" y="81900"/>
                </a:lnTo>
                <a:lnTo>
                  <a:pt x="48672" y="48434"/>
                </a:lnTo>
                <a:lnTo>
                  <a:pt x="82296" y="22577"/>
                </a:lnTo>
                <a:lnTo>
                  <a:pt x="121972" y="5907"/>
                </a:lnTo>
                <a:lnTo>
                  <a:pt x="166115" y="0"/>
                </a:lnTo>
                <a:lnTo>
                  <a:pt x="210259" y="5907"/>
                </a:lnTo>
                <a:lnTo>
                  <a:pt x="249935" y="22577"/>
                </a:lnTo>
                <a:lnTo>
                  <a:pt x="283559" y="48434"/>
                </a:lnTo>
                <a:lnTo>
                  <a:pt x="309541" y="81900"/>
                </a:lnTo>
                <a:lnTo>
                  <a:pt x="326294" y="121399"/>
                </a:lnTo>
                <a:lnTo>
                  <a:pt x="332231" y="165353"/>
                </a:lnTo>
                <a:lnTo>
                  <a:pt x="326294" y="209308"/>
                </a:lnTo>
                <a:lnTo>
                  <a:pt x="309541" y="248807"/>
                </a:lnTo>
                <a:lnTo>
                  <a:pt x="283559" y="282273"/>
                </a:lnTo>
                <a:lnTo>
                  <a:pt x="249935" y="308130"/>
                </a:lnTo>
                <a:lnTo>
                  <a:pt x="210259" y="324800"/>
                </a:lnTo>
                <a:lnTo>
                  <a:pt x="166115" y="330707"/>
                </a:lnTo>
                <a:lnTo>
                  <a:pt x="121972" y="324800"/>
                </a:lnTo>
                <a:lnTo>
                  <a:pt x="82296" y="308130"/>
                </a:lnTo>
                <a:lnTo>
                  <a:pt x="48672" y="282273"/>
                </a:lnTo>
                <a:lnTo>
                  <a:pt x="22690" y="248807"/>
                </a:lnTo>
                <a:lnTo>
                  <a:pt x="5937" y="209308"/>
                </a:lnTo>
                <a:lnTo>
                  <a:pt x="0" y="165353"/>
                </a:lnTo>
                <a:close/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6664832" y="2867913"/>
            <a:ext cx="20827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OT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23748" y="6431239"/>
            <a:ext cx="3188970" cy="3244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68" name="object 6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19</a:t>
            </a:fld>
          </a:p>
        </p:txBody>
      </p:sp>
      <p:sp>
        <p:nvSpPr>
          <p:cNvPr id="69" name="object 69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17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878949" y="302571"/>
            <a:ext cx="989337" cy="4725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199580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open</a:t>
            </a:r>
            <a:r>
              <a:rPr sz="3200" b="0" spc="5">
                <a:solidFill>
                  <a:srgbClr val="8AC53E"/>
                </a:solidFill>
                <a:latin typeface="微软雅黑"/>
                <a:cs typeface="微软雅黑"/>
              </a:rPr>
              <a:t>E</a:t>
            </a:r>
            <a:r>
              <a:rPr sz="3200" b="0" spc="-5">
                <a:solidFill>
                  <a:srgbClr val="8AC53E"/>
                </a:solidFill>
                <a:latin typeface="微软雅黑"/>
                <a:cs typeface="微软雅黑"/>
              </a:rPr>
              <a:t>uler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2282" y="6318605"/>
            <a:ext cx="181038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注释：指标数据时间截</a:t>
            </a:r>
            <a:r>
              <a:rPr sz="800" spc="-10">
                <a:solidFill>
                  <a:srgbClr val="7E7E7E"/>
                </a:solidFill>
                <a:latin typeface="微软雅黑"/>
                <a:cs typeface="微软雅黑"/>
              </a:rPr>
              <a:t>止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2023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年</a:t>
            </a:r>
            <a:r>
              <a:rPr sz="800" spc="-5">
                <a:solidFill>
                  <a:srgbClr val="7E7E7E"/>
                </a:solidFill>
                <a:latin typeface="微软雅黑"/>
                <a:cs typeface="微软雅黑"/>
              </a:rPr>
              <a:t>11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月。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103375" y="5164835"/>
            <a:ext cx="6918959" cy="11369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138427" y="5693664"/>
            <a:ext cx="6752590" cy="0"/>
          </a:xfrm>
          <a:custGeom>
            <a:rect l="l" t="t" r="r" b="b"/>
            <a:pathLst>
              <a:path w="6752590">
                <a:moveTo>
                  <a:pt x="0" y="0"/>
                </a:moveTo>
                <a:lnTo>
                  <a:pt x="6752590" y="0"/>
                </a:lnTo>
              </a:path>
            </a:pathLst>
          </a:custGeom>
          <a:ln w="9144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275461" y="5616600"/>
            <a:ext cx="153035" cy="153035"/>
          </a:xfrm>
          <a:custGeom>
            <a:rect l="l" t="t" r="r" b="b"/>
            <a:pathLst>
              <a:path w="153034" h="153035">
                <a:moveTo>
                  <a:pt x="76326" y="0"/>
                </a:moveTo>
                <a:lnTo>
                  <a:pt x="0" y="76365"/>
                </a:lnTo>
                <a:lnTo>
                  <a:pt x="76326" y="152730"/>
                </a:lnTo>
                <a:lnTo>
                  <a:pt x="152653" y="76365"/>
                </a:lnTo>
                <a:lnTo>
                  <a:pt x="7632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155191" y="5825438"/>
            <a:ext cx="1462405" cy="3473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2019.09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华为宣布</a:t>
            </a: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openEuler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开源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771650" y="5616600"/>
            <a:ext cx="153035" cy="153035"/>
          </a:xfrm>
          <a:custGeom>
            <a:rect l="l" t="t" r="r" b="b"/>
            <a:pathLst>
              <a:path w="153035" h="153035">
                <a:moveTo>
                  <a:pt x="76326" y="0"/>
                </a:moveTo>
                <a:lnTo>
                  <a:pt x="0" y="76365"/>
                </a:lnTo>
                <a:lnTo>
                  <a:pt x="76326" y="152730"/>
                </a:lnTo>
                <a:lnTo>
                  <a:pt x="152654" y="76365"/>
                </a:lnTo>
                <a:lnTo>
                  <a:pt x="7632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997454" y="5825438"/>
            <a:ext cx="2235200" cy="3473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2020.12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社区理事会正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式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成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立</a:t>
            </a: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，</a:t>
            </a:r>
            <a:r>
              <a:rPr sz="1050" b="1" spc="-5">
                <a:solidFill>
                  <a:srgbClr val="7E7E7E"/>
                </a:solidFill>
                <a:latin typeface="微软雅黑"/>
                <a:cs typeface="微软雅黑"/>
              </a:rPr>
              <a:t>3</a:t>
            </a: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万</a:t>
            </a:r>
            <a:r>
              <a:rPr sz="1050" b="1" spc="-10">
                <a:solidFill>
                  <a:srgbClr val="7E7E7E"/>
                </a:solidFill>
                <a:latin typeface="微软雅黑"/>
                <a:cs typeface="微软雅黑"/>
              </a:rPr>
              <a:t>套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商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业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装机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943605" y="5616600"/>
            <a:ext cx="153035" cy="153035"/>
          </a:xfrm>
          <a:custGeom>
            <a:rect l="l" t="t" r="r" b="b"/>
            <a:pathLst>
              <a:path w="153035" h="153035">
                <a:moveTo>
                  <a:pt x="76326" y="0"/>
                </a:moveTo>
                <a:lnTo>
                  <a:pt x="0" y="76365"/>
                </a:lnTo>
                <a:lnTo>
                  <a:pt x="76326" y="152730"/>
                </a:lnTo>
                <a:lnTo>
                  <a:pt x="152781" y="76365"/>
                </a:lnTo>
                <a:lnTo>
                  <a:pt x="7632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683761" y="5141721"/>
            <a:ext cx="199771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050" b="1" spc="-5">
                <a:solidFill>
                  <a:srgbClr val="7E7E7E"/>
                </a:solidFill>
                <a:latin typeface="微软雅黑"/>
                <a:cs typeface="微软雅黑"/>
              </a:rPr>
              <a:t>2021.11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openEuler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捐赠至开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放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原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子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基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金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会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300+</a:t>
            </a: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企业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加入社区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577590" y="5628271"/>
            <a:ext cx="153035" cy="153035"/>
          </a:xfrm>
          <a:custGeom>
            <a:rect l="l" t="t" r="r" b="b"/>
            <a:pathLst>
              <a:path w="153035" h="153035">
                <a:moveTo>
                  <a:pt x="76326" y="0"/>
                </a:moveTo>
                <a:lnTo>
                  <a:pt x="0" y="76365"/>
                </a:lnTo>
                <a:lnTo>
                  <a:pt x="76326" y="152730"/>
                </a:lnTo>
                <a:lnTo>
                  <a:pt x="152781" y="76365"/>
                </a:lnTo>
                <a:lnTo>
                  <a:pt x="7632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5729351" y="5825438"/>
            <a:ext cx="1331595" cy="3473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2022.12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成立</a:t>
            </a: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openEuler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项目群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719826" y="5614085"/>
            <a:ext cx="153035" cy="153035"/>
          </a:xfrm>
          <a:custGeom>
            <a:rect l="l" t="t" r="r" b="b"/>
            <a:pathLst>
              <a:path w="153035" h="153035">
                <a:moveTo>
                  <a:pt x="76326" y="0"/>
                </a:moveTo>
                <a:lnTo>
                  <a:pt x="0" y="76365"/>
                </a:lnTo>
                <a:lnTo>
                  <a:pt x="76326" y="152730"/>
                </a:lnTo>
                <a:lnTo>
                  <a:pt x="152781" y="76365"/>
                </a:lnTo>
                <a:lnTo>
                  <a:pt x="76326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320916" y="5614085"/>
            <a:ext cx="153035" cy="153035"/>
          </a:xfrm>
          <a:custGeom>
            <a:rect l="l" t="t" r="r" b="b"/>
            <a:pathLst>
              <a:path w="153035" h="153035">
                <a:moveTo>
                  <a:pt x="76327" y="0"/>
                </a:moveTo>
                <a:lnTo>
                  <a:pt x="0" y="76365"/>
                </a:lnTo>
                <a:lnTo>
                  <a:pt x="76327" y="152730"/>
                </a:lnTo>
                <a:lnTo>
                  <a:pt x="152654" y="76365"/>
                </a:lnTo>
                <a:lnTo>
                  <a:pt x="7632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6203950" y="5221985"/>
            <a:ext cx="171831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050" b="1" spc="-5">
                <a:solidFill>
                  <a:srgbClr val="7E7E7E"/>
                </a:solidFill>
                <a:latin typeface="微软雅黑"/>
                <a:cs typeface="微软雅黑"/>
              </a:rPr>
              <a:t>2023.06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管理、孵化创</a:t>
            </a: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新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项</a:t>
            </a: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目</a:t>
            </a:r>
            <a:r>
              <a:rPr sz="1050" spc="-15">
                <a:solidFill>
                  <a:srgbClr val="7E7E7E"/>
                </a:solidFill>
                <a:latin typeface="微软雅黑"/>
                <a:cs typeface="微软雅黑"/>
              </a:rPr>
              <a:t>达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400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个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806195" y="4887467"/>
            <a:ext cx="7531608" cy="28193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772155" y="458723"/>
            <a:ext cx="1545336" cy="35509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529584" y="2942844"/>
            <a:ext cx="2084831" cy="18836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055108" y="3130295"/>
            <a:ext cx="470115" cy="35432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5237988" y="3313176"/>
            <a:ext cx="119380" cy="0"/>
          </a:xfrm>
          <a:custGeom>
            <a:rect l="l" t="t" r="r" b="b"/>
            <a:pathLst>
              <a:path w="119379">
                <a:moveTo>
                  <a:pt x="119379" y="0"/>
                </a:moveTo>
                <a:lnTo>
                  <a:pt x="0" y="0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173979" y="3131820"/>
            <a:ext cx="394119" cy="39560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355335" y="3313176"/>
            <a:ext cx="41275" cy="42545"/>
          </a:xfrm>
          <a:custGeom>
            <a:rect l="l" t="t" r="r" b="b"/>
            <a:pathLst>
              <a:path w="41275" h="42545">
                <a:moveTo>
                  <a:pt x="0" y="0"/>
                </a:moveTo>
                <a:lnTo>
                  <a:pt x="41148" y="42037"/>
                </a:lnTo>
              </a:path>
            </a:pathLst>
          </a:custGeom>
          <a:ln w="6096">
            <a:solidFill>
              <a:srgbClr val="8AC53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3899915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770376" y="3310128"/>
            <a:ext cx="279400" cy="0"/>
          </a:xfrm>
          <a:custGeom>
            <a:rect l="l" t="t" r="r" b="b"/>
            <a:pathLst>
              <a:path w="279400">
                <a:moveTo>
                  <a:pt x="0" y="0"/>
                </a:moveTo>
                <a:lnTo>
                  <a:pt x="278891" y="0"/>
                </a:lnTo>
              </a:path>
            </a:pathLst>
          </a:custGeom>
          <a:ln w="15239">
            <a:solidFill>
              <a:srgbClr val="8AC53E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874008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848100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3822191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796284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770376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744467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718559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692652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666744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640835" y="3172967"/>
            <a:ext cx="269595" cy="2651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759708" y="3348228"/>
            <a:ext cx="1624583" cy="93268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898391" y="3442715"/>
            <a:ext cx="1347215" cy="80772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3890009" y="4454397"/>
            <a:ext cx="13639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社区数据动态</a:t>
            </a:r>
            <a:r>
              <a:rPr sz="1050" b="1" spc="-10">
                <a:solidFill>
                  <a:srgbClr val="7E7E7E"/>
                </a:solidFill>
                <a:latin typeface="微软雅黑"/>
                <a:cs typeface="微软雅黑"/>
              </a:rPr>
              <a:t>实</a:t>
            </a: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时</a:t>
            </a:r>
            <a:r>
              <a:rPr sz="1050" b="1" spc="-10">
                <a:solidFill>
                  <a:srgbClr val="7E7E7E"/>
                </a:solidFill>
                <a:latin typeface="微软雅黑"/>
                <a:cs typeface="微软雅黑"/>
              </a:rPr>
              <a:t>看</a:t>
            </a: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板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6105144" y="2944367"/>
            <a:ext cx="2084831" cy="188366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6254496" y="3363467"/>
            <a:ext cx="1757680" cy="528955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452120">
              <a:lnSpc>
                <a:spcPct val="100000"/>
              </a:lnSpc>
            </a:pP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商用OSV：22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954024" y="2942844"/>
            <a:ext cx="2084832" cy="188366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526795" y="935227"/>
            <a:ext cx="8255000" cy="2228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充分发挥社区“网络效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”推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动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生态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良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性循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环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，逐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步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扩展</a:t>
            </a:r>
            <a:r>
              <a:rPr sz="2000" spc="-15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际影响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70"/>
              </a:spcBef>
            </a:pP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回顾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openEuler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的发展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程，自开源以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后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，社区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断完善自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身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的治理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架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构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这一举措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渐吸引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众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厂商加入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社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区和发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布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商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业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发行版。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随后，反哺行为开始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出现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，捐赠项目的数量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在不断上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。社区已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经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成功建立了一个从源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到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端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、从端扩源的良性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环循环路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径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至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今，从相关指标数据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来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看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，社区的活力在中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国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开源基础软件领域中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屈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指可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数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。为了进一步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提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升社区的活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力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，社区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正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在加强产学研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联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动措施，以扩大参与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才的广度和深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度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，以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产生更好的马太效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社区的发展不仅局限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于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国内生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态，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还积极吸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引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海外参与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者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致 力于深化操作系统的渗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透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率和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盖率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充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分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发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挥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系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作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为“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资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源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管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理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者”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角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色</a:t>
            </a:r>
            <a:r>
              <a:rPr sz="1100" spc="5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700">
              <a:latin typeface="微软雅黑"/>
              <a:cs typeface="微软雅黑"/>
            </a:endParaRPr>
          </a:p>
          <a:p>
            <a:pPr marR="155575" algn="ctr">
              <a:lnSpc>
                <a:spcPct val="100000"/>
              </a:lnSpc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openEuler社区发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展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概览</a:t>
            </a:r>
            <a:endParaRPr sz="1400">
              <a:latin typeface="微软雅黑"/>
              <a:cs typeface="微软雅黑"/>
            </a:endParaRPr>
          </a:p>
          <a:p>
            <a:pPr marR="156210" algn="ctr">
              <a:lnSpc>
                <a:spcPct val="100000"/>
              </a:lnSpc>
              <a:spcBef>
                <a:spcPts val="1070"/>
              </a:spcBef>
              <a:tabLst>
                <a:tab pos="2576195"/>
                <a:tab pos="5152390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庞大成熟的社区规模	开放透明的数据指标	多元活跃的商用角色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26795" y="6434592"/>
            <a:ext cx="8119109" cy="16065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  <a:tabLst>
                <a:tab pos="8105775"/>
              </a:tabLst>
            </a:pPr>
            <a:r>
              <a:rPr sz="800" u="sng" spc="-160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来源：根据专家访谈、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公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开资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料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，由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艾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瑞咨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询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研究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院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自主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研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究及</a:t>
            </a:r>
            <a:r>
              <a:rPr sz="800" u="sng" spc="-15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绘</a:t>
            </a:r>
            <a:r>
              <a:rPr sz="800" u="sng">
                <a:solidFill>
                  <a:srgbClr val="7E7E7E"/>
                </a:solidFill>
                <a:uFill>
                  <a:solidFill>
                    <a:srgbClr val="7E7E7E"/>
                  </a:solidFill>
                </a:uFill>
                <a:latin typeface="微软雅黑"/>
                <a:cs typeface="微软雅黑"/>
              </a:rPr>
              <a:t>制。	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20</a:t>
            </a:fld>
          </a:p>
        </p:txBody>
      </p:sp>
      <p:sp>
        <p:nvSpPr>
          <p:cNvPr id="49" name="object 49"/>
          <p:cNvSpPr txBox="1"/>
          <p:nvPr/>
        </p:nvSpPr>
        <p:spPr>
          <a:xfrm>
            <a:off x="523748" y="6615704"/>
            <a:ext cx="115252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5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14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185163" y="3539744"/>
            <a:ext cx="1393190" cy="10687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Font typeface="Wingdings"/>
              <a:buChar char=""/>
              <a:tabLst>
                <a:tab pos="185420"/>
              </a:tabLst>
            </a:pP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贡献者</a:t>
            </a: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：16.7K+</a:t>
            </a:r>
            <a:endParaRPr sz="105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1055"/>
              </a:spcBef>
              <a:buFont typeface="Wingdings"/>
              <a:buChar char=""/>
              <a:tabLst>
                <a:tab pos="185420"/>
              </a:tabLst>
            </a:pP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代码仓</a:t>
            </a:r>
            <a:r>
              <a:rPr sz="1050" b="1">
                <a:solidFill>
                  <a:srgbClr val="7E7E7E"/>
                </a:solidFill>
                <a:latin typeface="微软雅黑"/>
                <a:cs typeface="微软雅黑"/>
              </a:rPr>
              <a:t>：11K+</a:t>
            </a:r>
            <a:endParaRPr sz="105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1055"/>
              </a:spcBef>
              <a:buFont typeface="Wingdings"/>
              <a:buChar char=""/>
              <a:tabLst>
                <a:tab pos="185420"/>
              </a:tabLst>
            </a:pP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社区用户</a:t>
            </a:r>
            <a:r>
              <a:rPr sz="1050" b="1" spc="-5">
                <a:solidFill>
                  <a:srgbClr val="7E7E7E"/>
                </a:solidFill>
                <a:latin typeface="微软雅黑"/>
                <a:cs typeface="微软雅黑"/>
              </a:rPr>
              <a:t>：2087K+</a:t>
            </a:r>
            <a:endParaRPr sz="105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1055"/>
              </a:spcBef>
              <a:buFont typeface="Wingdings"/>
              <a:buChar char=""/>
              <a:tabLst>
                <a:tab pos="185420"/>
              </a:tabLst>
            </a:pPr>
            <a:r>
              <a:rPr sz="1050" b="1" spc="5">
                <a:solidFill>
                  <a:srgbClr val="7E7E7E"/>
                </a:solidFill>
                <a:latin typeface="微软雅黑"/>
                <a:cs typeface="微软雅黑"/>
              </a:rPr>
              <a:t>特别兴趣小组</a:t>
            </a:r>
            <a:r>
              <a:rPr sz="1050" b="1" spc="-10">
                <a:solidFill>
                  <a:srgbClr val="7E7E7E"/>
                </a:solidFill>
                <a:latin typeface="微软雅黑"/>
                <a:cs typeface="微软雅黑"/>
              </a:rPr>
              <a:t>：103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254877" y="4110989"/>
            <a:ext cx="167005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185420"/>
              </a:tabLst>
            </a:pP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是目前操作系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统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商</a:t>
            </a:r>
            <a:r>
              <a:rPr sz="1050" spc="-10">
                <a:solidFill>
                  <a:srgbClr val="7E7E7E"/>
                </a:solidFill>
                <a:latin typeface="微软雅黑"/>
                <a:cs typeface="微软雅黑"/>
              </a:rPr>
              <a:t>用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发行</a:t>
            </a:r>
            <a:endParaRPr sz="1050">
              <a:latin typeface="微软雅黑"/>
              <a:cs typeface="微软雅黑"/>
            </a:endParaRPr>
          </a:p>
          <a:p>
            <a:pPr marL="518159">
              <a:lnSpc>
                <a:spcPct val="100000"/>
              </a:lnSpc>
            </a:pP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版最多的社区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1907413" y="5221985"/>
            <a:ext cx="119697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050" b="1" spc="-5">
                <a:solidFill>
                  <a:srgbClr val="7E7E7E"/>
                </a:solidFill>
                <a:latin typeface="微软雅黑"/>
                <a:cs typeface="微软雅黑"/>
              </a:rPr>
              <a:t>2019.12</a:t>
            </a:r>
            <a:endParaRPr sz="10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r>
              <a:rPr sz="1050" spc="-5">
                <a:solidFill>
                  <a:srgbClr val="7E7E7E"/>
                </a:solidFill>
                <a:latin typeface="微软雅黑"/>
                <a:cs typeface="微软雅黑"/>
              </a:rPr>
              <a:t>openEuler</a:t>
            </a:r>
            <a:r>
              <a:rPr sz="1050" spc="5">
                <a:solidFill>
                  <a:srgbClr val="7E7E7E"/>
                </a:solidFill>
                <a:latin typeface="微软雅黑"/>
                <a:cs typeface="微软雅黑"/>
              </a:rPr>
              <a:t>正式开源</a:t>
            </a:r>
            <a:endParaRPr sz="1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795" y="354583"/>
            <a:ext cx="29000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Ope</a:t>
            </a:r>
            <a:r>
              <a:rPr sz="3200" b="0" spc="5">
                <a:solidFill>
                  <a:srgbClr val="8AC53E"/>
                </a:solidFill>
                <a:latin typeface="微软雅黑"/>
                <a:cs typeface="微软雅黑"/>
              </a:rPr>
              <a:t>n</a:t>
            </a:r>
            <a:r>
              <a:rPr sz="3200" b="0" spc="-5">
                <a:solidFill>
                  <a:srgbClr val="8AC53E"/>
                </a:solidFill>
                <a:latin typeface="微软雅黑"/>
                <a:cs typeface="微软雅黑"/>
              </a:rPr>
              <a:t>H</a:t>
            </a:r>
            <a:r>
              <a:rPr sz="3200" b="0" spc="5">
                <a:solidFill>
                  <a:srgbClr val="8AC53E"/>
                </a:solidFill>
                <a:latin typeface="微软雅黑"/>
                <a:cs typeface="微软雅黑"/>
              </a:rPr>
              <a:t>a</a:t>
            </a:r>
            <a:r>
              <a:rPr sz="3200" b="0" spc="-15">
                <a:solidFill>
                  <a:srgbClr val="8AC53E"/>
                </a:solidFill>
                <a:latin typeface="微软雅黑"/>
                <a:cs typeface="微软雅黑"/>
              </a:rPr>
              <a:t>r</a:t>
            </a:r>
            <a:r>
              <a:rPr sz="3200" b="0">
                <a:solidFill>
                  <a:srgbClr val="8AC53E"/>
                </a:solidFill>
                <a:latin typeface="微软雅黑"/>
                <a:cs typeface="微软雅黑"/>
              </a:rPr>
              <a:t>mony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26795" y="905357"/>
            <a:ext cx="8115934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一框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架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积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木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化灵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活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应</a:t>
            </a:r>
            <a:r>
              <a:rPr sz="2000" spc="80">
                <a:solidFill>
                  <a:srgbClr val="585858"/>
                </a:solidFill>
                <a:latin typeface="微软雅黑"/>
                <a:cs typeface="微软雅黑"/>
              </a:rPr>
              <a:t>用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，构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建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面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向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全场</a:t>
            </a:r>
            <a:r>
              <a:rPr sz="2000" spc="70">
                <a:solidFill>
                  <a:srgbClr val="585858"/>
                </a:solidFill>
                <a:latin typeface="微软雅黑"/>
                <a:cs typeface="微软雅黑"/>
              </a:rPr>
              <a:t>景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2000" spc="55">
                <a:solidFill>
                  <a:srgbClr val="585858"/>
                </a:solidFill>
                <a:latin typeface="微软雅黑"/>
                <a:cs typeface="微软雅黑"/>
              </a:rPr>
              <a:t>全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连</a:t>
            </a:r>
            <a:r>
              <a:rPr sz="2000" spc="50">
                <a:solidFill>
                  <a:srgbClr val="585858"/>
                </a:solidFill>
                <a:latin typeface="微软雅黑"/>
                <a:cs typeface="微软雅黑"/>
              </a:rPr>
              <a:t>接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、全</a:t>
            </a:r>
            <a:r>
              <a:rPr sz="2000" spc="60">
                <a:solidFill>
                  <a:srgbClr val="585858"/>
                </a:solidFill>
                <a:latin typeface="微软雅黑"/>
                <a:cs typeface="微软雅黑"/>
              </a:rPr>
              <a:t>智</a:t>
            </a:r>
            <a:r>
              <a:rPr sz="2000" spc="45">
                <a:solidFill>
                  <a:srgbClr val="585858"/>
                </a:solidFill>
                <a:latin typeface="微软雅黑"/>
                <a:cs typeface="微软雅黑"/>
              </a:rPr>
              <a:t>能时代</a:t>
            </a:r>
            <a:r>
              <a:rPr sz="2000" spc="60">
                <a:solidFill>
                  <a:srgbClr val="585858"/>
                </a:solidFill>
                <a:latin typeface="微软雅黑"/>
                <a:cs typeface="微软雅黑"/>
              </a:rPr>
              <a:t>的</a:t>
            </a:r>
            <a:r>
              <a:rPr sz="2000">
                <a:solidFill>
                  <a:srgbClr val="585858"/>
                </a:solidFill>
                <a:latin typeface="微软雅黑"/>
                <a:cs typeface="微软雅黑"/>
              </a:rPr>
              <a:t>智 能终端设备操作系统</a:t>
            </a:r>
            <a:endParaRPr sz="2000">
              <a:latin typeface="微软雅黑"/>
              <a:cs typeface="微软雅黑"/>
            </a:endParaRPr>
          </a:p>
          <a:p>
            <a:pPr marL="12700" marR="6985" algn="just">
              <a:lnSpc>
                <a:spcPct val="120000"/>
              </a:lnSpc>
              <a:spcBef>
                <a:spcPts val="575"/>
              </a:spcBef>
            </a:pP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OpenHarmony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是一个主要定位于智能终端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设备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操作系统的开源项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目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其核心技术在于通</a:t>
            </a:r>
            <a:r>
              <a:rPr sz="1100" spc="25">
                <a:solidFill>
                  <a:srgbClr val="585858"/>
                </a:solidFill>
                <a:latin typeface="微软雅黑"/>
                <a:cs typeface="微软雅黑"/>
              </a:rPr>
              <a:t>过一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套框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架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实现了不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同设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备间的便利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互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通。这一套框架的积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木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化拼装能够覆盖多种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形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态的设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备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，包括轻量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小型和标准化设备。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时，鸿蒙的硬件生态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适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配非常丰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借 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助这些技术架构特性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用户可以在各类设备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中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应用鸿蒙操作系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实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现统一便捷的设备管</a:t>
            </a:r>
            <a:r>
              <a:rPr sz="1100" spc="35">
                <a:solidFill>
                  <a:srgbClr val="585858"/>
                </a:solidFill>
                <a:latin typeface="微软雅黑"/>
                <a:cs typeface="微软雅黑"/>
              </a:rPr>
              <a:t>理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。无论是智能手</a:t>
            </a:r>
            <a:r>
              <a:rPr sz="1100" spc="15">
                <a:solidFill>
                  <a:srgbClr val="585858"/>
                </a:solidFill>
                <a:latin typeface="微软雅黑"/>
                <a:cs typeface="微软雅黑"/>
              </a:rPr>
              <a:t>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、</a:t>
            </a:r>
            <a:r>
              <a:rPr sz="1100" spc="20">
                <a:solidFill>
                  <a:srgbClr val="585858"/>
                </a:solidFill>
                <a:latin typeface="微软雅黑"/>
                <a:cs typeface="微软雅黑"/>
              </a:rPr>
              <a:t>智</a:t>
            </a:r>
            <a:r>
              <a:rPr sz="1100" spc="10">
                <a:solidFill>
                  <a:srgbClr val="585858"/>
                </a:solidFill>
                <a:latin typeface="微软雅黑"/>
                <a:cs typeface="微软雅黑"/>
              </a:rPr>
              <a:t>能家居、智能穿 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戴还是其他智能终端设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备</a:t>
            </a:r>
            <a:r>
              <a:rPr sz="1100" spc="-5">
                <a:solidFill>
                  <a:srgbClr val="585858"/>
                </a:solidFill>
                <a:latin typeface="微软雅黑"/>
                <a:cs typeface="微软雅黑"/>
              </a:rPr>
              <a:t>，OpenHarmony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都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能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提供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高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效、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稳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定的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操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作系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统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支持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为用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户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带来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优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质的</a:t>
            </a:r>
            <a:r>
              <a:rPr sz="1100" spc="-15">
                <a:solidFill>
                  <a:srgbClr val="585858"/>
                </a:solidFill>
                <a:latin typeface="微软雅黑"/>
                <a:cs typeface="微软雅黑"/>
              </a:rPr>
              <a:t>智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能体</a:t>
            </a:r>
            <a:r>
              <a:rPr sz="1100" spc="-10">
                <a:solidFill>
                  <a:srgbClr val="585858"/>
                </a:solidFill>
                <a:latin typeface="微软雅黑"/>
                <a:cs typeface="微软雅黑"/>
              </a:rPr>
              <a:t>验</a:t>
            </a:r>
            <a:r>
              <a:rPr sz="1100">
                <a:solidFill>
                  <a:srgbClr val="585858"/>
                </a:solidFill>
                <a:latin typeface="微软雅黑"/>
                <a:cs typeface="微软雅黑"/>
              </a:rPr>
              <a:t>。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728492" y="444184"/>
            <a:ext cx="2096551" cy="44317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186429" y="2828925"/>
            <a:ext cx="27705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OpenHarmony架构与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应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用全</a:t>
            </a:r>
            <a:r>
              <a:rPr sz="1400" b="1" spc="-15">
                <a:solidFill>
                  <a:srgbClr val="404040"/>
                </a:solidFill>
                <a:latin typeface="微软雅黑"/>
                <a:cs typeface="微软雅黑"/>
              </a:rPr>
              <a:t>景</a:t>
            </a:r>
            <a:r>
              <a:rPr sz="1400" b="1">
                <a:solidFill>
                  <a:srgbClr val="404040"/>
                </a:solidFill>
                <a:latin typeface="微软雅黑"/>
                <a:cs typeface="微软雅黑"/>
              </a:rPr>
              <a:t>图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93335" y="3287267"/>
            <a:ext cx="1457325" cy="662940"/>
          </a:xfrm>
          <a:prstGeom prst="rect">
            <a:avLst/>
          </a:prstGeom>
          <a:solidFill>
            <a:srgbClr val="1EC7F3">
              <a:alpha val="10195"/>
            </a:srgbClr>
          </a:solidFill>
          <a:ln w="9144">
            <a:solidFill>
              <a:srgbClr val="1EC7F3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1050">
              <a:latin typeface="Times New Roman"/>
              <a:cs typeface="Times New Roman"/>
            </a:endParaRPr>
          </a:p>
          <a:p>
            <a:pPr marL="96520">
              <a:lnSpc>
                <a:spcPct val="100000"/>
              </a:lnSpc>
            </a:pPr>
            <a:r>
              <a:rPr sz="1000" b="1" spc="-5">
                <a:solidFill>
                  <a:srgbClr val="1EC7F3"/>
                </a:solidFill>
                <a:latin typeface="微软雅黑"/>
                <a:cs typeface="微软雅黑"/>
              </a:rPr>
              <a:t>一套开发框架支持应用</a:t>
            </a:r>
            <a:endParaRPr sz="1000">
              <a:latin typeface="微软雅黑"/>
              <a:cs typeface="微软雅黑"/>
            </a:endParaRPr>
          </a:p>
          <a:p>
            <a:pPr marL="96520">
              <a:lnSpc>
                <a:spcPct val="100000"/>
              </a:lnSpc>
              <a:spcBef>
                <a:spcPts val="240"/>
              </a:spcBef>
            </a:pPr>
            <a:r>
              <a:rPr sz="1000" b="1" spc="-10">
                <a:solidFill>
                  <a:srgbClr val="1EC7F3"/>
                </a:solidFill>
                <a:latin typeface="微软雅黑"/>
                <a:cs typeface="微软雅黑"/>
              </a:rPr>
              <a:t>运行于不同的设备形态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93335" y="4055364"/>
            <a:ext cx="1457325" cy="662940"/>
          </a:xfrm>
          <a:prstGeom prst="rect">
            <a:avLst/>
          </a:prstGeom>
          <a:solidFill>
            <a:srgbClr val="1EC7F3">
              <a:alpha val="10195"/>
            </a:srgbClr>
          </a:solidFill>
          <a:ln w="9144">
            <a:solidFill>
              <a:srgbClr val="1EC7F3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96520" marR="87630" algn="just">
              <a:lnSpc>
                <a:spcPct val="120000"/>
              </a:lnSpc>
              <a:spcBef>
                <a:spcPts val="295"/>
              </a:spcBef>
            </a:pPr>
            <a:r>
              <a:rPr sz="1000" b="1" spc="-5">
                <a:solidFill>
                  <a:srgbClr val="1EC7F3"/>
                </a:solidFill>
                <a:latin typeface="微软雅黑"/>
                <a:cs typeface="微软雅黑"/>
              </a:rPr>
              <a:t>一套架构积木化拼装， 对轻量、小型、标准场 </a:t>
            </a:r>
            <a:r>
              <a:rPr sz="1000" b="1" spc="-10">
                <a:solidFill>
                  <a:srgbClr val="1EC7F3"/>
                </a:solidFill>
                <a:latin typeface="微软雅黑"/>
                <a:cs typeface="微软雅黑"/>
              </a:rPr>
              <a:t>景设备提供系统支持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93335" y="5590032"/>
            <a:ext cx="1457325" cy="662940"/>
          </a:xfrm>
          <a:prstGeom prst="rect">
            <a:avLst/>
          </a:prstGeom>
          <a:solidFill>
            <a:srgbClr val="1EC7F3">
              <a:alpha val="10195"/>
            </a:srgbClr>
          </a:solidFill>
          <a:ln w="9144">
            <a:solidFill>
              <a:srgbClr val="1EC7F3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96520" marR="87630" algn="ctr">
              <a:lnSpc>
                <a:spcPct val="120000"/>
              </a:lnSpc>
              <a:spcBef>
                <a:spcPts val="300"/>
              </a:spcBef>
            </a:pPr>
            <a:r>
              <a:rPr sz="1000" b="1" spc="-5">
                <a:solidFill>
                  <a:srgbClr val="1EC7F3"/>
                </a:solidFill>
                <a:latin typeface="微软雅黑"/>
                <a:cs typeface="微软雅黑"/>
              </a:rPr>
              <a:t>硬件生态丰富，通用处 理器与各类加速器全覆 盖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93335" y="4823459"/>
            <a:ext cx="1457325" cy="661670"/>
          </a:xfrm>
          <a:prstGeom prst="rect">
            <a:avLst/>
          </a:prstGeom>
          <a:solidFill>
            <a:srgbClr val="1EC7F3">
              <a:alpha val="10195"/>
            </a:srgbClr>
          </a:solidFill>
          <a:ln w="9144">
            <a:solidFill>
              <a:srgbClr val="1EC7F3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1050">
              <a:latin typeface="Times New Roman"/>
              <a:cs typeface="Times New Roman"/>
            </a:endParaRPr>
          </a:p>
          <a:p>
            <a:pPr marL="1270" algn="ctr">
              <a:lnSpc>
                <a:spcPct val="100000"/>
              </a:lnSpc>
            </a:pPr>
            <a:r>
              <a:rPr sz="1000" b="1" spc="-5">
                <a:solidFill>
                  <a:srgbClr val="1EC7F3"/>
                </a:solidFill>
                <a:latin typeface="微软雅黑"/>
                <a:cs typeface="微软雅黑"/>
              </a:rPr>
              <a:t>将单用户的多种终端整</a:t>
            </a:r>
            <a:endParaRPr sz="1000">
              <a:latin typeface="微软雅黑"/>
              <a:cs typeface="微软雅黑"/>
            </a:endParaRPr>
          </a:p>
          <a:p>
            <a:pPr marL="1270" algn="ctr">
              <a:lnSpc>
                <a:spcPct val="100000"/>
              </a:lnSpc>
              <a:spcBef>
                <a:spcPts val="240"/>
              </a:spcBef>
            </a:pPr>
            <a:r>
              <a:rPr sz="1000" b="1" spc="-10">
                <a:solidFill>
                  <a:srgbClr val="1EC7F3"/>
                </a:solidFill>
                <a:latin typeface="微软雅黑"/>
                <a:cs typeface="微软雅黑"/>
              </a:rPr>
              <a:t>合为单一虚拟终端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5695" y="3287267"/>
            <a:ext cx="300355" cy="2966085"/>
          </a:xfrm>
          <a:prstGeom prst="rect">
            <a:avLst/>
          </a:prstGeom>
          <a:solidFill>
            <a:srgbClr val="B1D234">
              <a:alpha val="19999"/>
            </a:srgbClr>
          </a:solidFill>
          <a:ln w="9143">
            <a:solidFill>
              <a:srgbClr val="B1D234"/>
            </a:solidFill>
          </a:ln>
        </p:spPr>
        <p:txBody>
          <a:bodyPr vert="vert270" wrap="square" lIns="0" tIns="52705" rIns="0" bIns="0" rtlCol="0">
            <a:spAutoFit/>
          </a:bodyPr>
          <a:lstStyle/>
          <a:p>
            <a:pPr marL="616585">
              <a:lnSpc>
                <a:spcPct val="100000"/>
              </a:lnSpc>
              <a:spcBef>
                <a:spcPts val="415"/>
              </a:spcBef>
            </a:pPr>
            <a:r>
              <a:rPr sz="1200" b="1" spc="-5">
                <a:solidFill>
                  <a:srgbClr val="B1D234"/>
                </a:solidFill>
                <a:latin typeface="微软雅黑"/>
                <a:cs typeface="微软雅黑"/>
              </a:rPr>
              <a:t>OpenHarmony技术架构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313932" y="4233671"/>
            <a:ext cx="239267" cy="39471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227953" y="3256788"/>
            <a:ext cx="2028317" cy="47104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060435" y="5483352"/>
            <a:ext cx="12192" cy="4876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227953" y="5813196"/>
            <a:ext cx="2028317" cy="47962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060435" y="5568696"/>
            <a:ext cx="12192" cy="4876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060435" y="5654040"/>
            <a:ext cx="12192" cy="4876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060435" y="5739384"/>
            <a:ext cx="12192" cy="4876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215384" y="3974591"/>
            <a:ext cx="214883" cy="617219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215384" y="4948428"/>
            <a:ext cx="214883" cy="61874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6245352" y="4183379"/>
            <a:ext cx="279400" cy="1143000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63500" marR="54610" algn="just">
              <a:lnSpc>
                <a:spcPct val="120000"/>
              </a:lnSpc>
              <a:spcBef>
                <a:spcPts val="5"/>
              </a:spcBef>
            </a:pPr>
            <a:r>
              <a:rPr sz="1200" b="1">
                <a:solidFill>
                  <a:srgbClr val="B1D234"/>
                </a:solidFill>
                <a:latin typeface="微软雅黑"/>
                <a:cs typeface="微软雅黑"/>
              </a:rPr>
              <a:t>应 用 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453883" y="3724655"/>
            <a:ext cx="279400" cy="2060575"/>
          </a:xfrm>
          <a:prstGeom prst="rect">
            <a:avLst/>
          </a:prstGeom>
          <a:solidFill>
            <a:srgbClr val="64AE45">
              <a:alpha val="19999"/>
            </a:srgbClr>
          </a:solidFill>
          <a:ln w="9144">
            <a:solidFill>
              <a:srgbClr val="64AE45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Times New Roman"/>
              <a:cs typeface="Times New Roman"/>
            </a:endParaRPr>
          </a:p>
          <a:p>
            <a:pPr marL="64135" marR="55244" algn="just">
              <a:lnSpc>
                <a:spcPct val="120000"/>
              </a:lnSpc>
              <a:spcBef>
                <a:spcPts val="5"/>
              </a:spcBef>
            </a:pPr>
            <a:r>
              <a:rPr sz="1200" b="1">
                <a:solidFill>
                  <a:srgbClr val="64AE45"/>
                </a:solidFill>
                <a:latin typeface="微软雅黑"/>
                <a:cs typeface="微软雅黑"/>
              </a:rPr>
              <a:t>发 行 版</a:t>
            </a:r>
            <a:endParaRPr sz="1200">
              <a:latin typeface="微软雅黑"/>
              <a:cs typeface="微软雅黑"/>
            </a:endParaRPr>
          </a:p>
        </p:txBody>
      </p:sp>
      <p:graphicFrame>
        <p:nvGraphicFramePr>
          <p:cNvPr id="22" name="object 22"/>
          <p:cNvGraphicFramePr>
            <a:graphicFrameLocks noGrp="1"/>
          </p:cNvGraphicFramePr>
          <p:nvPr/>
        </p:nvGraphicFramePr>
        <p:xfrm>
          <a:off x="1051560" y="5495544"/>
          <a:ext cx="2969895" cy="4089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930"/>
                <a:gridCol w="632460"/>
                <a:gridCol w="60959"/>
                <a:gridCol w="632459"/>
                <a:gridCol w="60959"/>
                <a:gridCol w="778510"/>
                <a:gridCol w="60960"/>
                <a:gridCol w="654685"/>
              </a:tblGrid>
              <a:tr h="198120">
                <a:tc gridSpan="8"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1000" b="1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内核层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0795" marB="0">
                    <a:lnL w="9525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A6A6A6"/>
                      </a:solidFill>
                      <a:prstDash val="solid"/>
                    </a:lnR>
                    <a:lnT w="9525">
                      <a:solidFill>
                        <a:srgbClr val="A6A6A6"/>
                      </a:solidFill>
                      <a:prstDash val="solid"/>
                    </a:lnT>
                    <a:lnB w="9525">
                      <a:solidFill>
                        <a:srgbClr val="8AC53E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0116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A6A6A6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B w="9525">
                      <a:solidFill>
                        <a:srgbClr val="A6A6A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LiteOS-M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T w="9525">
                      <a:solidFill>
                        <a:srgbClr val="8AC53E"/>
                      </a:solidFill>
                      <a:prstDash val="solid"/>
                    </a:lnT>
                    <a:lnB w="9525">
                      <a:solidFill>
                        <a:srgbClr val="8AC53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B w="9525">
                      <a:solidFill>
                        <a:srgbClr val="A6A6A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762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LiteOS-A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T w="9525">
                      <a:solidFill>
                        <a:srgbClr val="8AC53E"/>
                      </a:solidFill>
                      <a:prstDash val="solid"/>
                    </a:lnT>
                    <a:lnB w="9525">
                      <a:solidFill>
                        <a:srgbClr val="8AC53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B w="9525">
                      <a:solidFill>
                        <a:srgbClr val="A6A6A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13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Linux</a:t>
                      </a:r>
                      <a:r>
                        <a:rPr sz="1000" spc="-4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000" spc="-10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kernel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T w="9525">
                      <a:solidFill>
                        <a:srgbClr val="8AC53E"/>
                      </a:solidFill>
                      <a:prstDash val="solid"/>
                    </a:lnT>
                    <a:lnB w="9525">
                      <a:solidFill>
                        <a:srgbClr val="8AC53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B w="9525">
                      <a:solidFill>
                        <a:srgbClr val="A6A6A6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8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000" spc="-5">
                          <a:solidFill>
                            <a:srgbClr val="8AC53E"/>
                          </a:solidFill>
                          <a:latin typeface="微软雅黑"/>
                          <a:cs typeface="微软雅黑"/>
                        </a:rPr>
                        <a:t>Uniproton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9525">
                      <a:solidFill>
                        <a:srgbClr val="8AC53E"/>
                      </a:solidFill>
                      <a:prstDash val="solid"/>
                    </a:lnL>
                    <a:lnR w="9525">
                      <a:solidFill>
                        <a:srgbClr val="8AC53E"/>
                      </a:solidFill>
                      <a:prstDash val="solid"/>
                    </a:lnR>
                    <a:lnT w="9525">
                      <a:solidFill>
                        <a:srgbClr val="8AC53E"/>
                      </a:solidFill>
                      <a:prstDash val="solid"/>
                    </a:lnT>
                    <a:lnB w="9525">
                      <a:solidFill>
                        <a:srgbClr val="8AC53E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3" name="object 23"/>
          <p:cNvSpPr txBox="1"/>
          <p:nvPr/>
        </p:nvSpPr>
        <p:spPr>
          <a:xfrm>
            <a:off x="1056132" y="4997196"/>
            <a:ext cx="2978150" cy="399415"/>
          </a:xfrm>
          <a:prstGeom prst="rect">
            <a:avLst/>
          </a:prstGeom>
          <a:ln w="9144">
            <a:solidFill>
              <a:srgbClr val="A6A6A6"/>
            </a:solidFill>
          </a:ln>
        </p:spPr>
        <p:txBody>
          <a:bodyPr vert="horz" wrap="square" lIns="0" tIns="10795" rIns="0" bIns="0" rtlCol="0">
            <a:spAutoFit/>
          </a:bodyPr>
          <a:lstStyle/>
          <a:p>
            <a:pPr marR="41275" algn="ctr">
              <a:lnSpc>
                <a:spcPct val="100000"/>
              </a:lnSpc>
              <a:spcBef>
                <a:spcPts val="85"/>
              </a:spcBef>
            </a:pPr>
            <a:r>
              <a:rPr sz="1000" b="1" spc="-5">
                <a:solidFill>
                  <a:srgbClr val="8AC53E"/>
                </a:solidFill>
                <a:latin typeface="微软雅黑"/>
                <a:cs typeface="微软雅黑"/>
              </a:rPr>
              <a:t>驱动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126236" y="5186171"/>
            <a:ext cx="2837815" cy="170815"/>
          </a:xfrm>
          <a:prstGeom prst="rect">
            <a:avLst/>
          </a:prstGeom>
          <a:solidFill>
            <a:srgbClr val="8AC53E">
              <a:alpha val="19999"/>
            </a:srgbClr>
          </a:solidFill>
          <a:ln w="9144">
            <a:solidFill>
              <a:srgbClr val="8AC53E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909955">
              <a:lnSpc>
                <a:spcPct val="100000"/>
              </a:lnSpc>
              <a:spcBef>
                <a:spcPts val="45"/>
              </a:spcBef>
            </a:pPr>
            <a:r>
              <a:rPr sz="1000" spc="-10">
                <a:solidFill>
                  <a:srgbClr val="8AC53E"/>
                </a:solidFill>
                <a:latin typeface="微软雅黑"/>
                <a:cs typeface="微软雅黑"/>
              </a:rPr>
              <a:t>HDF</a:t>
            </a:r>
            <a:r>
              <a:rPr sz="1000" spc="-5">
                <a:solidFill>
                  <a:srgbClr val="8AC53E"/>
                </a:solidFill>
                <a:latin typeface="微软雅黑"/>
                <a:cs typeface="微软雅黑"/>
              </a:rPr>
              <a:t>统一驱动框架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56132" y="3493008"/>
            <a:ext cx="2978150" cy="1400810"/>
          </a:xfrm>
          <a:prstGeom prst="rect">
            <a:avLst/>
          </a:prstGeom>
          <a:ln w="9144">
            <a:solidFill>
              <a:srgbClr val="A6A6A6"/>
            </a:solidFill>
          </a:ln>
        </p:spPr>
        <p:txBody>
          <a:bodyPr vert="horz" wrap="square" lIns="0" tIns="10160" rIns="0" bIns="0" rtlCol="0">
            <a:spAutoFit/>
          </a:bodyPr>
          <a:lstStyle/>
          <a:p>
            <a:pPr marL="893444">
              <a:lnSpc>
                <a:spcPct val="100000"/>
              </a:lnSpc>
              <a:spcBef>
                <a:spcPts val="80"/>
              </a:spcBef>
            </a:pPr>
            <a:r>
              <a:rPr sz="1000" b="1" spc="-5">
                <a:solidFill>
                  <a:srgbClr val="64AE45"/>
                </a:solidFill>
                <a:latin typeface="微软雅黑"/>
                <a:cs typeface="微软雅黑"/>
              </a:rPr>
              <a:t>开发框架与系统服务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126236" y="4652771"/>
            <a:ext cx="2837815" cy="163195"/>
          </a:xfrm>
          <a:prstGeom prst="rect">
            <a:avLst/>
          </a:prstGeom>
          <a:solidFill>
            <a:srgbClr val="8AC53E">
              <a:alpha val="19999"/>
            </a:srgbClr>
          </a:solidFill>
          <a:ln w="9144">
            <a:solidFill>
              <a:srgbClr val="64AE4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 marL="1905" algn="ctr">
              <a:lnSpc>
                <a:spcPct val="100000"/>
              </a:lnSpc>
              <a:spcBef>
                <a:spcPts val="5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分布式基座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126236" y="3735323"/>
            <a:ext cx="226060" cy="821690"/>
          </a:xfrm>
          <a:prstGeom prst="rect">
            <a:avLst/>
          </a:prstGeom>
          <a:ln w="9143">
            <a:solidFill>
              <a:srgbClr val="64AE4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Times New Roman"/>
              <a:cs typeface="Times New Roman"/>
            </a:endParaRPr>
          </a:p>
          <a:p>
            <a:pPr marL="34290" marR="56515" algn="just">
              <a:lnSpc>
                <a:spcPts val="1000"/>
              </a:lnSpc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图 形 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452372" y="3735323"/>
            <a:ext cx="226060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Times New Roman"/>
              <a:cs typeface="Times New Roman"/>
            </a:endParaRPr>
          </a:p>
          <a:p>
            <a:pPr marL="34290" marR="56515" algn="just">
              <a:lnSpc>
                <a:spcPts val="1000"/>
              </a:lnSpc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媒 体 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801282" y="3815588"/>
            <a:ext cx="192405" cy="409575"/>
          </a:xfrm>
          <a:prstGeom prst="rect">
            <a:avLst/>
          </a:prstGeom>
        </p:spPr>
        <p:txBody>
          <a:bodyPr vert="vert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A</a:t>
            </a:r>
            <a:r>
              <a:rPr sz="1000">
                <a:solidFill>
                  <a:srgbClr val="64AE45"/>
                </a:solidFill>
                <a:latin typeface="微软雅黑"/>
                <a:cs typeface="微软雅黑"/>
              </a:rPr>
              <a:t>bil</a:t>
            </a: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i</a:t>
            </a:r>
            <a:r>
              <a:rPr sz="1000">
                <a:solidFill>
                  <a:srgbClr val="64AE45"/>
                </a:solidFill>
                <a:latin typeface="微软雅黑"/>
                <a:cs typeface="微软雅黑"/>
              </a:rPr>
              <a:t>ty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778507" y="3735323"/>
            <a:ext cx="227329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34925" marR="57150">
              <a:lnSpc>
                <a:spcPts val="1000"/>
              </a:lnSpc>
              <a:spcBef>
                <a:spcPts val="1019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127672" y="3838447"/>
            <a:ext cx="192405" cy="363220"/>
          </a:xfrm>
          <a:prstGeom prst="rect">
            <a:avLst/>
          </a:prstGeom>
        </p:spPr>
        <p:txBody>
          <a:bodyPr vert="vert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A</a:t>
            </a:r>
            <a:r>
              <a:rPr sz="1000">
                <a:solidFill>
                  <a:srgbClr val="64AE45"/>
                </a:solidFill>
                <a:latin typeface="微软雅黑"/>
                <a:cs typeface="微软雅黑"/>
              </a:rPr>
              <a:t>r</a:t>
            </a: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kUI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104644" y="3735323"/>
            <a:ext cx="227329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35560" marR="57150">
              <a:lnSpc>
                <a:spcPts val="1000"/>
              </a:lnSpc>
              <a:spcBef>
                <a:spcPts val="825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432304" y="3735323"/>
            <a:ext cx="226060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Times New Roman"/>
              <a:cs typeface="Times New Roman"/>
            </a:endParaRPr>
          </a:p>
          <a:p>
            <a:pPr marL="34290" marR="56515" algn="just">
              <a:lnSpc>
                <a:spcPts val="1000"/>
              </a:lnSpc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网 络 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758439" y="3735323"/>
            <a:ext cx="226060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Times New Roman"/>
              <a:cs typeface="Times New Roman"/>
            </a:endParaRPr>
          </a:p>
          <a:p>
            <a:pPr marL="34925" marR="55880" algn="just">
              <a:lnSpc>
                <a:spcPts val="1000"/>
              </a:lnSpc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安 全 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084576" y="3735323"/>
            <a:ext cx="227329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Times New Roman"/>
              <a:cs typeface="Times New Roman"/>
            </a:endParaRPr>
          </a:p>
          <a:p>
            <a:pPr marL="35560" marR="57150" algn="just">
              <a:lnSpc>
                <a:spcPts val="1000"/>
              </a:lnSpc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通 信 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410711" y="3735323"/>
            <a:ext cx="227329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126364" rIns="0" bIns="0" rtlCol="0">
            <a:spAutoFit/>
          </a:bodyPr>
          <a:lstStyle/>
          <a:p>
            <a:pPr marL="35560" marR="56515" algn="just">
              <a:lnSpc>
                <a:spcPts val="1000"/>
              </a:lnSpc>
              <a:spcBef>
                <a:spcPts val="994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传 感 器 部 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738371" y="3735323"/>
            <a:ext cx="226060" cy="821690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vert" wrap="square" lIns="0" tIns="1206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64AE45"/>
                </a:solidFill>
                <a:latin typeface="微软雅黑"/>
                <a:cs typeface="微软雅黑"/>
              </a:rPr>
              <a:t>……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815071" y="3570732"/>
            <a:ext cx="713740" cy="277495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57785" rIns="0" bIns="0" rtlCol="0">
            <a:spAutoFit/>
          </a:bodyPr>
          <a:lstStyle/>
          <a:p>
            <a:pPr marL="231140">
              <a:lnSpc>
                <a:spcPct val="100000"/>
              </a:lnSpc>
              <a:spcBef>
                <a:spcPts val="455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政务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815071" y="4093464"/>
            <a:ext cx="713740" cy="277495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231140">
              <a:lnSpc>
                <a:spcPct val="100000"/>
              </a:lnSpc>
              <a:spcBef>
                <a:spcPts val="459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金融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815071" y="4616196"/>
            <a:ext cx="713740" cy="277495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231140">
              <a:lnSpc>
                <a:spcPct val="100000"/>
              </a:lnSpc>
              <a:spcBef>
                <a:spcPts val="459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制造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815071" y="5140452"/>
            <a:ext cx="713740" cy="276225"/>
          </a:xfrm>
          <a:prstGeom prst="rect">
            <a:avLst/>
          </a:prstGeom>
          <a:ln w="9144">
            <a:solidFill>
              <a:srgbClr val="64AE45"/>
            </a:solidFill>
          </a:ln>
        </p:spPr>
        <p:txBody>
          <a:bodyPr vert="horz" wrap="square" lIns="0" tIns="57785" rIns="0" bIns="0" rtlCol="0">
            <a:spAutoFit/>
          </a:bodyPr>
          <a:lstStyle/>
          <a:p>
            <a:pPr marL="231140">
              <a:lnSpc>
                <a:spcPct val="100000"/>
              </a:lnSpc>
              <a:spcBef>
                <a:spcPts val="455"/>
              </a:spcBef>
            </a:pPr>
            <a:r>
              <a:rPr sz="1000" spc="-10">
                <a:solidFill>
                  <a:srgbClr val="64AE45"/>
                </a:solidFill>
                <a:latin typeface="微软雅黑"/>
                <a:cs typeface="微软雅黑"/>
              </a:rPr>
              <a:t>交通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815071" y="5663184"/>
            <a:ext cx="713740" cy="277495"/>
          </a:xfrm>
          <a:custGeom>
            <a:rect l="l" t="t" r="r" b="b"/>
            <a:pathLst>
              <a:path w="713740" h="277495">
                <a:moveTo>
                  <a:pt x="0" y="277367"/>
                </a:moveTo>
                <a:lnTo>
                  <a:pt x="713231" y="277367"/>
                </a:lnTo>
                <a:lnTo>
                  <a:pt x="713231" y="0"/>
                </a:lnTo>
                <a:lnTo>
                  <a:pt x="0" y="0"/>
                </a:lnTo>
                <a:lnTo>
                  <a:pt x="0" y="277367"/>
                </a:lnTo>
                <a:close/>
              </a:path>
            </a:pathLst>
          </a:custGeom>
          <a:ln w="9144">
            <a:solidFill>
              <a:srgbClr val="64AE45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7819643" y="5709310"/>
            <a:ext cx="7042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4625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64AE45"/>
                </a:solidFill>
                <a:latin typeface="微软雅黑"/>
                <a:cs typeface="微软雅黑"/>
              </a:rPr>
              <a:t>教育…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23748" y="6392834"/>
            <a:ext cx="3188970" cy="362585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150"/>
              </a:spcBef>
            </a:pP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来源：根据专家访谈、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公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开资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料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，由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艾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瑞咨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研究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院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自主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研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究及</a:t>
            </a:r>
            <a:r>
              <a:rPr sz="800" spc="-15">
                <a:solidFill>
                  <a:srgbClr val="7E7E7E"/>
                </a:solidFill>
                <a:latin typeface="微软雅黑"/>
                <a:cs typeface="微软雅黑"/>
              </a:rPr>
              <a:t>绘</a:t>
            </a:r>
            <a:r>
              <a:rPr sz="800">
                <a:solidFill>
                  <a:srgbClr val="7E7E7E"/>
                </a:solidFill>
                <a:latin typeface="微软雅黑"/>
                <a:cs typeface="微软雅黑"/>
              </a:rPr>
              <a:t>制。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</a:rPr>
              <a:t>©2023.11 iResearch</a:t>
            </a:r>
            <a:r>
              <a:rPr sz="800" spc="3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>
                <a:solidFill>
                  <a:srgbClr val="7E7E7E"/>
                </a:solidFill>
                <a:latin typeface="Arial"/>
                <a:cs typeface="Arial"/>
              </a:rPr>
              <a:t>Inc.</a:t>
            </a:r>
            <a:endParaRPr sz="800">
              <a:latin typeface="Arial"/>
              <a:cs typeface="Arial"/>
            </a:endParaRPr>
          </a:p>
        </p:txBody>
      </p:sp>
      <p:sp>
        <p:nvSpPr>
          <p:cNvPr id="49" name="object 4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/>
              <a:t>21</a:t>
            </a:fld>
          </a:p>
        </p:txBody>
      </p:sp>
      <p:sp>
        <p:nvSpPr>
          <p:cNvPr id="50" name="object 50"/>
          <p:cNvSpPr txBox="1"/>
          <p:nvPr/>
        </p:nvSpPr>
        <p:spPr>
          <a:xfrm>
            <a:off x="7623809" y="6615704"/>
            <a:ext cx="1049020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>
                <a:solidFill>
                  <a:srgbClr val="7E7E7E"/>
                </a:solidFill>
                <a:latin typeface="Arial"/>
                <a:cs typeface="Arial"/>
                <a:hlinkClick r:id="rId12"/>
              </a:rPr>
              <a:t>www.iresearch.com.cn</a:t>
            </a:r>
            <a:endParaRPr sz="8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606540" y="3950208"/>
            <a:ext cx="565785" cy="277495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157480">
              <a:lnSpc>
                <a:spcPct val="100000"/>
              </a:lnSpc>
              <a:spcBef>
                <a:spcPts val="459"/>
              </a:spcBef>
            </a:pP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桌面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606540" y="4393691"/>
            <a:ext cx="565785" cy="277495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157480">
              <a:lnSpc>
                <a:spcPct val="100000"/>
              </a:lnSpc>
              <a:spcBef>
                <a:spcPts val="459"/>
              </a:spcBef>
            </a:pP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电话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606540" y="4837176"/>
            <a:ext cx="565785" cy="277495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93345">
              <a:lnSpc>
                <a:spcPct val="100000"/>
              </a:lnSpc>
              <a:spcBef>
                <a:spcPts val="459"/>
              </a:spcBef>
            </a:pP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设备栏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606540" y="5280659"/>
            <a:ext cx="565785" cy="277495"/>
          </a:xfrm>
          <a:prstGeom prst="rect">
            <a:avLst/>
          </a:prstGeom>
          <a:ln w="9144">
            <a:solidFill>
              <a:srgbClr val="B1D234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105410">
              <a:lnSpc>
                <a:spcPct val="100000"/>
              </a:lnSpc>
              <a:spcBef>
                <a:spcPts val="459"/>
              </a:spcBef>
            </a:pPr>
            <a:r>
              <a:rPr sz="1000" spc="-5">
                <a:solidFill>
                  <a:srgbClr val="B1D234"/>
                </a:solidFill>
                <a:latin typeface="微软雅黑"/>
                <a:cs typeface="微软雅黑"/>
              </a:rPr>
              <a:t>设置…</a:t>
            </a:r>
            <a:endParaRPr sz="1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https://d.book118.com/888126043013006025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等线 Light</vt:lpstr>
      <vt:lpstr>Verdana</vt:lpstr>
      <vt:lpstr>Office Theme</vt:lpstr>
      <vt:lpstr>2023年中国基础软件开源 产业研究白皮书</vt:lpstr>
      <vt:lpstr>PowerPoint Presentation</vt:lpstr>
      <vt:lpstr>开源基础软件界定 及中外发展对比</vt:lpstr>
      <vt:lpstr>基础软件开源界限划分</vt:lpstr>
      <vt:lpstr>软件开源规范</vt:lpstr>
      <vt:lpstr>中外软件开源对比（1）</vt:lpstr>
      <vt:lpstr>中外软件开源对比（2）</vt:lpstr>
      <vt:lpstr>中国开源基础软件 产业链及参与者洞察</vt:lpstr>
      <vt:lpstr>开源产业链关系</vt:lpstr>
      <vt:lpstr>中国基础软件开源产业主要参与者图谱</vt:lpstr>
      <vt:lpstr>开源企业洞察（1/2）</vt:lpstr>
      <vt:lpstr>开源企业洞察（2/2）</vt:lpstr>
      <vt:lpstr>开源开发者洞察（1/2）</vt:lpstr>
      <vt:lpstr>开源开发者洞察（2/2）</vt:lpstr>
      <vt:lpstr>开放原子开源基金会</vt:lpstr>
      <vt:lpstr>中国开源基础软件 产业细分领域洞察</vt:lpstr>
      <vt:lpstr>开源操作系统图谱</vt:lpstr>
      <vt:lpstr>操作系统开源价值</vt:lpstr>
      <vt:lpstr>openEuler</vt:lpstr>
      <vt:lpstr>openEuler</vt:lpstr>
      <vt:lpstr>OpenHarmony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2024-09-01T12:33:37.425</cp:lastPrinted>
  <dcterms:created xsi:type="dcterms:W3CDTF">2024-09-01T04:33:37Z</dcterms:created>
  <dcterms:modified xsi:type="dcterms:W3CDTF">2024-09-01T04:33:40Z</dcterms:modified>
</cp:coreProperties>
</file>