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av" ContentType="audio/wav"/>
  <Default Extension="gif" ContentType="image/gif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9144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47FE6-ED98-4111-A581-286173A18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407F9-4D5A-47B9-B176-6E815D5D9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2E397-C3B8-4229-9188-E321D992A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C861B1-0084-46AC-8978-3F53B077C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4F34E8-9334-4428-A7BD-53155FF82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51EC82-FFA6-45E5-A6CA-E0E15F45F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E973BC-27F4-4144-9711-F1D60D793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FF8DAF-E77E-4D09-80D3-47BEE42BC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A8BFA3-7748-49AF-A89C-37C21936D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A6712-ADFB-4E04-8C0C-26269F100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14A69-C0B5-4204-843C-7D7EEF6C9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E4D85E-D94B-45B8-92AD-A15FD8FC3E65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08156738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71FD89-E47F-47C9-A81B-D166455D2BD3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20263094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33434-8C89-467C-AA02-C541749EAF2F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90225027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D7E226-CA89-4B28-B484-581D811D3B87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558619991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533327-66FC-4221-BEA4-5E06469CED6C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001850445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EC8003-B828-4E64-B6F6-97C89EDC9B79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205095159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9CB415-7726-49FB-8388-01E34F42350A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274212795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69826A-19E3-4D73-B8EA-64FDD9C30536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263182526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6A5B68-26F1-4DE1-8735-F67C7F68E69B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806686658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87F2BC-2862-4C46-9F44-21CEBE6ED5F2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883611025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A53962-CE4F-4C64-B260-2E390B4F1F60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64871799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685800" y="609600"/>
            <a:ext cx="7772400" cy="54864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EE6EEE-1193-4CC2-84B9-BE056323D078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964627625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../media/image1.jpe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3">
            <a:lum/>
          </a:blip>
          <a:stretch>
            <a:fillRect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kumimoji="1" sz="1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fld id="{A5CB6DC9-0AE3-4E68-AD92-B7CA89A3F3F8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  <p:sldLayoutId id="2147483695" r:id="rId12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  <a:ea typeface="宋体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  <a:ea typeface="宋体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  <a:ea typeface="宋体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  <a:ea typeface="宋体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  <a:ea typeface="宋体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  <a:ea typeface="宋体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  <a:ea typeface="宋体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  <a:ea typeface="宋体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kumimoji="1"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kumimoji="1"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kumimoji="1"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audio" Target="../media/audio11111111.wav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audio" Target="../media/audio11111111.wav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gif" /><Relationship Id="rId3" Type="http://schemas.openxmlformats.org/officeDocument/2006/relationships/audio" Target="../media/audio11111111.wav" /><Relationship Id="rId4" Type="http://schemas.openxmlformats.org/officeDocument/2006/relationships/audio" Target="../media/audio22222222.wav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audio" Target="../media/audio11111111.wav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3.emf" /><Relationship Id="rId4" Type="http://schemas.openxmlformats.org/officeDocument/2006/relationships/oleObject" Target="../embeddings/oleObject2.bin" TargetMode="Internal" /><Relationship Id="rId5" Type="http://schemas.openxmlformats.org/officeDocument/2006/relationships/oleObject" Target="../embeddings/oleObject3.bin" TargetMode="Internal" /><Relationship Id="rId6" Type="http://schemas.openxmlformats.org/officeDocument/2006/relationships/oleObject" Target="../embeddings/oleObject4.bin" TargetMode="Internal" /><Relationship Id="rId7" Type="http://schemas.openxmlformats.org/officeDocument/2006/relationships/oleObject" Target="../embeddings/oleObject5.bin" TargetMode="Internal" /><Relationship Id="rId8" Type="http://schemas.openxmlformats.org/officeDocument/2006/relationships/vmlDrawing" Target="../drawings/vmlDrawing1.v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gif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slide" Target="slide18.xml" TargetMode="Internal" /><Relationship Id="rId3" Type="http://schemas.openxmlformats.org/officeDocument/2006/relationships/slide" Target="slide19.xml" TargetMode="Internal" /><Relationship Id="rId4" Type="http://schemas.openxmlformats.org/officeDocument/2006/relationships/image" Target="../media/image4.gif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slide" Target="slide18.xml" TargetMode="Internal" /><Relationship Id="rId3" Type="http://schemas.openxmlformats.org/officeDocument/2006/relationships/slide" Target="slide19.xml" TargetMode="Internal" /><Relationship Id="rId4" Type="http://schemas.openxmlformats.org/officeDocument/2006/relationships/slide" Target="slide20.xml" TargetMode="Internal" /><Relationship Id="rId5" Type="http://schemas.openxmlformats.org/officeDocument/2006/relationships/image" Target="../media/image4.gif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audio" Target="../media/audio11111111.wav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31045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Text Box 14"/>
          <p:cNvSpPr txBox="1">
            <a:spLocks noChangeArrowheads="1"/>
          </p:cNvSpPr>
          <p:nvPr/>
        </p:nvSpPr>
        <p:spPr bwMode="auto">
          <a:xfrm>
            <a:off x="0" y="188913"/>
            <a:ext cx="43561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zh-CN" altLang="zh-CN"/>
          </a:p>
        </p:txBody>
      </p:sp>
      <p:sp>
        <p:nvSpPr>
          <p:cNvPr id="14340" name="WordArt 17"/>
          <p:cNvSpPr>
            <a:spLocks noChangeArrowheads="1" noChangeShapeType="1" noTextEdit="1"/>
          </p:cNvSpPr>
          <p:nvPr/>
        </p:nvSpPr>
        <p:spPr bwMode="auto">
          <a:xfrm>
            <a:off x="2219325" y="1052513"/>
            <a:ext cx="4541838" cy="7207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4800" b="1" kern="10">
                <a:ln w="12700">
                  <a:solidFill>
                    <a:srgbClr val="EAEAEA"/>
                  </a:solidFill>
                  <a:rou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blurRad="38100" dist="38100" dir="2700000" algn="tl" rotWithShape="0">
                    <a:srgbClr val="000000">
                      <a:alpha val="43137"/>
                    </a:srgbClr>
                  </a:outerShdw>
                </a:effectLst>
                <a:latin typeface="隶书"/>
                <a:ea typeface="隶书"/>
              </a:rPr>
              <a:t>第三章 位置与坐标</a:t>
            </a:r>
          </a:p>
        </p:txBody>
      </p:sp>
      <p:sp>
        <p:nvSpPr>
          <p:cNvPr id="14342" name="WordArt 19"/>
          <p:cNvSpPr>
            <a:spLocks noChangeArrowheads="1" noChangeShapeType="1" noTextEdit="1"/>
          </p:cNvSpPr>
          <p:nvPr/>
        </p:nvSpPr>
        <p:spPr bwMode="auto">
          <a:xfrm>
            <a:off x="1403350" y="2636838"/>
            <a:ext cx="6461125" cy="15906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4000" b="1" kern="10">
                <a:ln w="12700">
                  <a:solidFill>
                    <a:srgbClr val="EAEAEA"/>
                  </a:solidFill>
                  <a:rou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blurRad="38100" dist="38100" dir="2700000" algn="tl" rotWithShape="0">
                    <a:srgbClr val="000000">
                      <a:alpha val="43137"/>
                    </a:srgbClr>
                  </a:outerShdw>
                </a:effectLst>
                <a:latin typeface="华文中宋"/>
                <a:ea typeface="华文中宋"/>
              </a:rPr>
              <a:t>变化的鱼</a:t>
            </a:r>
          </a:p>
        </p:txBody>
      </p:sp>
      <p:sp>
        <p:nvSpPr>
          <p:cNvPr id="11" name="矩形 10"/>
          <p:cNvSpPr/>
          <p:nvPr/>
        </p:nvSpPr>
        <p:spPr>
          <a:xfrm>
            <a:off x="4487584" y="5949950"/>
            <a:ext cx="184709" cy="42488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marL="342900" indent="-342900" algn="ctr">
              <a:lnSpc>
                <a:spcPct val="110000"/>
              </a:lnSpc>
              <a:defRPr/>
            </a:pPr>
            <a:endParaRPr lang="en-US" altLang="zh-CN" sz="20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 spd="med">
    <p:split orient="vert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2"/>
          <p:cNvSpPr>
            <a:spLocks noGrp="1" noChangeArrowheads="1"/>
          </p:cNvSpPr>
          <p:nvPr>
            <p:ph/>
          </p:nvPr>
        </p:nvSpPr>
        <p:spPr>
          <a:xfrm>
            <a:off x="838200" y="2590800"/>
            <a:ext cx="7772400" cy="3048000"/>
          </a:xfrm>
          <a:ln>
            <a:solidFill>
              <a:schemeClr val="bg1"/>
            </a:solidFill>
            <a:miter lim="800000"/>
          </a:ln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zh-CN" altLang="en-US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同学们将要看到的鱼是将坐标</a:t>
            </a:r>
          </a:p>
          <a:p>
            <a:pPr eaLnBrk="1" hangingPunct="1">
              <a:buFontTx/>
              <a:buNone/>
              <a:defRPr/>
            </a:pPr>
            <a:r>
              <a:rPr lang="zh-CN" altLang="en-US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（</a:t>
            </a:r>
            <a:r>
              <a:rPr lang="en-US" altLang="zh-CN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zh-CN" altLang="en-US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zh-CN" altLang="en-US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），（</a:t>
            </a:r>
            <a:r>
              <a:rPr lang="en-US" altLang="zh-CN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5</a:t>
            </a:r>
            <a:r>
              <a:rPr lang="zh-CN" altLang="en-US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4</a:t>
            </a:r>
            <a:r>
              <a:rPr lang="zh-CN" altLang="en-US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），（</a:t>
            </a:r>
            <a:r>
              <a:rPr lang="en-US" altLang="zh-CN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3</a:t>
            </a:r>
            <a:r>
              <a:rPr lang="zh-CN" altLang="en-US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zh-CN" altLang="en-US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</a:t>
            </a:r>
          </a:p>
          <a:p>
            <a:pPr eaLnBrk="1" hangingPunct="1">
              <a:buFontTx/>
              <a:buNone/>
              <a:defRPr/>
            </a:pPr>
            <a:r>
              <a:rPr lang="zh-CN" altLang="en-US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（</a:t>
            </a:r>
            <a:r>
              <a:rPr lang="en-US" altLang="zh-CN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5</a:t>
            </a:r>
            <a:r>
              <a:rPr lang="zh-CN" altLang="en-US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1</a:t>
            </a:r>
            <a:r>
              <a:rPr lang="zh-CN" altLang="en-US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），（</a:t>
            </a:r>
            <a:r>
              <a:rPr lang="en-US" altLang="zh-CN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5</a:t>
            </a:r>
            <a:r>
              <a:rPr lang="zh-CN" altLang="en-US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-1</a:t>
            </a:r>
            <a:r>
              <a:rPr lang="zh-CN" altLang="en-US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），（</a:t>
            </a:r>
            <a:r>
              <a:rPr lang="en-US" altLang="zh-CN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3</a:t>
            </a:r>
            <a:r>
              <a:rPr lang="zh-CN" altLang="en-US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zh-CN" altLang="en-US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</a:t>
            </a:r>
          </a:p>
          <a:p>
            <a:pPr eaLnBrk="1" hangingPunct="1">
              <a:buFontTx/>
              <a:buNone/>
              <a:defRPr/>
            </a:pPr>
            <a:r>
              <a:rPr lang="zh-CN" altLang="en-US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（</a:t>
            </a:r>
            <a:r>
              <a:rPr lang="en-US" altLang="zh-CN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4</a:t>
            </a:r>
            <a:r>
              <a:rPr lang="zh-CN" altLang="en-US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-2</a:t>
            </a:r>
            <a:r>
              <a:rPr lang="zh-CN" altLang="en-US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），（</a:t>
            </a:r>
            <a:r>
              <a:rPr lang="en-US" altLang="zh-CN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zh-CN" altLang="en-US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zh-CN" altLang="en-US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</a:t>
            </a:r>
            <a:r>
              <a:rPr lang="en-US" altLang="zh-CN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.</a:t>
            </a:r>
          </a:p>
          <a:p>
            <a:pPr eaLnBrk="1" hangingPunct="1">
              <a:buFontTx/>
              <a:buNone/>
              <a:defRPr/>
            </a:pPr>
            <a:r>
              <a:rPr lang="zh-CN" altLang="en-US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的点用线段依次连接而成的</a:t>
            </a:r>
          </a:p>
        </p:txBody>
      </p:sp>
      <p:sp>
        <p:nvSpPr>
          <p:cNvPr id="7172" name="AutoShape 4"/>
          <p:cNvSpPr>
            <a:spLocks noChangeArrowheads="1"/>
          </p:cNvSpPr>
          <p:nvPr/>
        </p:nvSpPr>
        <p:spPr bwMode="auto">
          <a:xfrm>
            <a:off x="685800" y="381000"/>
            <a:ext cx="3505200" cy="1676400"/>
          </a:xfrm>
          <a:prstGeom prst="horizontalScroll">
            <a:avLst>
              <a:gd name="adj" fmla="val 12500"/>
            </a:avLst>
          </a:prstGeom>
          <a:solidFill>
            <a:srgbClr val="FF3300"/>
          </a:solidFill>
          <a:ln w="9525">
            <a:solidFill>
              <a:schemeClr val="tx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zh-CN"/>
          </a:p>
        </p:txBody>
      </p:sp>
      <p:sp>
        <p:nvSpPr>
          <p:cNvPr id="7174" name="Text Box 6"/>
          <p:cNvSpPr txBox="1">
            <a:spLocks noChangeArrowheads="1"/>
          </p:cNvSpPr>
          <p:nvPr/>
        </p:nvSpPr>
        <p:spPr bwMode="auto">
          <a:xfrm>
            <a:off x="1524000" y="762000"/>
            <a:ext cx="18288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chemeClr val="bg1"/>
                </a:solidFill>
                <a:latin typeface="黑体" pitchFamily="2" charset="-122"/>
                <a:ea typeface="黑体" pitchFamily="2" charset="-122"/>
              </a:rPr>
              <a:t>引例</a:t>
            </a:r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udio11111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2" grpId="0"/>
      <p:bldP spid="717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148" name="Group 1076"/>
          <p:cNvGraphicFramePr>
            <a:graphicFrameLocks noGrp="1"/>
          </p:cNvGraphicFramePr>
          <p:nvPr/>
        </p:nvGraphicFramePr>
        <p:xfrm>
          <a:off x="1143000" y="1219200"/>
          <a:ext cx="7086600" cy="5181600"/>
        </p:xfrm>
        <a:graphic>
          <a:graphicData uri="http://schemas.openxmlformats.org/drawingml/2006/table">
            <a:tbl>
              <a:tblPr/>
              <a:tblGrid>
                <a:gridCol w="506413"/>
                <a:gridCol w="506412"/>
                <a:gridCol w="506413"/>
                <a:gridCol w="504825"/>
                <a:gridCol w="506412"/>
                <a:gridCol w="506413"/>
                <a:gridCol w="506412"/>
                <a:gridCol w="506413"/>
                <a:gridCol w="506412"/>
                <a:gridCol w="506413"/>
                <a:gridCol w="504825"/>
                <a:gridCol w="506412"/>
                <a:gridCol w="506413"/>
                <a:gridCol w="506412"/>
              </a:tblGrid>
              <a:tr h="258763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2088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29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29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29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29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29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29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29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29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6553" name="Line 1069"/>
          <p:cNvSpPr>
            <a:spLocks noChangeShapeType="1"/>
          </p:cNvSpPr>
          <p:nvPr/>
        </p:nvSpPr>
        <p:spPr bwMode="auto">
          <a:xfrm>
            <a:off x="1143000" y="4343400"/>
            <a:ext cx="6934200" cy="1588"/>
          </a:xfrm>
          <a:prstGeom prst="line">
            <a:avLst/>
          </a:prstGeom>
          <a:noFill/>
          <a:ln w="9525">
            <a:solidFill>
              <a:srgbClr val="FF3300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554" name="Line 1073"/>
          <p:cNvSpPr>
            <a:spLocks noChangeShapeType="1"/>
          </p:cNvSpPr>
          <p:nvPr/>
        </p:nvSpPr>
        <p:spPr bwMode="auto">
          <a:xfrm flipV="1">
            <a:off x="2133600" y="1219200"/>
            <a:ext cx="1588" cy="5181600"/>
          </a:xfrm>
          <a:prstGeom prst="line">
            <a:avLst/>
          </a:prstGeom>
          <a:noFill/>
          <a:ln w="9525">
            <a:solidFill>
              <a:srgbClr val="FF3300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555" name="Text Box 1077"/>
          <p:cNvSpPr txBox="1">
            <a:spLocks noChangeArrowheads="1"/>
          </p:cNvSpPr>
          <p:nvPr/>
        </p:nvSpPr>
        <p:spPr bwMode="auto">
          <a:xfrm>
            <a:off x="2498725" y="4211638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zh-CN"/>
          </a:p>
        </p:txBody>
      </p:sp>
      <p:sp>
        <p:nvSpPr>
          <p:cNvPr id="16556" name="Text Box 1078"/>
          <p:cNvSpPr txBox="1">
            <a:spLocks noChangeArrowheads="1"/>
          </p:cNvSpPr>
          <p:nvPr/>
        </p:nvSpPr>
        <p:spPr bwMode="auto">
          <a:xfrm>
            <a:off x="2514600" y="4267200"/>
            <a:ext cx="3206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1</a:t>
            </a:r>
          </a:p>
        </p:txBody>
      </p:sp>
      <p:sp>
        <p:nvSpPr>
          <p:cNvPr id="16557" name="Text Box 1079"/>
          <p:cNvSpPr txBox="1">
            <a:spLocks noChangeArrowheads="1"/>
          </p:cNvSpPr>
          <p:nvPr/>
        </p:nvSpPr>
        <p:spPr bwMode="auto">
          <a:xfrm>
            <a:off x="297180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2</a:t>
            </a:r>
          </a:p>
        </p:txBody>
      </p:sp>
      <p:sp>
        <p:nvSpPr>
          <p:cNvPr id="16558" name="Text Box 1080"/>
          <p:cNvSpPr txBox="1">
            <a:spLocks noChangeArrowheads="1"/>
          </p:cNvSpPr>
          <p:nvPr/>
        </p:nvSpPr>
        <p:spPr bwMode="auto">
          <a:xfrm>
            <a:off x="350520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3</a:t>
            </a:r>
          </a:p>
        </p:txBody>
      </p:sp>
      <p:sp>
        <p:nvSpPr>
          <p:cNvPr id="16559" name="Text Box 1081"/>
          <p:cNvSpPr txBox="1">
            <a:spLocks noChangeArrowheads="1"/>
          </p:cNvSpPr>
          <p:nvPr/>
        </p:nvSpPr>
        <p:spPr bwMode="auto">
          <a:xfrm>
            <a:off x="403860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4</a:t>
            </a:r>
          </a:p>
        </p:txBody>
      </p:sp>
      <p:sp>
        <p:nvSpPr>
          <p:cNvPr id="16560" name="Text Box 1082"/>
          <p:cNvSpPr txBox="1">
            <a:spLocks noChangeArrowheads="1"/>
          </p:cNvSpPr>
          <p:nvPr/>
        </p:nvSpPr>
        <p:spPr bwMode="auto">
          <a:xfrm>
            <a:off x="4572000" y="4267200"/>
            <a:ext cx="3206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5</a:t>
            </a:r>
          </a:p>
        </p:txBody>
      </p:sp>
      <p:sp>
        <p:nvSpPr>
          <p:cNvPr id="16561" name="Text Box 1083"/>
          <p:cNvSpPr txBox="1">
            <a:spLocks noChangeArrowheads="1"/>
          </p:cNvSpPr>
          <p:nvPr/>
        </p:nvSpPr>
        <p:spPr bwMode="auto">
          <a:xfrm>
            <a:off x="502920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6</a:t>
            </a:r>
          </a:p>
        </p:txBody>
      </p:sp>
      <p:sp>
        <p:nvSpPr>
          <p:cNvPr id="16562" name="Text Box 1084"/>
          <p:cNvSpPr txBox="1">
            <a:spLocks noChangeArrowheads="1"/>
          </p:cNvSpPr>
          <p:nvPr/>
        </p:nvSpPr>
        <p:spPr bwMode="auto">
          <a:xfrm>
            <a:off x="553085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7</a:t>
            </a:r>
          </a:p>
        </p:txBody>
      </p:sp>
      <p:sp>
        <p:nvSpPr>
          <p:cNvPr id="16563" name="Text Box 1085"/>
          <p:cNvSpPr txBox="1">
            <a:spLocks noChangeArrowheads="1"/>
          </p:cNvSpPr>
          <p:nvPr/>
        </p:nvSpPr>
        <p:spPr bwMode="auto">
          <a:xfrm>
            <a:off x="601980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8</a:t>
            </a:r>
          </a:p>
        </p:txBody>
      </p:sp>
      <p:sp>
        <p:nvSpPr>
          <p:cNvPr id="16564" name="Text Box 1086"/>
          <p:cNvSpPr txBox="1">
            <a:spLocks noChangeArrowheads="1"/>
          </p:cNvSpPr>
          <p:nvPr/>
        </p:nvSpPr>
        <p:spPr bwMode="auto">
          <a:xfrm>
            <a:off x="1804988" y="4267200"/>
            <a:ext cx="4048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O</a:t>
            </a:r>
          </a:p>
        </p:txBody>
      </p:sp>
      <p:sp>
        <p:nvSpPr>
          <p:cNvPr id="16565" name="Text Box 1087"/>
          <p:cNvSpPr txBox="1">
            <a:spLocks noChangeArrowheads="1"/>
          </p:cNvSpPr>
          <p:nvPr/>
        </p:nvSpPr>
        <p:spPr bwMode="auto">
          <a:xfrm>
            <a:off x="7696200" y="4419600"/>
            <a:ext cx="4048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X</a:t>
            </a:r>
          </a:p>
        </p:txBody>
      </p:sp>
      <p:sp>
        <p:nvSpPr>
          <p:cNvPr id="16566" name="Text Box 1088"/>
          <p:cNvSpPr txBox="1">
            <a:spLocks noChangeArrowheads="1"/>
          </p:cNvSpPr>
          <p:nvPr/>
        </p:nvSpPr>
        <p:spPr bwMode="auto">
          <a:xfrm>
            <a:off x="1676400" y="1295400"/>
            <a:ext cx="4048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Y</a:t>
            </a:r>
          </a:p>
        </p:txBody>
      </p:sp>
      <p:sp>
        <p:nvSpPr>
          <p:cNvPr id="16567" name="Text Box 1089"/>
          <p:cNvSpPr txBox="1">
            <a:spLocks noChangeArrowheads="1"/>
          </p:cNvSpPr>
          <p:nvPr/>
        </p:nvSpPr>
        <p:spPr bwMode="auto">
          <a:xfrm>
            <a:off x="1812925" y="3581400"/>
            <a:ext cx="3206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1</a:t>
            </a:r>
          </a:p>
        </p:txBody>
      </p:sp>
      <p:sp>
        <p:nvSpPr>
          <p:cNvPr id="16568" name="Text Box 1090"/>
          <p:cNvSpPr txBox="1">
            <a:spLocks noChangeArrowheads="1"/>
          </p:cNvSpPr>
          <p:nvPr/>
        </p:nvSpPr>
        <p:spPr bwMode="auto">
          <a:xfrm>
            <a:off x="1797050" y="30480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2</a:t>
            </a:r>
          </a:p>
        </p:txBody>
      </p:sp>
      <p:sp>
        <p:nvSpPr>
          <p:cNvPr id="16569" name="Text Box 1091"/>
          <p:cNvSpPr txBox="1">
            <a:spLocks noChangeArrowheads="1"/>
          </p:cNvSpPr>
          <p:nvPr/>
        </p:nvSpPr>
        <p:spPr bwMode="auto">
          <a:xfrm>
            <a:off x="1797050" y="25146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3</a:t>
            </a:r>
          </a:p>
        </p:txBody>
      </p:sp>
      <p:sp>
        <p:nvSpPr>
          <p:cNvPr id="16570" name="Text Box 1092"/>
          <p:cNvSpPr txBox="1">
            <a:spLocks noChangeArrowheads="1"/>
          </p:cNvSpPr>
          <p:nvPr/>
        </p:nvSpPr>
        <p:spPr bwMode="auto">
          <a:xfrm>
            <a:off x="1797050" y="20574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4</a:t>
            </a:r>
          </a:p>
        </p:txBody>
      </p:sp>
      <p:sp>
        <p:nvSpPr>
          <p:cNvPr id="16571" name="Text Box 1093"/>
          <p:cNvSpPr txBox="1">
            <a:spLocks noChangeArrowheads="1"/>
          </p:cNvSpPr>
          <p:nvPr/>
        </p:nvSpPr>
        <p:spPr bwMode="auto">
          <a:xfrm>
            <a:off x="1752600" y="4572000"/>
            <a:ext cx="457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-1</a:t>
            </a:r>
          </a:p>
        </p:txBody>
      </p:sp>
      <p:sp>
        <p:nvSpPr>
          <p:cNvPr id="16572" name="Text Box 1094"/>
          <p:cNvSpPr txBox="1">
            <a:spLocks noChangeArrowheads="1"/>
          </p:cNvSpPr>
          <p:nvPr/>
        </p:nvSpPr>
        <p:spPr bwMode="auto">
          <a:xfrm>
            <a:off x="1752600" y="5105400"/>
            <a:ext cx="438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-2</a:t>
            </a:r>
          </a:p>
        </p:txBody>
      </p:sp>
      <p:sp>
        <p:nvSpPr>
          <p:cNvPr id="16573" name="Text Box 1095"/>
          <p:cNvSpPr txBox="1">
            <a:spLocks noChangeArrowheads="1"/>
          </p:cNvSpPr>
          <p:nvPr/>
        </p:nvSpPr>
        <p:spPr bwMode="auto">
          <a:xfrm>
            <a:off x="1752600" y="5638800"/>
            <a:ext cx="438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-3</a:t>
            </a:r>
          </a:p>
        </p:txBody>
      </p:sp>
      <p:sp>
        <p:nvSpPr>
          <p:cNvPr id="4168" name="Line 1096"/>
          <p:cNvSpPr>
            <a:spLocks noChangeShapeType="1"/>
          </p:cNvSpPr>
          <p:nvPr/>
        </p:nvSpPr>
        <p:spPr bwMode="auto">
          <a:xfrm flipV="1">
            <a:off x="2133600" y="2209800"/>
            <a:ext cx="2590800" cy="21336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69" name="Line 1097"/>
          <p:cNvSpPr>
            <a:spLocks noChangeShapeType="1"/>
          </p:cNvSpPr>
          <p:nvPr/>
        </p:nvSpPr>
        <p:spPr bwMode="auto">
          <a:xfrm flipH="1">
            <a:off x="3657600" y="2209800"/>
            <a:ext cx="1066800" cy="21336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70" name="Line 1098"/>
          <p:cNvSpPr>
            <a:spLocks noChangeShapeType="1"/>
          </p:cNvSpPr>
          <p:nvPr/>
        </p:nvSpPr>
        <p:spPr bwMode="auto">
          <a:xfrm flipV="1">
            <a:off x="3657600" y="3810000"/>
            <a:ext cx="1066800" cy="5334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73" name="Line 1101"/>
          <p:cNvSpPr>
            <a:spLocks noChangeShapeType="1"/>
          </p:cNvSpPr>
          <p:nvPr/>
        </p:nvSpPr>
        <p:spPr bwMode="auto">
          <a:xfrm>
            <a:off x="4724400" y="3810000"/>
            <a:ext cx="1588" cy="10668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74" name="Line 1102"/>
          <p:cNvSpPr>
            <a:spLocks noChangeShapeType="1"/>
          </p:cNvSpPr>
          <p:nvPr/>
        </p:nvSpPr>
        <p:spPr bwMode="auto">
          <a:xfrm flipH="1" flipV="1">
            <a:off x="3657600" y="4343400"/>
            <a:ext cx="1066800" cy="5334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75" name="Line 1103"/>
          <p:cNvSpPr>
            <a:spLocks noChangeShapeType="1"/>
          </p:cNvSpPr>
          <p:nvPr/>
        </p:nvSpPr>
        <p:spPr bwMode="auto">
          <a:xfrm>
            <a:off x="3657600" y="4343400"/>
            <a:ext cx="533400" cy="9906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76" name="Line 1104"/>
          <p:cNvSpPr>
            <a:spLocks noChangeShapeType="1"/>
          </p:cNvSpPr>
          <p:nvPr/>
        </p:nvSpPr>
        <p:spPr bwMode="auto">
          <a:xfrm flipH="1" flipV="1">
            <a:off x="2133600" y="4343400"/>
            <a:ext cx="2057400" cy="9906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581" name="Text Box 1105"/>
          <p:cNvSpPr txBox="1">
            <a:spLocks noChangeArrowheads="1"/>
          </p:cNvSpPr>
          <p:nvPr/>
        </p:nvSpPr>
        <p:spPr bwMode="auto">
          <a:xfrm>
            <a:off x="4343400" y="685800"/>
            <a:ext cx="6413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图</a:t>
            </a:r>
            <a:r>
              <a:rPr lang="en-US" altLang="zh-CN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1</a:t>
            </a:r>
          </a:p>
        </p:txBody>
      </p:sp>
      <p:sp>
        <p:nvSpPr>
          <p:cNvPr id="16582" name="Text Box 1107"/>
          <p:cNvSpPr txBox="1">
            <a:spLocks noChangeArrowheads="1"/>
          </p:cNvSpPr>
          <p:nvPr/>
        </p:nvSpPr>
        <p:spPr bwMode="auto">
          <a:xfrm>
            <a:off x="5181600" y="1295400"/>
            <a:ext cx="3425825" cy="1708150"/>
          </a:xfrm>
          <a:prstGeom prst="rect">
            <a:avLst/>
          </a:prstGeom>
          <a:solidFill>
            <a:schemeClr val="accent1"/>
          </a:solidFill>
          <a:ln w="9525">
            <a:solidFill>
              <a:srgbClr val="00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zh-CN" altLang="en-US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  <a:t>（</a:t>
            </a:r>
            <a:r>
              <a:rPr lang="en-US" altLang="zh-CN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  <a:t>），（</a:t>
            </a:r>
            <a:r>
              <a:rPr lang="en-US" altLang="zh-CN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  <a:t>5</a:t>
            </a:r>
            <a:r>
              <a:rPr lang="zh-CN" altLang="en-US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  <a:t>4</a:t>
            </a:r>
            <a:r>
              <a:rPr lang="zh-CN" altLang="en-US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  <a:t>），</a:t>
            </a:r>
          </a:p>
          <a:p>
            <a:pPr eaLnBrk="1" hangingPunct="1">
              <a:spcBef>
                <a:spcPct val="20000"/>
              </a:spcBef>
            </a:pPr>
            <a:r>
              <a:rPr lang="zh-CN" altLang="en-US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  <a:t>（</a:t>
            </a:r>
            <a:r>
              <a:rPr lang="en-US" altLang="zh-CN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  <a:t>3</a:t>
            </a:r>
            <a:r>
              <a:rPr lang="zh-CN" altLang="en-US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  <a:t>），（</a:t>
            </a:r>
            <a:r>
              <a:rPr lang="en-US" altLang="zh-CN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  <a:t>5</a:t>
            </a:r>
            <a:r>
              <a:rPr lang="zh-CN" altLang="en-US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  <a:t>1</a:t>
            </a:r>
            <a:r>
              <a:rPr lang="zh-CN" altLang="en-US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  <a:t>），</a:t>
            </a:r>
          </a:p>
          <a:p>
            <a:pPr eaLnBrk="1" hangingPunct="1">
              <a:spcBef>
                <a:spcPct val="20000"/>
              </a:spcBef>
            </a:pPr>
            <a:r>
              <a:rPr lang="zh-CN" altLang="en-US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  <a:t>（</a:t>
            </a:r>
            <a:r>
              <a:rPr lang="en-US" altLang="zh-CN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  <a:t>5</a:t>
            </a:r>
            <a:r>
              <a:rPr lang="zh-CN" altLang="en-US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  <a:t>-1</a:t>
            </a:r>
            <a:r>
              <a:rPr lang="zh-CN" altLang="en-US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  <a:t>），（</a:t>
            </a:r>
            <a:r>
              <a:rPr lang="en-US" altLang="zh-CN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  <a:t>3</a:t>
            </a:r>
            <a:r>
              <a:rPr lang="zh-CN" altLang="en-US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  <a:t>），</a:t>
            </a:r>
            <a:br>
              <a:rPr lang="zh-CN" altLang="en-US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</a:br>
            <a:r>
              <a:rPr lang="zh-CN" altLang="en-US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  <a:t>（</a:t>
            </a:r>
            <a:r>
              <a:rPr lang="en-US" altLang="zh-CN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  <a:t>4</a:t>
            </a:r>
            <a:r>
              <a:rPr lang="zh-CN" altLang="en-US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  <a:t>-2</a:t>
            </a:r>
            <a:r>
              <a:rPr lang="zh-CN" altLang="en-US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  <a:t>），（</a:t>
            </a:r>
            <a:r>
              <a:rPr lang="en-US" altLang="zh-CN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b="1">
                <a:solidFill>
                  <a:schemeClr val="bg1"/>
                </a:solidFill>
                <a:latin typeface="Arial Black" pitchFamily="34" charset="0"/>
                <a:ea typeface="黑体" pitchFamily="2" charset="-122"/>
              </a:rPr>
              <a:t>）</a:t>
            </a:r>
          </a:p>
        </p:txBody>
      </p:sp>
      <p:sp>
        <p:nvSpPr>
          <p:cNvPr id="16583" name="Oval 1108"/>
          <p:cNvSpPr>
            <a:spLocks noChangeArrowheads="1"/>
          </p:cNvSpPr>
          <p:nvPr/>
        </p:nvSpPr>
        <p:spPr bwMode="auto">
          <a:xfrm>
            <a:off x="4114800" y="5257800"/>
            <a:ext cx="152400" cy="152400"/>
          </a:xfrm>
          <a:prstGeom prst="ellipse">
            <a:avLst/>
          </a:prstGeom>
          <a:solidFill>
            <a:srgbClr val="FF3300"/>
          </a:solidFill>
          <a:ln w="9525">
            <a:solidFill>
              <a:srgbClr val="FF33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584" name="Oval 1110"/>
          <p:cNvSpPr>
            <a:spLocks noChangeArrowheads="1"/>
          </p:cNvSpPr>
          <p:nvPr/>
        </p:nvSpPr>
        <p:spPr bwMode="auto">
          <a:xfrm>
            <a:off x="2057400" y="4267200"/>
            <a:ext cx="152400" cy="152400"/>
          </a:xfrm>
          <a:prstGeom prst="ellipse">
            <a:avLst/>
          </a:prstGeom>
          <a:solidFill>
            <a:srgbClr val="FF3300"/>
          </a:solidFill>
          <a:ln w="9525">
            <a:solidFill>
              <a:srgbClr val="FF33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585" name="Oval 1111"/>
          <p:cNvSpPr>
            <a:spLocks noChangeArrowheads="1"/>
          </p:cNvSpPr>
          <p:nvPr/>
        </p:nvSpPr>
        <p:spPr bwMode="auto">
          <a:xfrm>
            <a:off x="4648200" y="2133600"/>
            <a:ext cx="152400" cy="152400"/>
          </a:xfrm>
          <a:prstGeom prst="ellipse">
            <a:avLst/>
          </a:prstGeom>
          <a:solidFill>
            <a:srgbClr val="FF3300"/>
          </a:solidFill>
          <a:ln w="9525">
            <a:solidFill>
              <a:srgbClr val="FF33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586" name="Oval 1112"/>
          <p:cNvSpPr>
            <a:spLocks noChangeArrowheads="1"/>
          </p:cNvSpPr>
          <p:nvPr/>
        </p:nvSpPr>
        <p:spPr bwMode="auto">
          <a:xfrm>
            <a:off x="3581400" y="4267200"/>
            <a:ext cx="152400" cy="152400"/>
          </a:xfrm>
          <a:prstGeom prst="ellipse">
            <a:avLst/>
          </a:prstGeom>
          <a:solidFill>
            <a:srgbClr val="FF3300"/>
          </a:solidFill>
          <a:ln w="9525">
            <a:solidFill>
              <a:srgbClr val="FF33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587" name="Oval 1113"/>
          <p:cNvSpPr>
            <a:spLocks noChangeArrowheads="1"/>
          </p:cNvSpPr>
          <p:nvPr/>
        </p:nvSpPr>
        <p:spPr bwMode="auto">
          <a:xfrm>
            <a:off x="4648200" y="3733800"/>
            <a:ext cx="152400" cy="152400"/>
          </a:xfrm>
          <a:prstGeom prst="ellipse">
            <a:avLst/>
          </a:prstGeom>
          <a:solidFill>
            <a:srgbClr val="FF3300"/>
          </a:solidFill>
          <a:ln w="9525">
            <a:solidFill>
              <a:srgbClr val="FF33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588" name="Oval 1114"/>
          <p:cNvSpPr>
            <a:spLocks noChangeArrowheads="1"/>
          </p:cNvSpPr>
          <p:nvPr/>
        </p:nvSpPr>
        <p:spPr bwMode="auto">
          <a:xfrm>
            <a:off x="4648200" y="4800600"/>
            <a:ext cx="152400" cy="152400"/>
          </a:xfrm>
          <a:prstGeom prst="ellipse">
            <a:avLst/>
          </a:prstGeom>
          <a:solidFill>
            <a:srgbClr val="FF3300"/>
          </a:solidFill>
          <a:ln w="9525">
            <a:solidFill>
              <a:srgbClr val="FF33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 spd="med"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4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7" presetID="22" presetClass="entr" presetSubtype="1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4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1" presetID="22" presetClass="entr" presetSubtype="2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4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25" presetID="22" presetClass="entr" presetSubtype="1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4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9" presetID="22" presetClass="entr" presetSubtype="2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500"/>
                                        <p:tgtEl>
                                          <p:spTgt spid="4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68" grpId="0"/>
      <p:bldP spid="4169" grpId="0"/>
      <p:bldP spid="4170" grpId="0"/>
      <p:bldP spid="4173" grpId="0"/>
      <p:bldP spid="4174" grpId="0"/>
      <p:bldP spid="4175" grpId="0"/>
      <p:bldP spid="417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76200" y="1752600"/>
            <a:ext cx="8991600" cy="3970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80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黑体" pitchFamily="2" charset="-122"/>
              </a:rPr>
              <a:t>          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黑体" pitchFamily="2" charset="-122"/>
              </a:rPr>
              <a:t>将引例中的点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5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4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3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5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1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5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-1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3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4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-2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</a:t>
            </a:r>
          </a:p>
          <a:p>
            <a:pPr>
              <a:defRPr/>
            </a:pP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做如下变化：</a:t>
            </a:r>
          </a:p>
          <a:p>
            <a:pPr>
              <a:defRPr/>
            </a:pP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   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1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）纵坐标保持不变，横坐标分别变成原来的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2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倍，</a:t>
            </a:r>
          </a:p>
          <a:p>
            <a:pPr>
              <a:defRPr/>
            </a:pP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再将所得的点用线段依次连接起来，所得的图案与原来的图案相比有什么变化？</a:t>
            </a:r>
          </a:p>
          <a:p>
            <a:pPr>
              <a:defRPr/>
            </a:pP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   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2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）纵坐标保持不变，横坐标分别加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3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，再将所得的点用线段依次连接起来，所得的图案与原来的图案相比有什么变化？</a:t>
            </a:r>
          </a:p>
        </p:txBody>
      </p:sp>
      <p:sp>
        <p:nvSpPr>
          <p:cNvPr id="8195" name="AutoShape 3"/>
          <p:cNvSpPr>
            <a:spLocks noChangeArrowheads="1"/>
          </p:cNvSpPr>
          <p:nvPr/>
        </p:nvSpPr>
        <p:spPr bwMode="auto">
          <a:xfrm>
            <a:off x="381000" y="-76200"/>
            <a:ext cx="3505200" cy="1676400"/>
          </a:xfrm>
          <a:prstGeom prst="horizontalScroll">
            <a:avLst>
              <a:gd name="adj" fmla="val 12500"/>
            </a:avLst>
          </a:prstGeom>
          <a:solidFill>
            <a:srgbClr val="FF3300"/>
          </a:solidFill>
          <a:ln w="9525">
            <a:solidFill>
              <a:schemeClr val="tx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zh-CN"/>
          </a:p>
        </p:txBody>
      </p:sp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1143000" y="182563"/>
            <a:ext cx="2209800" cy="1189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7200">
                <a:solidFill>
                  <a:srgbClr val="FFFF00"/>
                </a:solidFill>
                <a:latin typeface="隶书" pitchFamily="49" charset="-122"/>
                <a:ea typeface="隶书" pitchFamily="49" charset="-122"/>
              </a:rPr>
              <a:t>例</a:t>
            </a:r>
            <a:r>
              <a:rPr lang="en-US" altLang="zh-CN" sz="7200">
                <a:solidFill>
                  <a:srgbClr val="FFFF00"/>
                </a:solidFill>
                <a:latin typeface="Arial Black" pitchFamily="34" charset="0"/>
                <a:ea typeface="隶书" pitchFamily="49" charset="-122"/>
              </a:rPr>
              <a:t>1</a:t>
            </a:r>
          </a:p>
        </p:txBody>
      </p:sp>
    </p:spTree>
  </p:cSld>
  <p:clrMapOvr>
    <a:masterClrMapping/>
  </p:clrMapOvr>
  <p:transition spd="med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udio11111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/>
      <p:bldP spid="819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Text Box 2"/>
          <p:cNvSpPr txBox="1">
            <a:spLocks noChangeArrowheads="1"/>
          </p:cNvSpPr>
          <p:nvPr/>
        </p:nvSpPr>
        <p:spPr bwMode="auto">
          <a:xfrm>
            <a:off x="211138" y="1139825"/>
            <a:ext cx="8410575" cy="3935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解</a:t>
            </a:r>
            <a:r>
              <a:rPr lang="en-US" altLang="zh-CN" sz="28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: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原来的各点（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5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4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3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</a:t>
            </a:r>
          </a:p>
          <a:p>
            <a:pPr>
              <a:defRPr/>
            </a:pP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             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5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1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5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-1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3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</a:t>
            </a:r>
          </a:p>
          <a:p>
            <a:pPr>
              <a:defRPr/>
            </a:pP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             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4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-2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</a:t>
            </a:r>
            <a:r>
              <a:rPr lang="zh-CN" altLang="en-US" sz="28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 </a:t>
            </a:r>
          </a:p>
          <a:p>
            <a:pPr>
              <a:defRPr/>
            </a:pPr>
            <a:r>
              <a:rPr lang="zh-CN" altLang="en-US" sz="28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（</a:t>
            </a:r>
            <a:r>
              <a:rPr lang="en-US" altLang="zh-CN" sz="28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1</a:t>
            </a:r>
            <a:r>
              <a:rPr lang="zh-CN" altLang="en-US" sz="28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）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纵坐标保持不变，横坐标分别变成原来的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2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倍，</a:t>
            </a:r>
          </a:p>
          <a:p>
            <a:pPr>
              <a:defRPr/>
            </a:pP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   所得各个点的坐标依次是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10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4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），</a:t>
            </a:r>
          </a:p>
          <a:p>
            <a:pPr>
              <a:defRPr/>
            </a:pP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   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6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10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1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10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-1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6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），</a:t>
            </a:r>
          </a:p>
          <a:p>
            <a:pPr>
              <a:defRPr/>
            </a:pP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   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8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-2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）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.</a:t>
            </a:r>
          </a:p>
          <a:p>
            <a:pPr>
              <a:defRPr/>
            </a:pP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   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将各点用线段依次连接起来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,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所得的图案如图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2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所</a:t>
            </a:r>
          </a:p>
          <a:p>
            <a:pPr>
              <a:defRPr/>
            </a:pP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   示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,</a:t>
            </a:r>
          </a:p>
        </p:txBody>
      </p:sp>
    </p:spTree>
  </p:cSld>
  <p:clrMapOvr>
    <a:masterClrMapping/>
  </p:clrMapOvr>
  <p:transition spd="med">
    <p:cover dir="ld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242" name="Group 2"/>
          <p:cNvGraphicFramePr>
            <a:graphicFrameLocks noGrp="1"/>
          </p:cNvGraphicFramePr>
          <p:nvPr/>
        </p:nvGraphicFramePr>
        <p:xfrm>
          <a:off x="1143000" y="1219200"/>
          <a:ext cx="7086600" cy="5181600"/>
        </p:xfrm>
        <a:graphic>
          <a:graphicData uri="http://schemas.openxmlformats.org/drawingml/2006/table">
            <a:tbl>
              <a:tblPr/>
              <a:tblGrid>
                <a:gridCol w="506413"/>
                <a:gridCol w="506412"/>
                <a:gridCol w="506413"/>
                <a:gridCol w="504825"/>
                <a:gridCol w="506412"/>
                <a:gridCol w="506413"/>
                <a:gridCol w="506412"/>
                <a:gridCol w="506413"/>
                <a:gridCol w="506412"/>
                <a:gridCol w="506413"/>
                <a:gridCol w="504825"/>
                <a:gridCol w="506412"/>
                <a:gridCol w="506413"/>
                <a:gridCol w="506412"/>
              </a:tblGrid>
              <a:tr h="258763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2088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29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29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29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29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29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29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29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29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9625" name="Line 173"/>
          <p:cNvSpPr>
            <a:spLocks noChangeShapeType="1"/>
          </p:cNvSpPr>
          <p:nvPr/>
        </p:nvSpPr>
        <p:spPr bwMode="auto">
          <a:xfrm>
            <a:off x="1143000" y="4343400"/>
            <a:ext cx="6934200" cy="0"/>
          </a:xfrm>
          <a:prstGeom prst="line">
            <a:avLst/>
          </a:prstGeom>
          <a:noFill/>
          <a:ln w="9525">
            <a:solidFill>
              <a:srgbClr val="FF3300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626" name="Line 174"/>
          <p:cNvSpPr>
            <a:spLocks noChangeShapeType="1"/>
          </p:cNvSpPr>
          <p:nvPr/>
        </p:nvSpPr>
        <p:spPr bwMode="auto">
          <a:xfrm flipH="1" flipV="1">
            <a:off x="2133600" y="1219200"/>
            <a:ext cx="0" cy="5181600"/>
          </a:xfrm>
          <a:prstGeom prst="line">
            <a:avLst/>
          </a:prstGeom>
          <a:noFill/>
          <a:ln w="9525">
            <a:solidFill>
              <a:srgbClr val="FF3300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627" name="Text Box 175"/>
          <p:cNvSpPr txBox="1">
            <a:spLocks noChangeArrowheads="1"/>
          </p:cNvSpPr>
          <p:nvPr/>
        </p:nvSpPr>
        <p:spPr bwMode="auto">
          <a:xfrm>
            <a:off x="2498725" y="4211638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zh-CN"/>
          </a:p>
        </p:txBody>
      </p:sp>
      <p:sp>
        <p:nvSpPr>
          <p:cNvPr id="19628" name="Text Box 176"/>
          <p:cNvSpPr txBox="1">
            <a:spLocks noChangeArrowheads="1"/>
          </p:cNvSpPr>
          <p:nvPr/>
        </p:nvSpPr>
        <p:spPr bwMode="auto">
          <a:xfrm>
            <a:off x="2514600" y="4267200"/>
            <a:ext cx="3206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1</a:t>
            </a:r>
          </a:p>
        </p:txBody>
      </p:sp>
      <p:sp>
        <p:nvSpPr>
          <p:cNvPr id="19629" name="Text Box 177"/>
          <p:cNvSpPr txBox="1">
            <a:spLocks noChangeArrowheads="1"/>
          </p:cNvSpPr>
          <p:nvPr/>
        </p:nvSpPr>
        <p:spPr bwMode="auto">
          <a:xfrm>
            <a:off x="297180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2</a:t>
            </a:r>
          </a:p>
        </p:txBody>
      </p:sp>
      <p:sp>
        <p:nvSpPr>
          <p:cNvPr id="19630" name="Text Box 178"/>
          <p:cNvSpPr txBox="1">
            <a:spLocks noChangeArrowheads="1"/>
          </p:cNvSpPr>
          <p:nvPr/>
        </p:nvSpPr>
        <p:spPr bwMode="auto">
          <a:xfrm>
            <a:off x="350520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3</a:t>
            </a:r>
          </a:p>
        </p:txBody>
      </p:sp>
      <p:sp>
        <p:nvSpPr>
          <p:cNvPr id="19631" name="Text Box 179"/>
          <p:cNvSpPr txBox="1">
            <a:spLocks noChangeArrowheads="1"/>
          </p:cNvSpPr>
          <p:nvPr/>
        </p:nvSpPr>
        <p:spPr bwMode="auto">
          <a:xfrm>
            <a:off x="403860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4</a:t>
            </a:r>
          </a:p>
        </p:txBody>
      </p:sp>
      <p:sp>
        <p:nvSpPr>
          <p:cNvPr id="19632" name="Text Box 180"/>
          <p:cNvSpPr txBox="1">
            <a:spLocks noChangeArrowheads="1"/>
          </p:cNvSpPr>
          <p:nvPr/>
        </p:nvSpPr>
        <p:spPr bwMode="auto">
          <a:xfrm>
            <a:off x="4572000" y="4267200"/>
            <a:ext cx="3206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5</a:t>
            </a:r>
          </a:p>
        </p:txBody>
      </p:sp>
      <p:sp>
        <p:nvSpPr>
          <p:cNvPr id="19633" name="Text Box 181"/>
          <p:cNvSpPr txBox="1">
            <a:spLocks noChangeArrowheads="1"/>
          </p:cNvSpPr>
          <p:nvPr/>
        </p:nvSpPr>
        <p:spPr bwMode="auto">
          <a:xfrm>
            <a:off x="502920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6</a:t>
            </a:r>
          </a:p>
        </p:txBody>
      </p:sp>
      <p:sp>
        <p:nvSpPr>
          <p:cNvPr id="19634" name="Text Box 182"/>
          <p:cNvSpPr txBox="1">
            <a:spLocks noChangeArrowheads="1"/>
          </p:cNvSpPr>
          <p:nvPr/>
        </p:nvSpPr>
        <p:spPr bwMode="auto">
          <a:xfrm>
            <a:off x="553085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7</a:t>
            </a:r>
          </a:p>
        </p:txBody>
      </p:sp>
      <p:sp>
        <p:nvSpPr>
          <p:cNvPr id="19635" name="Text Box 183"/>
          <p:cNvSpPr txBox="1">
            <a:spLocks noChangeArrowheads="1"/>
          </p:cNvSpPr>
          <p:nvPr/>
        </p:nvSpPr>
        <p:spPr bwMode="auto">
          <a:xfrm>
            <a:off x="601980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8</a:t>
            </a:r>
          </a:p>
        </p:txBody>
      </p:sp>
      <p:sp>
        <p:nvSpPr>
          <p:cNvPr id="19636" name="Text Box 184"/>
          <p:cNvSpPr txBox="1">
            <a:spLocks noChangeArrowheads="1"/>
          </p:cNvSpPr>
          <p:nvPr/>
        </p:nvSpPr>
        <p:spPr bwMode="auto">
          <a:xfrm>
            <a:off x="1804988" y="4267200"/>
            <a:ext cx="4048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O</a:t>
            </a:r>
          </a:p>
        </p:txBody>
      </p:sp>
      <p:sp>
        <p:nvSpPr>
          <p:cNvPr id="19637" name="Text Box 185"/>
          <p:cNvSpPr txBox="1">
            <a:spLocks noChangeArrowheads="1"/>
          </p:cNvSpPr>
          <p:nvPr/>
        </p:nvSpPr>
        <p:spPr bwMode="auto">
          <a:xfrm>
            <a:off x="7696200" y="4419600"/>
            <a:ext cx="4048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X</a:t>
            </a:r>
          </a:p>
        </p:txBody>
      </p:sp>
      <p:sp>
        <p:nvSpPr>
          <p:cNvPr id="19638" name="Text Box 186"/>
          <p:cNvSpPr txBox="1">
            <a:spLocks noChangeArrowheads="1"/>
          </p:cNvSpPr>
          <p:nvPr/>
        </p:nvSpPr>
        <p:spPr bwMode="auto">
          <a:xfrm>
            <a:off x="1676400" y="1295400"/>
            <a:ext cx="4048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Y</a:t>
            </a:r>
          </a:p>
        </p:txBody>
      </p:sp>
      <p:sp>
        <p:nvSpPr>
          <p:cNvPr id="19639" name="Text Box 187"/>
          <p:cNvSpPr txBox="1">
            <a:spLocks noChangeArrowheads="1"/>
          </p:cNvSpPr>
          <p:nvPr/>
        </p:nvSpPr>
        <p:spPr bwMode="auto">
          <a:xfrm>
            <a:off x="1812925" y="3581400"/>
            <a:ext cx="3206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1</a:t>
            </a:r>
          </a:p>
        </p:txBody>
      </p:sp>
      <p:sp>
        <p:nvSpPr>
          <p:cNvPr id="19640" name="Text Box 188"/>
          <p:cNvSpPr txBox="1">
            <a:spLocks noChangeArrowheads="1"/>
          </p:cNvSpPr>
          <p:nvPr/>
        </p:nvSpPr>
        <p:spPr bwMode="auto">
          <a:xfrm>
            <a:off x="1797050" y="30480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2</a:t>
            </a:r>
          </a:p>
        </p:txBody>
      </p:sp>
      <p:sp>
        <p:nvSpPr>
          <p:cNvPr id="19641" name="Text Box 189"/>
          <p:cNvSpPr txBox="1">
            <a:spLocks noChangeArrowheads="1"/>
          </p:cNvSpPr>
          <p:nvPr/>
        </p:nvSpPr>
        <p:spPr bwMode="auto">
          <a:xfrm>
            <a:off x="1797050" y="25146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3</a:t>
            </a:r>
          </a:p>
        </p:txBody>
      </p:sp>
      <p:sp>
        <p:nvSpPr>
          <p:cNvPr id="19642" name="Text Box 190"/>
          <p:cNvSpPr txBox="1">
            <a:spLocks noChangeArrowheads="1"/>
          </p:cNvSpPr>
          <p:nvPr/>
        </p:nvSpPr>
        <p:spPr bwMode="auto">
          <a:xfrm>
            <a:off x="1797050" y="20574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4</a:t>
            </a:r>
          </a:p>
        </p:txBody>
      </p:sp>
      <p:sp>
        <p:nvSpPr>
          <p:cNvPr id="19643" name="Text Box 191"/>
          <p:cNvSpPr txBox="1">
            <a:spLocks noChangeArrowheads="1"/>
          </p:cNvSpPr>
          <p:nvPr/>
        </p:nvSpPr>
        <p:spPr bwMode="auto">
          <a:xfrm>
            <a:off x="1752600" y="4572000"/>
            <a:ext cx="457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-1</a:t>
            </a:r>
          </a:p>
        </p:txBody>
      </p:sp>
      <p:sp>
        <p:nvSpPr>
          <p:cNvPr id="19644" name="Text Box 192"/>
          <p:cNvSpPr txBox="1">
            <a:spLocks noChangeArrowheads="1"/>
          </p:cNvSpPr>
          <p:nvPr/>
        </p:nvSpPr>
        <p:spPr bwMode="auto">
          <a:xfrm>
            <a:off x="1752600" y="5105400"/>
            <a:ext cx="438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-2</a:t>
            </a:r>
          </a:p>
        </p:txBody>
      </p:sp>
      <p:sp>
        <p:nvSpPr>
          <p:cNvPr id="19645" name="Text Box 193"/>
          <p:cNvSpPr txBox="1">
            <a:spLocks noChangeArrowheads="1"/>
          </p:cNvSpPr>
          <p:nvPr/>
        </p:nvSpPr>
        <p:spPr bwMode="auto">
          <a:xfrm>
            <a:off x="1752600" y="5638800"/>
            <a:ext cx="438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-3</a:t>
            </a:r>
          </a:p>
        </p:txBody>
      </p:sp>
      <p:sp>
        <p:nvSpPr>
          <p:cNvPr id="10434" name="Line 194"/>
          <p:cNvSpPr>
            <a:spLocks noChangeShapeType="1"/>
          </p:cNvSpPr>
          <p:nvPr/>
        </p:nvSpPr>
        <p:spPr bwMode="auto">
          <a:xfrm flipV="1">
            <a:off x="2133600" y="2286000"/>
            <a:ext cx="5105400" cy="20574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35" name="Line 195"/>
          <p:cNvSpPr>
            <a:spLocks noChangeShapeType="1"/>
          </p:cNvSpPr>
          <p:nvPr/>
        </p:nvSpPr>
        <p:spPr bwMode="auto">
          <a:xfrm flipH="1">
            <a:off x="5181600" y="2286000"/>
            <a:ext cx="2057400" cy="20574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36" name="Line 196"/>
          <p:cNvSpPr>
            <a:spLocks noChangeShapeType="1"/>
          </p:cNvSpPr>
          <p:nvPr/>
        </p:nvSpPr>
        <p:spPr bwMode="auto">
          <a:xfrm flipV="1">
            <a:off x="5181600" y="3810000"/>
            <a:ext cx="2057400" cy="5334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37" name="Line 197"/>
          <p:cNvSpPr>
            <a:spLocks noChangeShapeType="1"/>
          </p:cNvSpPr>
          <p:nvPr/>
        </p:nvSpPr>
        <p:spPr bwMode="auto">
          <a:xfrm flipH="1">
            <a:off x="7239000" y="3810000"/>
            <a:ext cx="0" cy="10668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38" name="Line 198"/>
          <p:cNvSpPr>
            <a:spLocks noChangeShapeType="1"/>
          </p:cNvSpPr>
          <p:nvPr/>
        </p:nvSpPr>
        <p:spPr bwMode="auto">
          <a:xfrm flipH="1" flipV="1">
            <a:off x="5148263" y="4365625"/>
            <a:ext cx="2057400" cy="5334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39" name="Line 199"/>
          <p:cNvSpPr>
            <a:spLocks noChangeShapeType="1"/>
          </p:cNvSpPr>
          <p:nvPr/>
        </p:nvSpPr>
        <p:spPr bwMode="auto">
          <a:xfrm>
            <a:off x="5181600" y="4343400"/>
            <a:ext cx="1066800" cy="10668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40" name="Line 200"/>
          <p:cNvSpPr>
            <a:spLocks noChangeShapeType="1"/>
          </p:cNvSpPr>
          <p:nvPr/>
        </p:nvSpPr>
        <p:spPr bwMode="auto">
          <a:xfrm flipH="1" flipV="1">
            <a:off x="2133600" y="4343400"/>
            <a:ext cx="4114800" cy="10668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653" name="Text Box 201"/>
          <p:cNvSpPr txBox="1">
            <a:spLocks noChangeArrowheads="1"/>
          </p:cNvSpPr>
          <p:nvPr/>
        </p:nvSpPr>
        <p:spPr bwMode="auto">
          <a:xfrm>
            <a:off x="655320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9</a:t>
            </a:r>
          </a:p>
        </p:txBody>
      </p:sp>
      <p:sp>
        <p:nvSpPr>
          <p:cNvPr id="19654" name="Text Box 202"/>
          <p:cNvSpPr txBox="1">
            <a:spLocks noChangeArrowheads="1"/>
          </p:cNvSpPr>
          <p:nvPr/>
        </p:nvSpPr>
        <p:spPr bwMode="auto">
          <a:xfrm>
            <a:off x="7010400" y="4267200"/>
            <a:ext cx="4889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10</a:t>
            </a:r>
          </a:p>
        </p:txBody>
      </p:sp>
      <p:sp>
        <p:nvSpPr>
          <p:cNvPr id="19655" name="Text Box 203"/>
          <p:cNvSpPr txBox="1">
            <a:spLocks noChangeArrowheads="1"/>
          </p:cNvSpPr>
          <p:nvPr/>
        </p:nvSpPr>
        <p:spPr bwMode="auto">
          <a:xfrm>
            <a:off x="4403725" y="6497638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zh-CN"/>
          </a:p>
        </p:txBody>
      </p:sp>
      <p:sp>
        <p:nvSpPr>
          <p:cNvPr id="19656" name="Text Box 204"/>
          <p:cNvSpPr txBox="1">
            <a:spLocks noChangeArrowheads="1"/>
          </p:cNvSpPr>
          <p:nvPr/>
        </p:nvSpPr>
        <p:spPr bwMode="auto">
          <a:xfrm>
            <a:off x="3886200" y="6248400"/>
            <a:ext cx="6413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图</a:t>
            </a:r>
            <a:r>
              <a:rPr lang="en-US" altLang="zh-CN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2</a:t>
            </a:r>
          </a:p>
        </p:txBody>
      </p:sp>
      <p:sp>
        <p:nvSpPr>
          <p:cNvPr id="19657" name="Text Box 205"/>
          <p:cNvSpPr txBox="1">
            <a:spLocks noChangeArrowheads="1"/>
          </p:cNvSpPr>
          <p:nvPr/>
        </p:nvSpPr>
        <p:spPr bwMode="auto">
          <a:xfrm>
            <a:off x="5546725" y="477838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zh-CN"/>
          </a:p>
        </p:txBody>
      </p:sp>
      <p:sp>
        <p:nvSpPr>
          <p:cNvPr id="19658" name="Text Box 206"/>
          <p:cNvSpPr txBox="1">
            <a:spLocks noChangeArrowheads="1"/>
          </p:cNvSpPr>
          <p:nvPr/>
        </p:nvSpPr>
        <p:spPr bwMode="auto">
          <a:xfrm>
            <a:off x="2438400" y="1295400"/>
            <a:ext cx="5981700" cy="711200"/>
          </a:xfrm>
          <a:prstGeom prst="rect">
            <a:avLst/>
          </a:prstGeom>
          <a:solidFill>
            <a:srgbClr val="FFFF00"/>
          </a:solidFill>
          <a:ln w="9525">
            <a:solidFill>
              <a:srgbClr val="00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10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4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6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10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1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），</a:t>
            </a:r>
          </a:p>
          <a:p>
            <a:pPr eaLnBrk="1" hangingPunct="1"/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10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-1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6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8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-2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）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.</a:t>
            </a:r>
            <a:endParaRPr lang="en-US" altLang="zh-CN" sz="2000">
              <a:latin typeface="Arial Black" pitchFamily="34" charset="0"/>
            </a:endParaRPr>
          </a:p>
        </p:txBody>
      </p:sp>
      <p:sp>
        <p:nvSpPr>
          <p:cNvPr id="19659" name="Text Box 207"/>
          <p:cNvSpPr txBox="1">
            <a:spLocks noChangeArrowheads="1"/>
          </p:cNvSpPr>
          <p:nvPr/>
        </p:nvSpPr>
        <p:spPr bwMode="auto">
          <a:xfrm>
            <a:off x="5394325" y="249238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zh-CN"/>
          </a:p>
        </p:txBody>
      </p:sp>
      <p:sp>
        <p:nvSpPr>
          <p:cNvPr id="19660" name="Text Box 208"/>
          <p:cNvSpPr txBox="1">
            <a:spLocks noChangeArrowheads="1"/>
          </p:cNvSpPr>
          <p:nvPr/>
        </p:nvSpPr>
        <p:spPr bwMode="auto">
          <a:xfrm>
            <a:off x="2511425" y="352425"/>
            <a:ext cx="5641975" cy="771525"/>
          </a:xfrm>
          <a:prstGeom prst="rect">
            <a:avLst/>
          </a:prstGeom>
          <a:solidFill>
            <a:schemeClr val="accent1"/>
          </a:solidFill>
          <a:ln w="9525">
            <a:solidFill>
              <a:srgbClr val="00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），（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5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4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），（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3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），（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5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1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），</a:t>
            </a:r>
          </a:p>
          <a:p>
            <a:pPr eaLnBrk="1" hangingPunct="1">
              <a:spcBef>
                <a:spcPct val="20000"/>
              </a:spcBef>
            </a:pP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5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-1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），（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3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），（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4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-2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），（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</a:t>
            </a:r>
          </a:p>
        </p:txBody>
      </p:sp>
      <p:sp>
        <p:nvSpPr>
          <p:cNvPr id="10449" name="Text Box 209"/>
          <p:cNvSpPr txBox="1">
            <a:spLocks noChangeArrowheads="1"/>
          </p:cNvSpPr>
          <p:nvPr/>
        </p:nvSpPr>
        <p:spPr bwMode="auto">
          <a:xfrm>
            <a:off x="1219200" y="5881688"/>
            <a:ext cx="750887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与原图案相比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,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整条鱼被横向拉长为原来的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2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倍</a:t>
            </a:r>
            <a:r>
              <a:rPr lang="en-US" altLang="zh-CN" sz="2800" b="1">
                <a:solidFill>
                  <a:schemeClr val="accent2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.</a:t>
            </a:r>
          </a:p>
        </p:txBody>
      </p:sp>
      <p:sp>
        <p:nvSpPr>
          <p:cNvPr id="19662" name="Oval 210"/>
          <p:cNvSpPr>
            <a:spLocks noChangeArrowheads="1"/>
          </p:cNvSpPr>
          <p:nvPr/>
        </p:nvSpPr>
        <p:spPr bwMode="auto">
          <a:xfrm>
            <a:off x="6172200" y="5334000"/>
            <a:ext cx="152400" cy="152400"/>
          </a:xfrm>
          <a:prstGeom prst="ellipse">
            <a:avLst/>
          </a:prstGeom>
          <a:solidFill>
            <a:srgbClr val="FF3300"/>
          </a:solidFill>
          <a:ln w="9525">
            <a:solidFill>
              <a:srgbClr val="FF33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663" name="Oval 211"/>
          <p:cNvSpPr>
            <a:spLocks noChangeArrowheads="1"/>
          </p:cNvSpPr>
          <p:nvPr/>
        </p:nvSpPr>
        <p:spPr bwMode="auto">
          <a:xfrm>
            <a:off x="2057400" y="4267200"/>
            <a:ext cx="152400" cy="152400"/>
          </a:xfrm>
          <a:prstGeom prst="ellipse">
            <a:avLst/>
          </a:prstGeom>
          <a:solidFill>
            <a:srgbClr val="FF3300"/>
          </a:solidFill>
          <a:ln w="9525">
            <a:solidFill>
              <a:srgbClr val="FF33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664" name="Oval 212"/>
          <p:cNvSpPr>
            <a:spLocks noChangeArrowheads="1"/>
          </p:cNvSpPr>
          <p:nvPr/>
        </p:nvSpPr>
        <p:spPr bwMode="auto">
          <a:xfrm>
            <a:off x="7162800" y="4800600"/>
            <a:ext cx="152400" cy="152400"/>
          </a:xfrm>
          <a:prstGeom prst="ellipse">
            <a:avLst/>
          </a:prstGeom>
          <a:solidFill>
            <a:srgbClr val="FF3300"/>
          </a:solidFill>
          <a:ln w="9525">
            <a:solidFill>
              <a:srgbClr val="FF33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665" name="Oval 213"/>
          <p:cNvSpPr>
            <a:spLocks noChangeArrowheads="1"/>
          </p:cNvSpPr>
          <p:nvPr/>
        </p:nvSpPr>
        <p:spPr bwMode="auto">
          <a:xfrm>
            <a:off x="5105400" y="4267200"/>
            <a:ext cx="152400" cy="152400"/>
          </a:xfrm>
          <a:prstGeom prst="ellipse">
            <a:avLst/>
          </a:prstGeom>
          <a:solidFill>
            <a:srgbClr val="FF3300"/>
          </a:solidFill>
          <a:ln w="9525">
            <a:solidFill>
              <a:srgbClr val="FF33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666" name="Oval 214"/>
          <p:cNvSpPr>
            <a:spLocks noChangeArrowheads="1"/>
          </p:cNvSpPr>
          <p:nvPr/>
        </p:nvSpPr>
        <p:spPr bwMode="auto">
          <a:xfrm>
            <a:off x="7162800" y="2209800"/>
            <a:ext cx="152400" cy="152400"/>
          </a:xfrm>
          <a:prstGeom prst="ellipse">
            <a:avLst/>
          </a:prstGeom>
          <a:solidFill>
            <a:srgbClr val="FF3300"/>
          </a:solidFill>
          <a:ln w="9525">
            <a:solidFill>
              <a:srgbClr val="FF33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667" name="Oval 215"/>
          <p:cNvSpPr>
            <a:spLocks noChangeArrowheads="1"/>
          </p:cNvSpPr>
          <p:nvPr/>
        </p:nvSpPr>
        <p:spPr bwMode="auto">
          <a:xfrm>
            <a:off x="7162800" y="3733800"/>
            <a:ext cx="152400" cy="152400"/>
          </a:xfrm>
          <a:prstGeom prst="ellipse">
            <a:avLst/>
          </a:prstGeom>
          <a:solidFill>
            <a:srgbClr val="FF3300"/>
          </a:solidFill>
          <a:ln w="9525">
            <a:solidFill>
              <a:srgbClr val="FF33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 spd="med">
    <p:cover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0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7" presetID="22" presetClass="entr" presetSubtype="1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0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1" presetID="22" presetClass="entr" presetSubtype="2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10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25" presetID="22" presetClass="entr" presetSubtype="1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0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9" presetID="22" presetClass="entr" presetSubtype="2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500"/>
                                        <p:tgtEl>
                                          <p:spTgt spid="10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dur="30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300"/>
                                        <p:tgtEl>
                                          <p:spTgt spid="10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34" grpId="0"/>
      <p:bldP spid="10435" grpId="0"/>
      <p:bldP spid="10436" grpId="0"/>
      <p:bldP spid="10437" grpId="0"/>
      <p:bldP spid="10438" grpId="0"/>
      <p:bldP spid="10439" grpId="0"/>
      <p:bldP spid="10440" grpId="0"/>
      <p:bldP spid="1044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9" name="Rectangle 3"/>
          <p:cNvSpPr>
            <a:spLocks noChangeArrowheads="1"/>
          </p:cNvSpPr>
          <p:nvPr/>
        </p:nvSpPr>
        <p:spPr bwMode="auto">
          <a:xfrm>
            <a:off x="152400" y="765175"/>
            <a:ext cx="8839200" cy="4616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解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: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原来的各点（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5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4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3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</a:t>
            </a:r>
          </a:p>
          <a:p>
            <a:pPr>
              <a:defRPr/>
            </a:pP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             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5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1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5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-1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3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</a:t>
            </a:r>
          </a:p>
          <a:p>
            <a:pPr>
              <a:defRPr/>
            </a:pP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             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4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-2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</a:t>
            </a:r>
            <a:r>
              <a:rPr lang="zh-CN" altLang="en-US" sz="28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 </a:t>
            </a:r>
            <a:endParaRPr lang="zh-CN" altLang="en-US" sz="28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itchFamily="2" charset="-122"/>
              <a:ea typeface="黑体" pitchFamily="2" charset="-122"/>
              <a:sym typeface="Wingdings" pitchFamily="2" charset="2"/>
            </a:endParaRPr>
          </a:p>
          <a:p>
            <a:pPr>
              <a:spcBef>
                <a:spcPct val="50000"/>
              </a:spcBef>
              <a:defRPr/>
            </a:pP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2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）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纵坐标保持不变，横坐标分别加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3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，所得各个</a:t>
            </a:r>
          </a:p>
          <a:p>
            <a:pPr>
              <a:spcBef>
                <a:spcPct val="50000"/>
              </a:spcBef>
              <a:defRPr/>
            </a:pP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   点的坐标依次是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3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8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4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6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），</a:t>
            </a:r>
          </a:p>
          <a:p>
            <a:pPr>
              <a:spcBef>
                <a:spcPct val="50000"/>
              </a:spcBef>
              <a:defRPr/>
            </a:pP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                 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8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1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8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-1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6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），</a:t>
            </a:r>
          </a:p>
          <a:p>
            <a:pPr>
              <a:spcBef>
                <a:spcPct val="50000"/>
              </a:spcBef>
              <a:defRPr/>
            </a:pP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                 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7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-2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3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）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.</a:t>
            </a:r>
          </a:p>
          <a:p>
            <a:pPr>
              <a:spcBef>
                <a:spcPct val="50000"/>
              </a:spcBef>
              <a:defRPr/>
            </a:pP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将各点用线段依次连接起来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,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所得的图案如图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3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所示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  <a:sym typeface="Wingdings" pitchFamily="2" charset="2"/>
              </a:rPr>
              <a:t>,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1266" name="Group 2"/>
          <p:cNvGraphicFramePr>
            <a:graphicFrameLocks noGrp="1"/>
          </p:cNvGraphicFramePr>
          <p:nvPr/>
        </p:nvGraphicFramePr>
        <p:xfrm>
          <a:off x="1143000" y="1219200"/>
          <a:ext cx="7086600" cy="5181600"/>
        </p:xfrm>
        <a:graphic>
          <a:graphicData uri="http://schemas.openxmlformats.org/drawingml/2006/table">
            <a:tbl>
              <a:tblPr/>
              <a:tblGrid>
                <a:gridCol w="506413"/>
                <a:gridCol w="506412"/>
                <a:gridCol w="506413"/>
                <a:gridCol w="504825"/>
                <a:gridCol w="506412"/>
                <a:gridCol w="506413"/>
                <a:gridCol w="506412"/>
                <a:gridCol w="506413"/>
                <a:gridCol w="506412"/>
                <a:gridCol w="506413"/>
                <a:gridCol w="504825"/>
                <a:gridCol w="506412"/>
                <a:gridCol w="506413"/>
                <a:gridCol w="506412"/>
              </a:tblGrid>
              <a:tr h="258763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2088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29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29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29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29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29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29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29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29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1673" name="Line 173"/>
          <p:cNvSpPr>
            <a:spLocks noChangeShapeType="1"/>
          </p:cNvSpPr>
          <p:nvPr/>
        </p:nvSpPr>
        <p:spPr bwMode="auto">
          <a:xfrm>
            <a:off x="1143000" y="4343400"/>
            <a:ext cx="6934200" cy="0"/>
          </a:xfrm>
          <a:prstGeom prst="line">
            <a:avLst/>
          </a:prstGeom>
          <a:noFill/>
          <a:ln w="9525">
            <a:solidFill>
              <a:srgbClr val="FF3300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674" name="Line 174"/>
          <p:cNvSpPr>
            <a:spLocks noChangeShapeType="1"/>
          </p:cNvSpPr>
          <p:nvPr/>
        </p:nvSpPr>
        <p:spPr bwMode="auto">
          <a:xfrm flipH="1" flipV="1">
            <a:off x="2133600" y="1219200"/>
            <a:ext cx="0" cy="5181600"/>
          </a:xfrm>
          <a:prstGeom prst="line">
            <a:avLst/>
          </a:prstGeom>
          <a:noFill/>
          <a:ln w="9525">
            <a:solidFill>
              <a:srgbClr val="FF3300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675" name="Text Box 175"/>
          <p:cNvSpPr txBox="1">
            <a:spLocks noChangeArrowheads="1"/>
          </p:cNvSpPr>
          <p:nvPr/>
        </p:nvSpPr>
        <p:spPr bwMode="auto">
          <a:xfrm>
            <a:off x="2498725" y="4211638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zh-CN"/>
          </a:p>
        </p:txBody>
      </p:sp>
      <p:sp>
        <p:nvSpPr>
          <p:cNvPr id="21676" name="Text Box 176"/>
          <p:cNvSpPr txBox="1">
            <a:spLocks noChangeArrowheads="1"/>
          </p:cNvSpPr>
          <p:nvPr/>
        </p:nvSpPr>
        <p:spPr bwMode="auto">
          <a:xfrm>
            <a:off x="2514600" y="4267200"/>
            <a:ext cx="3206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1</a:t>
            </a:r>
          </a:p>
        </p:txBody>
      </p:sp>
      <p:sp>
        <p:nvSpPr>
          <p:cNvPr id="21677" name="Text Box 177"/>
          <p:cNvSpPr txBox="1">
            <a:spLocks noChangeArrowheads="1"/>
          </p:cNvSpPr>
          <p:nvPr/>
        </p:nvSpPr>
        <p:spPr bwMode="auto">
          <a:xfrm>
            <a:off x="297180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2</a:t>
            </a:r>
          </a:p>
        </p:txBody>
      </p:sp>
      <p:sp>
        <p:nvSpPr>
          <p:cNvPr id="21678" name="Text Box 178"/>
          <p:cNvSpPr txBox="1">
            <a:spLocks noChangeArrowheads="1"/>
          </p:cNvSpPr>
          <p:nvPr/>
        </p:nvSpPr>
        <p:spPr bwMode="auto">
          <a:xfrm>
            <a:off x="350520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3</a:t>
            </a:r>
          </a:p>
        </p:txBody>
      </p:sp>
      <p:sp>
        <p:nvSpPr>
          <p:cNvPr id="21679" name="Text Box 179"/>
          <p:cNvSpPr txBox="1">
            <a:spLocks noChangeArrowheads="1"/>
          </p:cNvSpPr>
          <p:nvPr/>
        </p:nvSpPr>
        <p:spPr bwMode="auto">
          <a:xfrm>
            <a:off x="403860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4</a:t>
            </a:r>
          </a:p>
        </p:txBody>
      </p:sp>
      <p:sp>
        <p:nvSpPr>
          <p:cNvPr id="21680" name="Text Box 180"/>
          <p:cNvSpPr txBox="1">
            <a:spLocks noChangeArrowheads="1"/>
          </p:cNvSpPr>
          <p:nvPr/>
        </p:nvSpPr>
        <p:spPr bwMode="auto">
          <a:xfrm>
            <a:off x="4572000" y="4267200"/>
            <a:ext cx="3206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5</a:t>
            </a:r>
          </a:p>
        </p:txBody>
      </p:sp>
      <p:sp>
        <p:nvSpPr>
          <p:cNvPr id="21681" name="Text Box 181"/>
          <p:cNvSpPr txBox="1">
            <a:spLocks noChangeArrowheads="1"/>
          </p:cNvSpPr>
          <p:nvPr/>
        </p:nvSpPr>
        <p:spPr bwMode="auto">
          <a:xfrm>
            <a:off x="502920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6</a:t>
            </a:r>
          </a:p>
        </p:txBody>
      </p:sp>
      <p:sp>
        <p:nvSpPr>
          <p:cNvPr id="21682" name="Text Box 182"/>
          <p:cNvSpPr txBox="1">
            <a:spLocks noChangeArrowheads="1"/>
          </p:cNvSpPr>
          <p:nvPr/>
        </p:nvSpPr>
        <p:spPr bwMode="auto">
          <a:xfrm>
            <a:off x="553085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7</a:t>
            </a:r>
          </a:p>
        </p:txBody>
      </p:sp>
      <p:sp>
        <p:nvSpPr>
          <p:cNvPr id="21683" name="Text Box 183"/>
          <p:cNvSpPr txBox="1">
            <a:spLocks noChangeArrowheads="1"/>
          </p:cNvSpPr>
          <p:nvPr/>
        </p:nvSpPr>
        <p:spPr bwMode="auto">
          <a:xfrm>
            <a:off x="601980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8</a:t>
            </a:r>
          </a:p>
        </p:txBody>
      </p:sp>
      <p:sp>
        <p:nvSpPr>
          <p:cNvPr id="21684" name="Text Box 184"/>
          <p:cNvSpPr txBox="1">
            <a:spLocks noChangeArrowheads="1"/>
          </p:cNvSpPr>
          <p:nvPr/>
        </p:nvSpPr>
        <p:spPr bwMode="auto">
          <a:xfrm>
            <a:off x="1804988" y="4267200"/>
            <a:ext cx="4048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O</a:t>
            </a:r>
          </a:p>
        </p:txBody>
      </p:sp>
      <p:sp>
        <p:nvSpPr>
          <p:cNvPr id="21685" name="Text Box 185"/>
          <p:cNvSpPr txBox="1">
            <a:spLocks noChangeArrowheads="1"/>
          </p:cNvSpPr>
          <p:nvPr/>
        </p:nvSpPr>
        <p:spPr bwMode="auto">
          <a:xfrm>
            <a:off x="7696200" y="4419600"/>
            <a:ext cx="4048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X</a:t>
            </a:r>
          </a:p>
        </p:txBody>
      </p:sp>
      <p:sp>
        <p:nvSpPr>
          <p:cNvPr id="21686" name="Text Box 186"/>
          <p:cNvSpPr txBox="1">
            <a:spLocks noChangeArrowheads="1"/>
          </p:cNvSpPr>
          <p:nvPr/>
        </p:nvSpPr>
        <p:spPr bwMode="auto">
          <a:xfrm>
            <a:off x="1676400" y="1295400"/>
            <a:ext cx="4048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Y</a:t>
            </a:r>
          </a:p>
        </p:txBody>
      </p:sp>
      <p:sp>
        <p:nvSpPr>
          <p:cNvPr id="21687" name="Text Box 187"/>
          <p:cNvSpPr txBox="1">
            <a:spLocks noChangeArrowheads="1"/>
          </p:cNvSpPr>
          <p:nvPr/>
        </p:nvSpPr>
        <p:spPr bwMode="auto">
          <a:xfrm>
            <a:off x="1812925" y="3581400"/>
            <a:ext cx="3206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1</a:t>
            </a:r>
          </a:p>
        </p:txBody>
      </p:sp>
      <p:sp>
        <p:nvSpPr>
          <p:cNvPr id="21688" name="Text Box 188"/>
          <p:cNvSpPr txBox="1">
            <a:spLocks noChangeArrowheads="1"/>
          </p:cNvSpPr>
          <p:nvPr/>
        </p:nvSpPr>
        <p:spPr bwMode="auto">
          <a:xfrm>
            <a:off x="1797050" y="30480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2</a:t>
            </a:r>
          </a:p>
        </p:txBody>
      </p:sp>
      <p:sp>
        <p:nvSpPr>
          <p:cNvPr id="21689" name="Text Box 189"/>
          <p:cNvSpPr txBox="1">
            <a:spLocks noChangeArrowheads="1"/>
          </p:cNvSpPr>
          <p:nvPr/>
        </p:nvSpPr>
        <p:spPr bwMode="auto">
          <a:xfrm>
            <a:off x="1797050" y="25146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3</a:t>
            </a:r>
          </a:p>
        </p:txBody>
      </p:sp>
      <p:sp>
        <p:nvSpPr>
          <p:cNvPr id="21690" name="Text Box 190"/>
          <p:cNvSpPr txBox="1">
            <a:spLocks noChangeArrowheads="1"/>
          </p:cNvSpPr>
          <p:nvPr/>
        </p:nvSpPr>
        <p:spPr bwMode="auto">
          <a:xfrm>
            <a:off x="1797050" y="20574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4</a:t>
            </a:r>
          </a:p>
        </p:txBody>
      </p:sp>
      <p:sp>
        <p:nvSpPr>
          <p:cNvPr id="21691" name="Text Box 191"/>
          <p:cNvSpPr txBox="1">
            <a:spLocks noChangeArrowheads="1"/>
          </p:cNvSpPr>
          <p:nvPr/>
        </p:nvSpPr>
        <p:spPr bwMode="auto">
          <a:xfrm>
            <a:off x="1752600" y="4572000"/>
            <a:ext cx="457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-1</a:t>
            </a:r>
          </a:p>
        </p:txBody>
      </p:sp>
      <p:sp>
        <p:nvSpPr>
          <p:cNvPr id="21692" name="Text Box 192"/>
          <p:cNvSpPr txBox="1">
            <a:spLocks noChangeArrowheads="1"/>
          </p:cNvSpPr>
          <p:nvPr/>
        </p:nvSpPr>
        <p:spPr bwMode="auto">
          <a:xfrm>
            <a:off x="1752600" y="5105400"/>
            <a:ext cx="438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-2</a:t>
            </a:r>
          </a:p>
        </p:txBody>
      </p:sp>
      <p:sp>
        <p:nvSpPr>
          <p:cNvPr id="21693" name="Text Box 193"/>
          <p:cNvSpPr txBox="1">
            <a:spLocks noChangeArrowheads="1"/>
          </p:cNvSpPr>
          <p:nvPr/>
        </p:nvSpPr>
        <p:spPr bwMode="auto">
          <a:xfrm>
            <a:off x="1752600" y="5638800"/>
            <a:ext cx="438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-3</a:t>
            </a:r>
          </a:p>
        </p:txBody>
      </p:sp>
      <p:sp>
        <p:nvSpPr>
          <p:cNvPr id="11458" name="Line 194"/>
          <p:cNvSpPr>
            <a:spLocks noChangeShapeType="1"/>
          </p:cNvSpPr>
          <p:nvPr/>
        </p:nvSpPr>
        <p:spPr bwMode="auto">
          <a:xfrm flipV="1">
            <a:off x="3657600" y="2209800"/>
            <a:ext cx="2590800" cy="21336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459" name="Line 195"/>
          <p:cNvSpPr>
            <a:spLocks noChangeShapeType="1"/>
          </p:cNvSpPr>
          <p:nvPr/>
        </p:nvSpPr>
        <p:spPr bwMode="auto">
          <a:xfrm flipH="1">
            <a:off x="5181600" y="2209800"/>
            <a:ext cx="1066800" cy="21336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460" name="Line 196"/>
          <p:cNvSpPr>
            <a:spLocks noChangeShapeType="1"/>
          </p:cNvSpPr>
          <p:nvPr/>
        </p:nvSpPr>
        <p:spPr bwMode="auto">
          <a:xfrm flipV="1">
            <a:off x="5181600" y="3810000"/>
            <a:ext cx="1066800" cy="5334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461" name="Line 197"/>
          <p:cNvSpPr>
            <a:spLocks noChangeShapeType="1"/>
          </p:cNvSpPr>
          <p:nvPr/>
        </p:nvSpPr>
        <p:spPr bwMode="auto">
          <a:xfrm flipH="1">
            <a:off x="6248400" y="3810000"/>
            <a:ext cx="0" cy="10668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462" name="Line 198"/>
          <p:cNvSpPr>
            <a:spLocks noChangeShapeType="1"/>
          </p:cNvSpPr>
          <p:nvPr/>
        </p:nvSpPr>
        <p:spPr bwMode="auto">
          <a:xfrm flipH="1" flipV="1">
            <a:off x="5181600" y="4343400"/>
            <a:ext cx="1066800" cy="5334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463" name="Line 199"/>
          <p:cNvSpPr>
            <a:spLocks noChangeShapeType="1"/>
          </p:cNvSpPr>
          <p:nvPr/>
        </p:nvSpPr>
        <p:spPr bwMode="auto">
          <a:xfrm>
            <a:off x="5181600" y="4343400"/>
            <a:ext cx="533400" cy="9906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464" name="Line 200"/>
          <p:cNvSpPr>
            <a:spLocks noChangeShapeType="1"/>
          </p:cNvSpPr>
          <p:nvPr/>
        </p:nvSpPr>
        <p:spPr bwMode="auto">
          <a:xfrm flipH="1" flipV="1">
            <a:off x="3657600" y="4343400"/>
            <a:ext cx="2057400" cy="9906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701" name="Text Box 201"/>
          <p:cNvSpPr txBox="1">
            <a:spLocks noChangeArrowheads="1"/>
          </p:cNvSpPr>
          <p:nvPr/>
        </p:nvSpPr>
        <p:spPr bwMode="auto">
          <a:xfrm>
            <a:off x="655320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9</a:t>
            </a:r>
          </a:p>
        </p:txBody>
      </p:sp>
      <p:sp>
        <p:nvSpPr>
          <p:cNvPr id="21702" name="Text Box 202"/>
          <p:cNvSpPr txBox="1">
            <a:spLocks noChangeArrowheads="1"/>
          </p:cNvSpPr>
          <p:nvPr/>
        </p:nvSpPr>
        <p:spPr bwMode="auto">
          <a:xfrm>
            <a:off x="7010400" y="4267200"/>
            <a:ext cx="4889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10</a:t>
            </a:r>
          </a:p>
        </p:txBody>
      </p:sp>
      <p:sp>
        <p:nvSpPr>
          <p:cNvPr id="21703" name="Text Box 203"/>
          <p:cNvSpPr txBox="1">
            <a:spLocks noChangeArrowheads="1"/>
          </p:cNvSpPr>
          <p:nvPr/>
        </p:nvSpPr>
        <p:spPr bwMode="auto">
          <a:xfrm>
            <a:off x="3702050" y="6324600"/>
            <a:ext cx="6413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图</a:t>
            </a:r>
            <a:r>
              <a:rPr lang="en-US" altLang="zh-CN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3</a:t>
            </a:r>
          </a:p>
        </p:txBody>
      </p:sp>
      <p:sp>
        <p:nvSpPr>
          <p:cNvPr id="21704" name="Text Box 205"/>
          <p:cNvSpPr txBox="1">
            <a:spLocks noChangeArrowheads="1"/>
          </p:cNvSpPr>
          <p:nvPr/>
        </p:nvSpPr>
        <p:spPr bwMode="auto">
          <a:xfrm>
            <a:off x="2667000" y="1295400"/>
            <a:ext cx="5641975" cy="711200"/>
          </a:xfrm>
          <a:prstGeom prst="rect">
            <a:avLst/>
          </a:prstGeom>
          <a:solidFill>
            <a:srgbClr val="FFFF00"/>
          </a:solidFill>
          <a:ln w="9525">
            <a:solidFill>
              <a:srgbClr val="00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3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8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4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6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8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1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），</a:t>
            </a:r>
          </a:p>
          <a:p>
            <a:pPr eaLnBrk="1" hangingPunct="1"/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8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-1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6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7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-2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3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）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.</a:t>
            </a:r>
            <a:endParaRPr lang="en-US" altLang="zh-CN" sz="2000">
              <a:latin typeface="Arial Black" pitchFamily="34" charset="0"/>
            </a:endParaRPr>
          </a:p>
        </p:txBody>
      </p:sp>
      <p:sp>
        <p:nvSpPr>
          <p:cNvPr id="21705" name="Text Box 206"/>
          <p:cNvSpPr txBox="1">
            <a:spLocks noChangeArrowheads="1"/>
          </p:cNvSpPr>
          <p:nvPr/>
        </p:nvSpPr>
        <p:spPr bwMode="auto">
          <a:xfrm>
            <a:off x="2803525" y="401638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zh-CN"/>
          </a:p>
        </p:txBody>
      </p:sp>
      <p:sp>
        <p:nvSpPr>
          <p:cNvPr id="21706" name="Text Box 207"/>
          <p:cNvSpPr txBox="1">
            <a:spLocks noChangeArrowheads="1"/>
          </p:cNvSpPr>
          <p:nvPr/>
        </p:nvSpPr>
        <p:spPr bwMode="auto">
          <a:xfrm>
            <a:off x="2663825" y="352425"/>
            <a:ext cx="5641975" cy="771525"/>
          </a:xfrm>
          <a:prstGeom prst="rect">
            <a:avLst/>
          </a:prstGeom>
          <a:solidFill>
            <a:schemeClr val="accent1"/>
          </a:solidFill>
          <a:ln w="9525">
            <a:solidFill>
              <a:srgbClr val="00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），（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5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4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），（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3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），（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5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1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），</a:t>
            </a:r>
          </a:p>
          <a:p>
            <a:pPr eaLnBrk="1" hangingPunct="1">
              <a:spcBef>
                <a:spcPct val="20000"/>
              </a:spcBef>
            </a:pP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5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-1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），（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3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），（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4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-2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），（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</a:t>
            </a:r>
          </a:p>
        </p:txBody>
      </p:sp>
      <p:sp>
        <p:nvSpPr>
          <p:cNvPr id="11472" name="Text Box 208"/>
          <p:cNvSpPr txBox="1">
            <a:spLocks noChangeArrowheads="1"/>
          </p:cNvSpPr>
          <p:nvPr/>
        </p:nvSpPr>
        <p:spPr bwMode="auto">
          <a:xfrm>
            <a:off x="2133600" y="5334000"/>
            <a:ext cx="6465888" cy="1004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与原图案相比</a:t>
            </a:r>
            <a:r>
              <a:rPr lang="en-US" altLang="zh-CN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,</a:t>
            </a:r>
            <a:r>
              <a:rPr lang="zh-CN" altLang="en-US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鱼的形状、大小不变，整条鱼向</a:t>
            </a:r>
          </a:p>
          <a:p>
            <a:pPr eaLnBrk="1" hangingPunct="1">
              <a:spcBef>
                <a:spcPct val="50000"/>
              </a:spcBef>
            </a:pPr>
            <a:r>
              <a:rPr lang="zh-CN" altLang="en-US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 右平移了</a:t>
            </a:r>
            <a:r>
              <a:rPr lang="en-US" altLang="zh-CN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3</a:t>
            </a:r>
            <a:r>
              <a:rPr lang="zh-CN" altLang="en-US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个单位长度</a:t>
            </a:r>
            <a:r>
              <a:rPr lang="en-US" altLang="zh-CN" b="1">
                <a:solidFill>
                  <a:schemeClr val="accent2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.</a:t>
            </a:r>
          </a:p>
        </p:txBody>
      </p:sp>
      <p:sp>
        <p:nvSpPr>
          <p:cNvPr id="21708" name="Oval 209"/>
          <p:cNvSpPr>
            <a:spLocks noChangeArrowheads="1"/>
          </p:cNvSpPr>
          <p:nvPr/>
        </p:nvSpPr>
        <p:spPr bwMode="auto">
          <a:xfrm>
            <a:off x="5638800" y="5257800"/>
            <a:ext cx="152400" cy="152400"/>
          </a:xfrm>
          <a:prstGeom prst="ellipse">
            <a:avLst/>
          </a:prstGeom>
          <a:solidFill>
            <a:srgbClr val="FF3300"/>
          </a:solidFill>
          <a:ln w="9525">
            <a:solidFill>
              <a:srgbClr val="FF33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709" name="Oval 210"/>
          <p:cNvSpPr>
            <a:spLocks noChangeArrowheads="1"/>
          </p:cNvSpPr>
          <p:nvPr/>
        </p:nvSpPr>
        <p:spPr bwMode="auto">
          <a:xfrm>
            <a:off x="3581400" y="4267200"/>
            <a:ext cx="152400" cy="152400"/>
          </a:xfrm>
          <a:prstGeom prst="ellipse">
            <a:avLst/>
          </a:prstGeom>
          <a:solidFill>
            <a:srgbClr val="FF3300"/>
          </a:solidFill>
          <a:ln w="9525">
            <a:solidFill>
              <a:srgbClr val="FF33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710" name="Oval 211"/>
          <p:cNvSpPr>
            <a:spLocks noChangeArrowheads="1"/>
          </p:cNvSpPr>
          <p:nvPr/>
        </p:nvSpPr>
        <p:spPr bwMode="auto">
          <a:xfrm>
            <a:off x="6172200" y="4800600"/>
            <a:ext cx="152400" cy="152400"/>
          </a:xfrm>
          <a:prstGeom prst="ellipse">
            <a:avLst/>
          </a:prstGeom>
          <a:solidFill>
            <a:srgbClr val="FF3300"/>
          </a:solidFill>
          <a:ln w="9525">
            <a:solidFill>
              <a:srgbClr val="FF33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711" name="Oval 212"/>
          <p:cNvSpPr>
            <a:spLocks noChangeArrowheads="1"/>
          </p:cNvSpPr>
          <p:nvPr/>
        </p:nvSpPr>
        <p:spPr bwMode="auto">
          <a:xfrm>
            <a:off x="5105400" y="4267200"/>
            <a:ext cx="152400" cy="152400"/>
          </a:xfrm>
          <a:prstGeom prst="ellipse">
            <a:avLst/>
          </a:prstGeom>
          <a:solidFill>
            <a:srgbClr val="FF3300"/>
          </a:solidFill>
          <a:ln w="9525">
            <a:solidFill>
              <a:srgbClr val="FF33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712" name="Oval 213"/>
          <p:cNvSpPr>
            <a:spLocks noChangeArrowheads="1"/>
          </p:cNvSpPr>
          <p:nvPr/>
        </p:nvSpPr>
        <p:spPr bwMode="auto">
          <a:xfrm>
            <a:off x="6172200" y="3733800"/>
            <a:ext cx="152400" cy="152400"/>
          </a:xfrm>
          <a:prstGeom prst="ellipse">
            <a:avLst/>
          </a:prstGeom>
          <a:solidFill>
            <a:srgbClr val="FF3300"/>
          </a:solidFill>
          <a:ln w="9525">
            <a:solidFill>
              <a:srgbClr val="FF33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713" name="Oval 214"/>
          <p:cNvSpPr>
            <a:spLocks noChangeArrowheads="1"/>
          </p:cNvSpPr>
          <p:nvPr/>
        </p:nvSpPr>
        <p:spPr bwMode="auto">
          <a:xfrm>
            <a:off x="6172200" y="2133600"/>
            <a:ext cx="152400" cy="152400"/>
          </a:xfrm>
          <a:prstGeom prst="ellipse">
            <a:avLst/>
          </a:prstGeom>
          <a:solidFill>
            <a:srgbClr val="FF3300"/>
          </a:solidFill>
          <a:ln w="9525">
            <a:solidFill>
              <a:srgbClr val="FF33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1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1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7" presetID="22" presetClass="entr" presetSubtype="1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1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1" presetID="22" presetClass="entr" presetSubtype="2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11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25" presetID="22" presetClass="entr" presetSubtype="1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14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9" presetID="22" presetClass="entr" presetSubtype="2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500"/>
                                        <p:tgtEl>
                                          <p:spTgt spid="11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1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458" grpId="0"/>
      <p:bldP spid="11459" grpId="0"/>
      <p:bldP spid="11460" grpId="0"/>
      <p:bldP spid="11461" grpId="0"/>
      <p:bldP spid="11462" grpId="0"/>
      <p:bldP spid="11463" grpId="0"/>
      <p:bldP spid="11464" grpId="0"/>
      <p:bldP spid="1147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626" name="Picture 2" descr="MMj03034180000[1]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flipH="1">
            <a:off x="5145088" y="250825"/>
            <a:ext cx="2246312" cy="191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7" name="WordArt 3"/>
          <p:cNvSpPr>
            <a:spLocks noChangeArrowheads="1" noChangeShapeType="1" noTextEdit="1"/>
          </p:cNvSpPr>
          <p:nvPr/>
        </p:nvSpPr>
        <p:spPr bwMode="auto">
          <a:xfrm>
            <a:off x="914400" y="228600"/>
            <a:ext cx="2743200" cy="13716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49069"/>
              </a:avLst>
            </a:prstTxWarp>
            <a:scene3d>
              <a:camera prst="legacyPerspectiveBottomRight">
                <a:rot lat="0" lon="21239998" rev="0"/>
              </a:camera>
              <a:lightRig rig="legacyHarsh3" dir="l"/>
            </a:scene3d>
            <a:sp3d extrusionH="430200" prstMaterial="legacyMatte">
              <a:extrusionClr>
                <a:srgbClr val="C0C0C0"/>
              </a:extrusionClr>
            </a:sp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4800" kern="10">
                <a:ln w="9525">
                  <a:round/>
                </a:ln>
                <a:solidFill>
                  <a:srgbClr val="FFFF00"/>
                </a:solidFill>
                <a:latin typeface="隶书"/>
                <a:ea typeface="隶书"/>
              </a:rPr>
              <a:t>思考</a:t>
            </a:r>
          </a:p>
        </p:txBody>
      </p:sp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820738" y="2276475"/>
            <a:ext cx="8255000" cy="30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480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49" charset="-122"/>
                <a:ea typeface="隶书" pitchFamily="49" charset="-122"/>
              </a:rPr>
              <a:t>    </a:t>
            </a:r>
            <a:r>
              <a:rPr lang="zh-CN" altLang="en-US" sz="48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49" charset="-122"/>
                <a:ea typeface="隶书" pitchFamily="49" charset="-122"/>
              </a:rPr>
              <a:t>如果纵坐标保持不变，</a:t>
            </a:r>
          </a:p>
          <a:p>
            <a:pPr>
              <a:defRPr/>
            </a:pPr>
            <a:r>
              <a:rPr lang="zh-CN" altLang="en-US" sz="48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49" charset="-122"/>
                <a:ea typeface="隶书" pitchFamily="49" charset="-122"/>
              </a:rPr>
              <a:t>横坐标分别变成原来的</a:t>
            </a:r>
            <a:r>
              <a:rPr lang="en-US" altLang="zh-CN" sz="48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ea typeface="隶书" pitchFamily="49" charset="-122"/>
              </a:rPr>
              <a:t>1/2</a:t>
            </a:r>
            <a:r>
              <a:rPr lang="en-US" altLang="zh-CN" sz="48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49" charset="-122"/>
                <a:ea typeface="隶书" pitchFamily="49" charset="-122"/>
              </a:rPr>
              <a:t> </a:t>
            </a:r>
            <a:r>
              <a:rPr lang="zh-CN" altLang="en-US" sz="48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49" charset="-122"/>
                <a:ea typeface="隶书" pitchFamily="49" charset="-122"/>
              </a:rPr>
              <a:t>，</a:t>
            </a:r>
          </a:p>
          <a:p>
            <a:pPr>
              <a:defRPr/>
            </a:pPr>
            <a:r>
              <a:rPr lang="zh-CN" altLang="en-US" sz="48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49" charset="-122"/>
                <a:ea typeface="隶书" pitchFamily="49" charset="-122"/>
              </a:rPr>
              <a:t>那么所得到的图案会发生什</a:t>
            </a:r>
          </a:p>
          <a:p>
            <a:pPr>
              <a:defRPr/>
            </a:pPr>
            <a:r>
              <a:rPr lang="zh-CN" altLang="en-US" sz="48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49" charset="-122"/>
                <a:ea typeface="隶书" pitchFamily="49" charset="-122"/>
              </a:rPr>
              <a:t>么变化？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udio11111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udio22222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/>
      <p:bldP spid="2662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8674" name="Group 2"/>
          <p:cNvGraphicFramePr>
            <a:graphicFrameLocks noGrp="1"/>
          </p:cNvGraphicFramePr>
          <p:nvPr/>
        </p:nvGraphicFramePr>
        <p:xfrm>
          <a:off x="1143000" y="1219200"/>
          <a:ext cx="7086600" cy="5181600"/>
        </p:xfrm>
        <a:graphic>
          <a:graphicData uri="http://schemas.openxmlformats.org/drawingml/2006/table">
            <a:tbl>
              <a:tblPr/>
              <a:tblGrid>
                <a:gridCol w="506413"/>
                <a:gridCol w="506412"/>
                <a:gridCol w="506413"/>
                <a:gridCol w="504825"/>
                <a:gridCol w="506412"/>
                <a:gridCol w="506413"/>
                <a:gridCol w="506412"/>
                <a:gridCol w="506413"/>
                <a:gridCol w="506412"/>
                <a:gridCol w="506413"/>
                <a:gridCol w="504825"/>
                <a:gridCol w="506412"/>
                <a:gridCol w="506413"/>
                <a:gridCol w="506412"/>
              </a:tblGrid>
              <a:tr h="258763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2088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29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29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29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29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29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29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29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29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721" name="Line 173"/>
          <p:cNvSpPr>
            <a:spLocks noChangeShapeType="1"/>
          </p:cNvSpPr>
          <p:nvPr/>
        </p:nvSpPr>
        <p:spPr bwMode="auto">
          <a:xfrm>
            <a:off x="1143000" y="4343400"/>
            <a:ext cx="6934200" cy="1588"/>
          </a:xfrm>
          <a:prstGeom prst="line">
            <a:avLst/>
          </a:prstGeom>
          <a:noFill/>
          <a:ln w="9525">
            <a:solidFill>
              <a:srgbClr val="FF3300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722" name="Line 174"/>
          <p:cNvSpPr>
            <a:spLocks noChangeShapeType="1"/>
          </p:cNvSpPr>
          <p:nvPr/>
        </p:nvSpPr>
        <p:spPr bwMode="auto">
          <a:xfrm flipV="1">
            <a:off x="2133600" y="1219200"/>
            <a:ext cx="1588" cy="5181600"/>
          </a:xfrm>
          <a:prstGeom prst="line">
            <a:avLst/>
          </a:prstGeom>
          <a:noFill/>
          <a:ln w="9525">
            <a:solidFill>
              <a:srgbClr val="FF3300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723" name="Text Box 175"/>
          <p:cNvSpPr txBox="1">
            <a:spLocks noChangeArrowheads="1"/>
          </p:cNvSpPr>
          <p:nvPr/>
        </p:nvSpPr>
        <p:spPr bwMode="auto">
          <a:xfrm>
            <a:off x="2498725" y="4211638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zh-CN"/>
          </a:p>
        </p:txBody>
      </p:sp>
      <p:sp>
        <p:nvSpPr>
          <p:cNvPr id="23724" name="Text Box 176"/>
          <p:cNvSpPr txBox="1">
            <a:spLocks noChangeArrowheads="1"/>
          </p:cNvSpPr>
          <p:nvPr/>
        </p:nvSpPr>
        <p:spPr bwMode="auto">
          <a:xfrm>
            <a:off x="2514600" y="4267200"/>
            <a:ext cx="3206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1</a:t>
            </a:r>
          </a:p>
        </p:txBody>
      </p:sp>
      <p:sp>
        <p:nvSpPr>
          <p:cNvPr id="23725" name="Text Box 177"/>
          <p:cNvSpPr txBox="1">
            <a:spLocks noChangeArrowheads="1"/>
          </p:cNvSpPr>
          <p:nvPr/>
        </p:nvSpPr>
        <p:spPr bwMode="auto">
          <a:xfrm>
            <a:off x="297180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2</a:t>
            </a:r>
          </a:p>
        </p:txBody>
      </p:sp>
      <p:sp>
        <p:nvSpPr>
          <p:cNvPr id="23726" name="Text Box 178"/>
          <p:cNvSpPr txBox="1">
            <a:spLocks noChangeArrowheads="1"/>
          </p:cNvSpPr>
          <p:nvPr/>
        </p:nvSpPr>
        <p:spPr bwMode="auto">
          <a:xfrm>
            <a:off x="350520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3</a:t>
            </a:r>
          </a:p>
        </p:txBody>
      </p:sp>
      <p:sp>
        <p:nvSpPr>
          <p:cNvPr id="23727" name="Text Box 179"/>
          <p:cNvSpPr txBox="1">
            <a:spLocks noChangeArrowheads="1"/>
          </p:cNvSpPr>
          <p:nvPr/>
        </p:nvSpPr>
        <p:spPr bwMode="auto">
          <a:xfrm>
            <a:off x="403860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4</a:t>
            </a:r>
          </a:p>
        </p:txBody>
      </p:sp>
      <p:sp>
        <p:nvSpPr>
          <p:cNvPr id="23728" name="Text Box 180"/>
          <p:cNvSpPr txBox="1">
            <a:spLocks noChangeArrowheads="1"/>
          </p:cNvSpPr>
          <p:nvPr/>
        </p:nvSpPr>
        <p:spPr bwMode="auto">
          <a:xfrm>
            <a:off x="4572000" y="4267200"/>
            <a:ext cx="3206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5</a:t>
            </a:r>
          </a:p>
        </p:txBody>
      </p:sp>
      <p:sp>
        <p:nvSpPr>
          <p:cNvPr id="23729" name="Text Box 181"/>
          <p:cNvSpPr txBox="1">
            <a:spLocks noChangeArrowheads="1"/>
          </p:cNvSpPr>
          <p:nvPr/>
        </p:nvSpPr>
        <p:spPr bwMode="auto">
          <a:xfrm>
            <a:off x="502920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6</a:t>
            </a:r>
          </a:p>
        </p:txBody>
      </p:sp>
      <p:sp>
        <p:nvSpPr>
          <p:cNvPr id="23730" name="Text Box 182"/>
          <p:cNvSpPr txBox="1">
            <a:spLocks noChangeArrowheads="1"/>
          </p:cNvSpPr>
          <p:nvPr/>
        </p:nvSpPr>
        <p:spPr bwMode="auto">
          <a:xfrm>
            <a:off x="553085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7</a:t>
            </a:r>
          </a:p>
        </p:txBody>
      </p:sp>
      <p:sp>
        <p:nvSpPr>
          <p:cNvPr id="23731" name="Text Box 183"/>
          <p:cNvSpPr txBox="1">
            <a:spLocks noChangeArrowheads="1"/>
          </p:cNvSpPr>
          <p:nvPr/>
        </p:nvSpPr>
        <p:spPr bwMode="auto">
          <a:xfrm>
            <a:off x="601980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8</a:t>
            </a:r>
          </a:p>
        </p:txBody>
      </p:sp>
      <p:sp>
        <p:nvSpPr>
          <p:cNvPr id="23732" name="Text Box 184"/>
          <p:cNvSpPr txBox="1">
            <a:spLocks noChangeArrowheads="1"/>
          </p:cNvSpPr>
          <p:nvPr/>
        </p:nvSpPr>
        <p:spPr bwMode="auto">
          <a:xfrm>
            <a:off x="1804988" y="4267200"/>
            <a:ext cx="4048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O</a:t>
            </a:r>
          </a:p>
        </p:txBody>
      </p:sp>
      <p:sp>
        <p:nvSpPr>
          <p:cNvPr id="23733" name="Text Box 185"/>
          <p:cNvSpPr txBox="1">
            <a:spLocks noChangeArrowheads="1"/>
          </p:cNvSpPr>
          <p:nvPr/>
        </p:nvSpPr>
        <p:spPr bwMode="auto">
          <a:xfrm>
            <a:off x="7696200" y="4419600"/>
            <a:ext cx="4048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X</a:t>
            </a:r>
          </a:p>
        </p:txBody>
      </p:sp>
      <p:sp>
        <p:nvSpPr>
          <p:cNvPr id="23734" name="Text Box 186"/>
          <p:cNvSpPr txBox="1">
            <a:spLocks noChangeArrowheads="1"/>
          </p:cNvSpPr>
          <p:nvPr/>
        </p:nvSpPr>
        <p:spPr bwMode="auto">
          <a:xfrm>
            <a:off x="1676400" y="1295400"/>
            <a:ext cx="4048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Y</a:t>
            </a:r>
          </a:p>
        </p:txBody>
      </p:sp>
      <p:sp>
        <p:nvSpPr>
          <p:cNvPr id="23735" name="Text Box 187"/>
          <p:cNvSpPr txBox="1">
            <a:spLocks noChangeArrowheads="1"/>
          </p:cNvSpPr>
          <p:nvPr/>
        </p:nvSpPr>
        <p:spPr bwMode="auto">
          <a:xfrm>
            <a:off x="1812925" y="3581400"/>
            <a:ext cx="3206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1</a:t>
            </a:r>
          </a:p>
        </p:txBody>
      </p:sp>
      <p:sp>
        <p:nvSpPr>
          <p:cNvPr id="23736" name="Text Box 188"/>
          <p:cNvSpPr txBox="1">
            <a:spLocks noChangeArrowheads="1"/>
          </p:cNvSpPr>
          <p:nvPr/>
        </p:nvSpPr>
        <p:spPr bwMode="auto">
          <a:xfrm>
            <a:off x="1797050" y="30480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2</a:t>
            </a:r>
          </a:p>
        </p:txBody>
      </p:sp>
      <p:sp>
        <p:nvSpPr>
          <p:cNvPr id="23737" name="Text Box 189"/>
          <p:cNvSpPr txBox="1">
            <a:spLocks noChangeArrowheads="1"/>
          </p:cNvSpPr>
          <p:nvPr/>
        </p:nvSpPr>
        <p:spPr bwMode="auto">
          <a:xfrm>
            <a:off x="1797050" y="25146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3</a:t>
            </a:r>
          </a:p>
        </p:txBody>
      </p:sp>
      <p:sp>
        <p:nvSpPr>
          <p:cNvPr id="23738" name="Text Box 190"/>
          <p:cNvSpPr txBox="1">
            <a:spLocks noChangeArrowheads="1"/>
          </p:cNvSpPr>
          <p:nvPr/>
        </p:nvSpPr>
        <p:spPr bwMode="auto">
          <a:xfrm>
            <a:off x="1797050" y="20574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4</a:t>
            </a:r>
          </a:p>
        </p:txBody>
      </p:sp>
      <p:sp>
        <p:nvSpPr>
          <p:cNvPr id="23739" name="Text Box 191"/>
          <p:cNvSpPr txBox="1">
            <a:spLocks noChangeArrowheads="1"/>
          </p:cNvSpPr>
          <p:nvPr/>
        </p:nvSpPr>
        <p:spPr bwMode="auto">
          <a:xfrm>
            <a:off x="1752600" y="4572000"/>
            <a:ext cx="457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-1</a:t>
            </a:r>
          </a:p>
        </p:txBody>
      </p:sp>
      <p:sp>
        <p:nvSpPr>
          <p:cNvPr id="23740" name="Text Box 192"/>
          <p:cNvSpPr txBox="1">
            <a:spLocks noChangeArrowheads="1"/>
          </p:cNvSpPr>
          <p:nvPr/>
        </p:nvSpPr>
        <p:spPr bwMode="auto">
          <a:xfrm>
            <a:off x="1752600" y="5105400"/>
            <a:ext cx="438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-2</a:t>
            </a:r>
          </a:p>
        </p:txBody>
      </p:sp>
      <p:sp>
        <p:nvSpPr>
          <p:cNvPr id="23741" name="Text Box 193"/>
          <p:cNvSpPr txBox="1">
            <a:spLocks noChangeArrowheads="1"/>
          </p:cNvSpPr>
          <p:nvPr/>
        </p:nvSpPr>
        <p:spPr bwMode="auto">
          <a:xfrm>
            <a:off x="1752600" y="5638800"/>
            <a:ext cx="438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-3</a:t>
            </a:r>
          </a:p>
        </p:txBody>
      </p:sp>
      <p:sp>
        <p:nvSpPr>
          <p:cNvPr id="28866" name="Line 194"/>
          <p:cNvSpPr>
            <a:spLocks noChangeShapeType="1"/>
          </p:cNvSpPr>
          <p:nvPr/>
        </p:nvSpPr>
        <p:spPr bwMode="auto">
          <a:xfrm flipV="1">
            <a:off x="2133600" y="2209800"/>
            <a:ext cx="1295400" cy="21336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867" name="Line 195"/>
          <p:cNvSpPr>
            <a:spLocks noChangeShapeType="1"/>
          </p:cNvSpPr>
          <p:nvPr/>
        </p:nvSpPr>
        <p:spPr bwMode="auto">
          <a:xfrm flipH="1">
            <a:off x="2895600" y="2209800"/>
            <a:ext cx="533400" cy="21336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868" name="Line 196"/>
          <p:cNvSpPr>
            <a:spLocks noChangeShapeType="1"/>
          </p:cNvSpPr>
          <p:nvPr/>
        </p:nvSpPr>
        <p:spPr bwMode="auto">
          <a:xfrm flipV="1">
            <a:off x="2895600" y="3810000"/>
            <a:ext cx="533400" cy="5334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869" name="Line 197"/>
          <p:cNvSpPr>
            <a:spLocks noChangeShapeType="1"/>
          </p:cNvSpPr>
          <p:nvPr/>
        </p:nvSpPr>
        <p:spPr bwMode="auto">
          <a:xfrm>
            <a:off x="3429000" y="3810000"/>
            <a:ext cx="1588" cy="10668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870" name="Line 198"/>
          <p:cNvSpPr>
            <a:spLocks noChangeShapeType="1"/>
          </p:cNvSpPr>
          <p:nvPr/>
        </p:nvSpPr>
        <p:spPr bwMode="auto">
          <a:xfrm flipH="1" flipV="1">
            <a:off x="2895600" y="4343400"/>
            <a:ext cx="533400" cy="5334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871" name="Line 199"/>
          <p:cNvSpPr>
            <a:spLocks noChangeShapeType="1"/>
          </p:cNvSpPr>
          <p:nvPr/>
        </p:nvSpPr>
        <p:spPr bwMode="auto">
          <a:xfrm>
            <a:off x="2895600" y="4343400"/>
            <a:ext cx="304800" cy="10668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872" name="Line 200"/>
          <p:cNvSpPr>
            <a:spLocks noChangeShapeType="1"/>
          </p:cNvSpPr>
          <p:nvPr/>
        </p:nvSpPr>
        <p:spPr bwMode="auto">
          <a:xfrm flipH="1" flipV="1">
            <a:off x="2133600" y="4343400"/>
            <a:ext cx="1066800" cy="10668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749" name="Text Box 201"/>
          <p:cNvSpPr txBox="1">
            <a:spLocks noChangeArrowheads="1"/>
          </p:cNvSpPr>
          <p:nvPr/>
        </p:nvSpPr>
        <p:spPr bwMode="auto">
          <a:xfrm>
            <a:off x="2743200" y="685800"/>
            <a:ext cx="6413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图</a:t>
            </a:r>
            <a:r>
              <a:rPr lang="en-US" altLang="zh-CN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4</a:t>
            </a:r>
          </a:p>
        </p:txBody>
      </p:sp>
      <p:sp>
        <p:nvSpPr>
          <p:cNvPr id="23750" name="Text Box 202"/>
          <p:cNvSpPr txBox="1">
            <a:spLocks noChangeArrowheads="1"/>
          </p:cNvSpPr>
          <p:nvPr/>
        </p:nvSpPr>
        <p:spPr bwMode="auto">
          <a:xfrm>
            <a:off x="3962400" y="381000"/>
            <a:ext cx="3559175" cy="1708150"/>
          </a:xfrm>
          <a:prstGeom prst="rect">
            <a:avLst/>
          </a:prstGeom>
          <a:solidFill>
            <a:schemeClr val="accent1"/>
          </a:solidFill>
          <a:ln w="9525">
            <a:solidFill>
              <a:srgbClr val="00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zh-CN" altLang="en-US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（</a:t>
            </a:r>
            <a:r>
              <a:rPr lang="en-US" altLang="zh-CN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），（</a:t>
            </a:r>
            <a:r>
              <a:rPr lang="en-US" altLang="zh-CN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5</a:t>
            </a:r>
            <a:r>
              <a:rPr lang="zh-CN" altLang="en-US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4</a:t>
            </a:r>
            <a:r>
              <a:rPr lang="zh-CN" altLang="en-US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），</a:t>
            </a:r>
          </a:p>
          <a:p>
            <a:pPr eaLnBrk="1" hangingPunct="1">
              <a:spcBef>
                <a:spcPct val="20000"/>
              </a:spcBef>
            </a:pPr>
            <a:r>
              <a:rPr lang="zh-CN" altLang="en-US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（</a:t>
            </a:r>
            <a:r>
              <a:rPr lang="en-US" altLang="zh-CN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3</a:t>
            </a:r>
            <a:r>
              <a:rPr lang="zh-CN" altLang="en-US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），（</a:t>
            </a:r>
            <a:r>
              <a:rPr lang="en-US" altLang="zh-CN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5</a:t>
            </a:r>
            <a:r>
              <a:rPr lang="zh-CN" altLang="en-US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1</a:t>
            </a:r>
            <a:r>
              <a:rPr lang="zh-CN" altLang="en-US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），</a:t>
            </a:r>
          </a:p>
          <a:p>
            <a:pPr eaLnBrk="1" hangingPunct="1">
              <a:spcBef>
                <a:spcPct val="20000"/>
              </a:spcBef>
            </a:pPr>
            <a:r>
              <a:rPr lang="zh-CN" altLang="en-US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（</a:t>
            </a:r>
            <a:r>
              <a:rPr lang="en-US" altLang="zh-CN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5</a:t>
            </a:r>
            <a:r>
              <a:rPr lang="zh-CN" altLang="en-US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-1</a:t>
            </a:r>
            <a:r>
              <a:rPr lang="zh-CN" altLang="en-US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），（</a:t>
            </a:r>
            <a:r>
              <a:rPr lang="en-US" altLang="zh-CN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3</a:t>
            </a:r>
            <a:r>
              <a:rPr lang="zh-CN" altLang="en-US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），</a:t>
            </a:r>
            <a:br>
              <a:rPr lang="zh-CN" altLang="en-US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</a:br>
            <a:r>
              <a:rPr lang="zh-CN" altLang="en-US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（</a:t>
            </a:r>
            <a:r>
              <a:rPr lang="en-US" altLang="zh-CN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4</a:t>
            </a:r>
            <a:r>
              <a:rPr lang="zh-CN" altLang="en-US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-2</a:t>
            </a:r>
            <a:r>
              <a:rPr lang="zh-CN" altLang="en-US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），（</a:t>
            </a:r>
            <a:r>
              <a:rPr lang="en-US" altLang="zh-CN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</a:t>
            </a:r>
          </a:p>
        </p:txBody>
      </p:sp>
      <p:sp>
        <p:nvSpPr>
          <p:cNvPr id="23751" name="Text Box 203"/>
          <p:cNvSpPr txBox="1">
            <a:spLocks noChangeArrowheads="1"/>
          </p:cNvSpPr>
          <p:nvPr/>
        </p:nvSpPr>
        <p:spPr bwMode="auto">
          <a:xfrm>
            <a:off x="4556125" y="5126038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zh-CN"/>
          </a:p>
        </p:txBody>
      </p:sp>
      <p:sp>
        <p:nvSpPr>
          <p:cNvPr id="23752" name="Text Box 204"/>
          <p:cNvSpPr txBox="1">
            <a:spLocks noChangeArrowheads="1"/>
          </p:cNvSpPr>
          <p:nvPr/>
        </p:nvSpPr>
        <p:spPr bwMode="auto">
          <a:xfrm>
            <a:off x="4191000" y="2362200"/>
            <a:ext cx="4067175" cy="1708150"/>
          </a:xfrm>
          <a:prstGeom prst="rect">
            <a:avLst/>
          </a:prstGeom>
          <a:solidFill>
            <a:srgbClr val="FFFF00"/>
          </a:solidFill>
          <a:ln w="9525">
            <a:solidFill>
              <a:srgbClr val="00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zh-CN" altLang="en-US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  <a:t>（</a:t>
            </a:r>
            <a:r>
              <a:rPr lang="en-US" altLang="zh-CN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  <a:t>），   （</a:t>
            </a:r>
            <a:r>
              <a:rPr lang="en-US" altLang="zh-CN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  <a:t>2.5</a:t>
            </a:r>
            <a:r>
              <a:rPr lang="zh-CN" altLang="en-US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  <a:t>4</a:t>
            </a:r>
            <a:r>
              <a:rPr lang="zh-CN" altLang="en-US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  <a:t>），</a:t>
            </a:r>
          </a:p>
          <a:p>
            <a:pPr eaLnBrk="1" hangingPunct="1">
              <a:spcBef>
                <a:spcPct val="20000"/>
              </a:spcBef>
            </a:pPr>
            <a:r>
              <a:rPr lang="zh-CN" altLang="en-US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  <a:t>（</a:t>
            </a:r>
            <a:r>
              <a:rPr lang="en-US" altLang="zh-CN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  <a:t>1.5</a:t>
            </a:r>
            <a:r>
              <a:rPr lang="zh-CN" altLang="en-US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  <a:t>），（</a:t>
            </a:r>
            <a:r>
              <a:rPr lang="en-US" altLang="zh-CN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  <a:t>2.5</a:t>
            </a:r>
            <a:r>
              <a:rPr lang="zh-CN" altLang="en-US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  <a:t>1</a:t>
            </a:r>
            <a:r>
              <a:rPr lang="zh-CN" altLang="en-US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  <a:t>），</a:t>
            </a:r>
          </a:p>
          <a:p>
            <a:pPr eaLnBrk="1" hangingPunct="1">
              <a:spcBef>
                <a:spcPct val="20000"/>
              </a:spcBef>
            </a:pPr>
            <a:r>
              <a:rPr lang="zh-CN" altLang="en-US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  <a:t>（</a:t>
            </a:r>
            <a:r>
              <a:rPr lang="en-US" altLang="zh-CN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  <a:t>2.5</a:t>
            </a:r>
            <a:r>
              <a:rPr lang="zh-CN" altLang="en-US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  <a:t>-1</a:t>
            </a:r>
            <a:r>
              <a:rPr lang="zh-CN" altLang="en-US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  <a:t>）  （</a:t>
            </a:r>
            <a:r>
              <a:rPr lang="en-US" altLang="zh-CN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  <a:t>1.5</a:t>
            </a:r>
            <a:r>
              <a:rPr lang="zh-CN" altLang="en-US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  <a:t>），</a:t>
            </a:r>
            <a:br>
              <a:rPr lang="zh-CN" altLang="en-US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</a:br>
            <a:r>
              <a:rPr lang="zh-CN" altLang="en-US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  <a:t>（</a:t>
            </a:r>
            <a:r>
              <a:rPr lang="en-US" altLang="zh-CN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  <a:t>2</a:t>
            </a:r>
            <a:r>
              <a:rPr lang="zh-CN" altLang="en-US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  <a:t>-2</a:t>
            </a:r>
            <a:r>
              <a:rPr lang="zh-CN" altLang="en-US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  <a:t>），  （</a:t>
            </a:r>
            <a:r>
              <a:rPr lang="en-US" altLang="zh-CN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</a:rPr>
              <a:t>）</a:t>
            </a:r>
          </a:p>
        </p:txBody>
      </p:sp>
      <p:sp>
        <p:nvSpPr>
          <p:cNvPr id="28877" name="Text Box 205"/>
          <p:cNvSpPr txBox="1">
            <a:spLocks noChangeArrowheads="1"/>
          </p:cNvSpPr>
          <p:nvPr/>
        </p:nvSpPr>
        <p:spPr bwMode="auto">
          <a:xfrm>
            <a:off x="1536700" y="5867400"/>
            <a:ext cx="64690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与原图案相比</a:t>
            </a:r>
            <a:r>
              <a:rPr lang="en-US" altLang="zh-CN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,</a:t>
            </a:r>
            <a:r>
              <a:rPr lang="zh-CN" altLang="en-US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整条鱼被横向压缩为原来的</a:t>
            </a:r>
            <a:r>
              <a:rPr lang="en-US" altLang="zh-CN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1/2</a:t>
            </a:r>
            <a:r>
              <a:rPr lang="en-US" altLang="zh-CN" b="1">
                <a:solidFill>
                  <a:schemeClr val="accent2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.</a:t>
            </a:r>
          </a:p>
        </p:txBody>
      </p:sp>
      <p:sp>
        <p:nvSpPr>
          <p:cNvPr id="23754" name="Oval 206"/>
          <p:cNvSpPr>
            <a:spLocks noChangeArrowheads="1"/>
          </p:cNvSpPr>
          <p:nvPr/>
        </p:nvSpPr>
        <p:spPr bwMode="auto">
          <a:xfrm>
            <a:off x="2819400" y="4267200"/>
            <a:ext cx="152400" cy="152400"/>
          </a:xfrm>
          <a:prstGeom prst="ellipse">
            <a:avLst/>
          </a:prstGeom>
          <a:solidFill>
            <a:srgbClr val="FF3300"/>
          </a:solidFill>
          <a:ln w="9525">
            <a:solidFill>
              <a:srgbClr val="FF33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755" name="Oval 207"/>
          <p:cNvSpPr>
            <a:spLocks noChangeArrowheads="1"/>
          </p:cNvSpPr>
          <p:nvPr/>
        </p:nvSpPr>
        <p:spPr bwMode="auto">
          <a:xfrm>
            <a:off x="3352800" y="2133600"/>
            <a:ext cx="152400" cy="152400"/>
          </a:xfrm>
          <a:prstGeom prst="ellipse">
            <a:avLst/>
          </a:prstGeom>
          <a:solidFill>
            <a:srgbClr val="FF3300"/>
          </a:solidFill>
          <a:ln w="9525">
            <a:solidFill>
              <a:srgbClr val="FF33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756" name="Oval 208"/>
          <p:cNvSpPr>
            <a:spLocks noChangeArrowheads="1"/>
          </p:cNvSpPr>
          <p:nvPr/>
        </p:nvSpPr>
        <p:spPr bwMode="auto">
          <a:xfrm>
            <a:off x="2057400" y="4267200"/>
            <a:ext cx="152400" cy="152400"/>
          </a:xfrm>
          <a:prstGeom prst="ellipse">
            <a:avLst/>
          </a:prstGeom>
          <a:solidFill>
            <a:srgbClr val="FF3300"/>
          </a:solidFill>
          <a:ln w="9525">
            <a:solidFill>
              <a:srgbClr val="FF33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757" name="Oval 209"/>
          <p:cNvSpPr>
            <a:spLocks noChangeArrowheads="1"/>
          </p:cNvSpPr>
          <p:nvPr/>
        </p:nvSpPr>
        <p:spPr bwMode="auto">
          <a:xfrm>
            <a:off x="3352800" y="3733800"/>
            <a:ext cx="152400" cy="152400"/>
          </a:xfrm>
          <a:prstGeom prst="ellipse">
            <a:avLst/>
          </a:prstGeom>
          <a:solidFill>
            <a:srgbClr val="FF3300"/>
          </a:solidFill>
          <a:ln w="9525">
            <a:solidFill>
              <a:srgbClr val="FF33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758" name="Oval 210"/>
          <p:cNvSpPr>
            <a:spLocks noChangeArrowheads="1"/>
          </p:cNvSpPr>
          <p:nvPr/>
        </p:nvSpPr>
        <p:spPr bwMode="auto">
          <a:xfrm>
            <a:off x="3352800" y="4800600"/>
            <a:ext cx="152400" cy="152400"/>
          </a:xfrm>
          <a:prstGeom prst="ellipse">
            <a:avLst/>
          </a:prstGeom>
          <a:solidFill>
            <a:srgbClr val="FF3300"/>
          </a:solidFill>
          <a:ln w="9525">
            <a:solidFill>
              <a:srgbClr val="FF33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759" name="Oval 211"/>
          <p:cNvSpPr>
            <a:spLocks noChangeArrowheads="1"/>
          </p:cNvSpPr>
          <p:nvPr/>
        </p:nvSpPr>
        <p:spPr bwMode="auto">
          <a:xfrm>
            <a:off x="3124200" y="5334000"/>
            <a:ext cx="152400" cy="152400"/>
          </a:xfrm>
          <a:prstGeom prst="ellipse">
            <a:avLst/>
          </a:prstGeom>
          <a:solidFill>
            <a:srgbClr val="FF3300"/>
          </a:solidFill>
          <a:ln w="9525">
            <a:solidFill>
              <a:srgbClr val="FF33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 spd="med"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8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288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8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7" presetID="22" presetClass="entr" presetSubtype="1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288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1" presetID="22" presetClass="entr" presetSubtype="2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288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25" presetID="22" presetClass="entr" presetSubtype="1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288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9" presetID="22" presetClass="entr" presetSubtype="2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500"/>
                                        <p:tgtEl>
                                          <p:spTgt spid="288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288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866" grpId="0"/>
      <p:bldP spid="28867" grpId="0"/>
      <p:bldP spid="28868" grpId="0"/>
      <p:bldP spid="28869" grpId="0"/>
      <p:bldP spid="28870" grpId="0"/>
      <p:bldP spid="28871" grpId="0"/>
      <p:bldP spid="28872" grpId="0"/>
      <p:bldP spid="2887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Text Box 2"/>
          <p:cNvSpPr txBox="1">
            <a:spLocks noChangeArrowheads="1"/>
          </p:cNvSpPr>
          <p:nvPr/>
        </p:nvSpPr>
        <p:spPr bwMode="auto">
          <a:xfrm>
            <a:off x="76200" y="914400"/>
            <a:ext cx="8991600" cy="310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80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黑体" pitchFamily="2" charset="-122"/>
              </a:rPr>
              <a:t>          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黑体" pitchFamily="2" charset="-122"/>
              </a:rPr>
              <a:t>将引例中的点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5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4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3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5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1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5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-1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3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4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-2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</a:t>
            </a:r>
          </a:p>
          <a:p>
            <a:pPr>
              <a:defRPr/>
            </a:pP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做如下变化：</a:t>
            </a:r>
          </a:p>
          <a:p>
            <a:pPr>
              <a:defRPr/>
            </a:pP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   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1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）横坐标保持不变，纵坐标分别乘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-1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，所得的图案与原来的图案相比有什么变化？</a:t>
            </a:r>
          </a:p>
          <a:p>
            <a:pPr>
              <a:defRPr/>
            </a:pP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   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2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）纵、横坐标分别变成原来的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2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倍，所得的图案与原来的图案相比有什么变化？</a:t>
            </a:r>
          </a:p>
        </p:txBody>
      </p:sp>
      <p:sp>
        <p:nvSpPr>
          <p:cNvPr id="16387" name="AutoShape 3"/>
          <p:cNvSpPr>
            <a:spLocks noChangeArrowheads="1"/>
          </p:cNvSpPr>
          <p:nvPr/>
        </p:nvSpPr>
        <p:spPr bwMode="auto">
          <a:xfrm>
            <a:off x="381000" y="-76200"/>
            <a:ext cx="3581400" cy="1143000"/>
          </a:xfrm>
          <a:prstGeom prst="horizontalScroll">
            <a:avLst>
              <a:gd name="adj" fmla="val 12500"/>
            </a:avLst>
          </a:prstGeom>
          <a:solidFill>
            <a:schemeClr val="hlink"/>
          </a:solidFill>
          <a:ln w="9525">
            <a:solidFill>
              <a:schemeClr val="tx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zh-CN"/>
          </a:p>
        </p:txBody>
      </p:sp>
      <p:sp>
        <p:nvSpPr>
          <p:cNvPr id="16388" name="Text Box 4"/>
          <p:cNvSpPr txBox="1">
            <a:spLocks noChangeArrowheads="1"/>
          </p:cNvSpPr>
          <p:nvPr/>
        </p:nvSpPr>
        <p:spPr bwMode="auto">
          <a:xfrm>
            <a:off x="1143000" y="-152400"/>
            <a:ext cx="2362200" cy="1189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7200">
                <a:solidFill>
                  <a:schemeClr val="bg1"/>
                </a:solidFill>
                <a:latin typeface="隶书" pitchFamily="49" charset="-122"/>
                <a:ea typeface="隶书" pitchFamily="49" charset="-122"/>
              </a:rPr>
              <a:t>例</a:t>
            </a:r>
            <a:r>
              <a:rPr lang="en-US" altLang="zh-CN" sz="5400">
                <a:solidFill>
                  <a:schemeClr val="bg1"/>
                </a:solidFill>
                <a:latin typeface="Arial Black" pitchFamily="34" charset="0"/>
                <a:ea typeface="隶书" pitchFamily="49" charset="-122"/>
              </a:rPr>
              <a:t>2</a:t>
            </a:r>
          </a:p>
        </p:txBody>
      </p:sp>
      <p:sp>
        <p:nvSpPr>
          <p:cNvPr id="16389" name="Text Box 5"/>
          <p:cNvSpPr txBox="1">
            <a:spLocks noChangeArrowheads="1"/>
          </p:cNvSpPr>
          <p:nvPr/>
        </p:nvSpPr>
        <p:spPr bwMode="auto">
          <a:xfrm>
            <a:off x="157163" y="4581525"/>
            <a:ext cx="8224837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rgbClr val="FF3300"/>
                </a:solidFill>
                <a:ea typeface="黑体" pitchFamily="2" charset="-122"/>
              </a:rPr>
              <a:t>解：</a:t>
            </a:r>
            <a:r>
              <a:rPr lang="zh-CN" altLang="en-US">
                <a:solidFill>
                  <a:srgbClr val="FF3300"/>
                </a:solidFill>
              </a:rPr>
              <a:t> 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</a:rPr>
              <a:t>（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</a:rPr>
              <a:t>1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</a:rPr>
              <a:t>）横坐标保持不变，纵坐标分别乘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</a:rPr>
              <a:t>-1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</a:rPr>
              <a:t>，</a:t>
            </a:r>
          </a:p>
          <a:p>
            <a:pPr eaLnBrk="1" hangingPunct="1"/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</a:rPr>
              <a:t>所得的各个点的坐标依次是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（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5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-4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），</a:t>
            </a:r>
          </a:p>
          <a:p>
            <a:pPr eaLnBrk="1" hangingPunct="1"/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（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3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5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-1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5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1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3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），</a:t>
            </a:r>
          </a:p>
          <a:p>
            <a:pPr eaLnBrk="1" hangingPunct="1"/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（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4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2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）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.</a:t>
            </a:r>
            <a:endParaRPr lang="en-US" altLang="zh-CN" sz="2800" b="1">
              <a:solidFill>
                <a:srgbClr val="FF3300"/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ransition spd="med"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udio11111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  <p:bldP spid="16387" grpId="0"/>
      <p:bldP spid="16388" grpId="0"/>
      <p:bldP spid="1638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7621" name="Group 213"/>
          <p:cNvGraphicFramePr>
            <a:graphicFrameLocks noGrp="1"/>
          </p:cNvGraphicFramePr>
          <p:nvPr/>
        </p:nvGraphicFramePr>
        <p:xfrm>
          <a:off x="1143000" y="1219200"/>
          <a:ext cx="7010400" cy="5262765"/>
        </p:xfrm>
        <a:graphic>
          <a:graphicData uri="http://schemas.openxmlformats.org/drawingml/2006/table">
            <a:tbl>
              <a:tblPr/>
              <a:tblGrid>
                <a:gridCol w="506413"/>
                <a:gridCol w="506412"/>
                <a:gridCol w="506413"/>
                <a:gridCol w="504825"/>
                <a:gridCol w="506412"/>
                <a:gridCol w="506413"/>
                <a:gridCol w="506412"/>
                <a:gridCol w="506413"/>
                <a:gridCol w="506412"/>
                <a:gridCol w="506413"/>
                <a:gridCol w="504825"/>
                <a:gridCol w="506412"/>
                <a:gridCol w="506413"/>
                <a:gridCol w="430212"/>
              </a:tblGrid>
              <a:tr h="518129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29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5116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29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29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29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29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29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29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2417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5769" name="Line 173"/>
          <p:cNvSpPr>
            <a:spLocks noChangeShapeType="1"/>
          </p:cNvSpPr>
          <p:nvPr/>
        </p:nvSpPr>
        <p:spPr bwMode="auto">
          <a:xfrm>
            <a:off x="1143000" y="4343400"/>
            <a:ext cx="6934200" cy="0"/>
          </a:xfrm>
          <a:prstGeom prst="line">
            <a:avLst/>
          </a:prstGeom>
          <a:noFill/>
          <a:ln w="9525">
            <a:solidFill>
              <a:srgbClr val="FF3300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770" name="Line 174"/>
          <p:cNvSpPr>
            <a:spLocks noChangeShapeType="1"/>
          </p:cNvSpPr>
          <p:nvPr/>
        </p:nvSpPr>
        <p:spPr bwMode="auto">
          <a:xfrm flipH="1" flipV="1">
            <a:off x="2133600" y="1219200"/>
            <a:ext cx="0" cy="5181600"/>
          </a:xfrm>
          <a:prstGeom prst="line">
            <a:avLst/>
          </a:prstGeom>
          <a:noFill/>
          <a:ln w="9525">
            <a:solidFill>
              <a:srgbClr val="FF3300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771" name="Text Box 175"/>
          <p:cNvSpPr txBox="1">
            <a:spLocks noChangeArrowheads="1"/>
          </p:cNvSpPr>
          <p:nvPr/>
        </p:nvSpPr>
        <p:spPr bwMode="auto">
          <a:xfrm>
            <a:off x="2498725" y="4211638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zh-CN"/>
          </a:p>
        </p:txBody>
      </p:sp>
      <p:sp>
        <p:nvSpPr>
          <p:cNvPr id="25772" name="Text Box 176"/>
          <p:cNvSpPr txBox="1">
            <a:spLocks noChangeArrowheads="1"/>
          </p:cNvSpPr>
          <p:nvPr/>
        </p:nvSpPr>
        <p:spPr bwMode="auto">
          <a:xfrm>
            <a:off x="2514600" y="4267200"/>
            <a:ext cx="3206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1</a:t>
            </a:r>
          </a:p>
        </p:txBody>
      </p:sp>
      <p:sp>
        <p:nvSpPr>
          <p:cNvPr id="25773" name="Text Box 177"/>
          <p:cNvSpPr txBox="1">
            <a:spLocks noChangeArrowheads="1"/>
          </p:cNvSpPr>
          <p:nvPr/>
        </p:nvSpPr>
        <p:spPr bwMode="auto">
          <a:xfrm>
            <a:off x="297180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2</a:t>
            </a:r>
          </a:p>
        </p:txBody>
      </p:sp>
      <p:sp>
        <p:nvSpPr>
          <p:cNvPr id="25774" name="Text Box 178"/>
          <p:cNvSpPr txBox="1">
            <a:spLocks noChangeArrowheads="1"/>
          </p:cNvSpPr>
          <p:nvPr/>
        </p:nvSpPr>
        <p:spPr bwMode="auto">
          <a:xfrm>
            <a:off x="350520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3</a:t>
            </a:r>
          </a:p>
        </p:txBody>
      </p:sp>
      <p:sp>
        <p:nvSpPr>
          <p:cNvPr id="25775" name="Text Box 179"/>
          <p:cNvSpPr txBox="1">
            <a:spLocks noChangeArrowheads="1"/>
          </p:cNvSpPr>
          <p:nvPr/>
        </p:nvSpPr>
        <p:spPr bwMode="auto">
          <a:xfrm>
            <a:off x="403860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4</a:t>
            </a:r>
          </a:p>
        </p:txBody>
      </p:sp>
      <p:sp>
        <p:nvSpPr>
          <p:cNvPr id="25776" name="Text Box 180"/>
          <p:cNvSpPr txBox="1">
            <a:spLocks noChangeArrowheads="1"/>
          </p:cNvSpPr>
          <p:nvPr/>
        </p:nvSpPr>
        <p:spPr bwMode="auto">
          <a:xfrm>
            <a:off x="4572000" y="4267200"/>
            <a:ext cx="3206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5</a:t>
            </a:r>
          </a:p>
        </p:txBody>
      </p:sp>
      <p:sp>
        <p:nvSpPr>
          <p:cNvPr id="25777" name="Text Box 181"/>
          <p:cNvSpPr txBox="1">
            <a:spLocks noChangeArrowheads="1"/>
          </p:cNvSpPr>
          <p:nvPr/>
        </p:nvSpPr>
        <p:spPr bwMode="auto">
          <a:xfrm>
            <a:off x="502920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6</a:t>
            </a:r>
          </a:p>
        </p:txBody>
      </p:sp>
      <p:sp>
        <p:nvSpPr>
          <p:cNvPr id="25778" name="Text Box 182"/>
          <p:cNvSpPr txBox="1">
            <a:spLocks noChangeArrowheads="1"/>
          </p:cNvSpPr>
          <p:nvPr/>
        </p:nvSpPr>
        <p:spPr bwMode="auto">
          <a:xfrm>
            <a:off x="553085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7</a:t>
            </a:r>
          </a:p>
        </p:txBody>
      </p:sp>
      <p:sp>
        <p:nvSpPr>
          <p:cNvPr id="25779" name="Text Box 183"/>
          <p:cNvSpPr txBox="1">
            <a:spLocks noChangeArrowheads="1"/>
          </p:cNvSpPr>
          <p:nvPr/>
        </p:nvSpPr>
        <p:spPr bwMode="auto">
          <a:xfrm>
            <a:off x="601980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8</a:t>
            </a:r>
          </a:p>
        </p:txBody>
      </p:sp>
      <p:sp>
        <p:nvSpPr>
          <p:cNvPr id="25780" name="Text Box 184"/>
          <p:cNvSpPr txBox="1">
            <a:spLocks noChangeArrowheads="1"/>
          </p:cNvSpPr>
          <p:nvPr/>
        </p:nvSpPr>
        <p:spPr bwMode="auto">
          <a:xfrm>
            <a:off x="1804988" y="4267200"/>
            <a:ext cx="4048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O</a:t>
            </a:r>
          </a:p>
        </p:txBody>
      </p:sp>
      <p:sp>
        <p:nvSpPr>
          <p:cNvPr id="25781" name="Text Box 185"/>
          <p:cNvSpPr txBox="1">
            <a:spLocks noChangeArrowheads="1"/>
          </p:cNvSpPr>
          <p:nvPr/>
        </p:nvSpPr>
        <p:spPr bwMode="auto">
          <a:xfrm>
            <a:off x="7696200" y="4419600"/>
            <a:ext cx="4048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X</a:t>
            </a:r>
          </a:p>
        </p:txBody>
      </p:sp>
      <p:sp>
        <p:nvSpPr>
          <p:cNvPr id="25782" name="Text Box 186"/>
          <p:cNvSpPr txBox="1">
            <a:spLocks noChangeArrowheads="1"/>
          </p:cNvSpPr>
          <p:nvPr/>
        </p:nvSpPr>
        <p:spPr bwMode="auto">
          <a:xfrm>
            <a:off x="1676400" y="1295400"/>
            <a:ext cx="4048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Y</a:t>
            </a:r>
          </a:p>
        </p:txBody>
      </p:sp>
      <p:sp>
        <p:nvSpPr>
          <p:cNvPr id="25783" name="Text Box 187"/>
          <p:cNvSpPr txBox="1">
            <a:spLocks noChangeArrowheads="1"/>
          </p:cNvSpPr>
          <p:nvPr/>
        </p:nvSpPr>
        <p:spPr bwMode="auto">
          <a:xfrm>
            <a:off x="1812925" y="3581400"/>
            <a:ext cx="3206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1</a:t>
            </a:r>
          </a:p>
        </p:txBody>
      </p:sp>
      <p:sp>
        <p:nvSpPr>
          <p:cNvPr id="25784" name="Text Box 188"/>
          <p:cNvSpPr txBox="1">
            <a:spLocks noChangeArrowheads="1"/>
          </p:cNvSpPr>
          <p:nvPr/>
        </p:nvSpPr>
        <p:spPr bwMode="auto">
          <a:xfrm>
            <a:off x="1797050" y="30480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2</a:t>
            </a:r>
          </a:p>
        </p:txBody>
      </p:sp>
      <p:sp>
        <p:nvSpPr>
          <p:cNvPr id="25785" name="Text Box 189"/>
          <p:cNvSpPr txBox="1">
            <a:spLocks noChangeArrowheads="1"/>
          </p:cNvSpPr>
          <p:nvPr/>
        </p:nvSpPr>
        <p:spPr bwMode="auto">
          <a:xfrm>
            <a:off x="1797050" y="25146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3</a:t>
            </a:r>
          </a:p>
        </p:txBody>
      </p:sp>
      <p:sp>
        <p:nvSpPr>
          <p:cNvPr id="25786" name="Text Box 190"/>
          <p:cNvSpPr txBox="1">
            <a:spLocks noChangeArrowheads="1"/>
          </p:cNvSpPr>
          <p:nvPr/>
        </p:nvSpPr>
        <p:spPr bwMode="auto">
          <a:xfrm>
            <a:off x="1797050" y="20574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4</a:t>
            </a:r>
          </a:p>
        </p:txBody>
      </p:sp>
      <p:sp>
        <p:nvSpPr>
          <p:cNvPr id="25787" name="Text Box 191"/>
          <p:cNvSpPr txBox="1">
            <a:spLocks noChangeArrowheads="1"/>
          </p:cNvSpPr>
          <p:nvPr/>
        </p:nvSpPr>
        <p:spPr bwMode="auto">
          <a:xfrm>
            <a:off x="1752600" y="4572000"/>
            <a:ext cx="457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-1</a:t>
            </a:r>
          </a:p>
        </p:txBody>
      </p:sp>
      <p:sp>
        <p:nvSpPr>
          <p:cNvPr id="25788" name="Text Box 192"/>
          <p:cNvSpPr txBox="1">
            <a:spLocks noChangeArrowheads="1"/>
          </p:cNvSpPr>
          <p:nvPr/>
        </p:nvSpPr>
        <p:spPr bwMode="auto">
          <a:xfrm>
            <a:off x="1752600" y="5105400"/>
            <a:ext cx="438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-2</a:t>
            </a:r>
          </a:p>
        </p:txBody>
      </p:sp>
      <p:sp>
        <p:nvSpPr>
          <p:cNvPr id="25789" name="Text Box 193"/>
          <p:cNvSpPr txBox="1">
            <a:spLocks noChangeArrowheads="1"/>
          </p:cNvSpPr>
          <p:nvPr/>
        </p:nvSpPr>
        <p:spPr bwMode="auto">
          <a:xfrm>
            <a:off x="1752600" y="5638800"/>
            <a:ext cx="438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-3</a:t>
            </a:r>
          </a:p>
        </p:txBody>
      </p:sp>
      <p:sp>
        <p:nvSpPr>
          <p:cNvPr id="17602" name="Line 194"/>
          <p:cNvSpPr>
            <a:spLocks noChangeShapeType="1"/>
          </p:cNvSpPr>
          <p:nvPr/>
        </p:nvSpPr>
        <p:spPr bwMode="auto">
          <a:xfrm flipV="1">
            <a:off x="2124075" y="3357563"/>
            <a:ext cx="2057400" cy="9906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603" name="Line 195"/>
          <p:cNvSpPr>
            <a:spLocks noChangeShapeType="1"/>
          </p:cNvSpPr>
          <p:nvPr/>
        </p:nvSpPr>
        <p:spPr bwMode="auto">
          <a:xfrm flipH="1">
            <a:off x="3635375" y="3357563"/>
            <a:ext cx="533400" cy="9906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604" name="Line 196"/>
          <p:cNvSpPr>
            <a:spLocks noChangeShapeType="1"/>
          </p:cNvSpPr>
          <p:nvPr/>
        </p:nvSpPr>
        <p:spPr bwMode="auto">
          <a:xfrm flipV="1">
            <a:off x="3657600" y="3810000"/>
            <a:ext cx="1066800" cy="5334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605" name="Line 197"/>
          <p:cNvSpPr>
            <a:spLocks noChangeShapeType="1"/>
          </p:cNvSpPr>
          <p:nvPr/>
        </p:nvSpPr>
        <p:spPr bwMode="auto">
          <a:xfrm flipH="1">
            <a:off x="4724400" y="3810000"/>
            <a:ext cx="0" cy="10668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606" name="Line 198"/>
          <p:cNvSpPr>
            <a:spLocks noChangeShapeType="1"/>
          </p:cNvSpPr>
          <p:nvPr/>
        </p:nvSpPr>
        <p:spPr bwMode="auto">
          <a:xfrm flipH="1" flipV="1">
            <a:off x="3657600" y="4343400"/>
            <a:ext cx="1066800" cy="5334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607" name="Line 199"/>
          <p:cNvSpPr>
            <a:spLocks noChangeShapeType="1"/>
          </p:cNvSpPr>
          <p:nvPr/>
        </p:nvSpPr>
        <p:spPr bwMode="auto">
          <a:xfrm>
            <a:off x="3657600" y="4343400"/>
            <a:ext cx="1066800" cy="21336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608" name="Line 200"/>
          <p:cNvSpPr>
            <a:spLocks noChangeShapeType="1"/>
          </p:cNvSpPr>
          <p:nvPr/>
        </p:nvSpPr>
        <p:spPr bwMode="auto">
          <a:xfrm flipH="1" flipV="1">
            <a:off x="2133600" y="4343400"/>
            <a:ext cx="2590800" cy="21336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797" name="Text Box 201"/>
          <p:cNvSpPr txBox="1">
            <a:spLocks noChangeArrowheads="1"/>
          </p:cNvSpPr>
          <p:nvPr/>
        </p:nvSpPr>
        <p:spPr bwMode="auto">
          <a:xfrm>
            <a:off x="655320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9</a:t>
            </a:r>
          </a:p>
        </p:txBody>
      </p:sp>
      <p:sp>
        <p:nvSpPr>
          <p:cNvPr id="25798" name="Text Box 202"/>
          <p:cNvSpPr txBox="1">
            <a:spLocks noChangeArrowheads="1"/>
          </p:cNvSpPr>
          <p:nvPr/>
        </p:nvSpPr>
        <p:spPr bwMode="auto">
          <a:xfrm>
            <a:off x="7010400" y="4267200"/>
            <a:ext cx="4889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10</a:t>
            </a:r>
          </a:p>
        </p:txBody>
      </p:sp>
      <p:sp>
        <p:nvSpPr>
          <p:cNvPr id="25799" name="Text Box 205"/>
          <p:cNvSpPr txBox="1">
            <a:spLocks noChangeArrowheads="1"/>
          </p:cNvSpPr>
          <p:nvPr/>
        </p:nvSpPr>
        <p:spPr bwMode="auto">
          <a:xfrm>
            <a:off x="4632325" y="6497638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zh-CN"/>
          </a:p>
        </p:txBody>
      </p:sp>
      <p:sp>
        <p:nvSpPr>
          <p:cNvPr id="25800" name="Text Box 206"/>
          <p:cNvSpPr txBox="1">
            <a:spLocks noChangeArrowheads="1"/>
          </p:cNvSpPr>
          <p:nvPr/>
        </p:nvSpPr>
        <p:spPr bwMode="auto">
          <a:xfrm>
            <a:off x="5105400" y="6400800"/>
            <a:ext cx="6413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图</a:t>
            </a:r>
            <a:r>
              <a:rPr lang="en-US" altLang="zh-CN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5</a:t>
            </a:r>
          </a:p>
        </p:txBody>
      </p:sp>
      <p:sp>
        <p:nvSpPr>
          <p:cNvPr id="25801" name="Text Box 207"/>
          <p:cNvSpPr txBox="1">
            <a:spLocks noChangeArrowheads="1"/>
          </p:cNvSpPr>
          <p:nvPr/>
        </p:nvSpPr>
        <p:spPr bwMode="auto">
          <a:xfrm>
            <a:off x="1752600" y="6172200"/>
            <a:ext cx="438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-4</a:t>
            </a:r>
          </a:p>
        </p:txBody>
      </p:sp>
      <p:sp>
        <p:nvSpPr>
          <p:cNvPr id="25802" name="Text Box 209"/>
          <p:cNvSpPr txBox="1">
            <a:spLocks noChangeArrowheads="1"/>
          </p:cNvSpPr>
          <p:nvPr/>
        </p:nvSpPr>
        <p:spPr bwMode="auto">
          <a:xfrm>
            <a:off x="2286000" y="1295400"/>
            <a:ext cx="5810250" cy="711200"/>
          </a:xfrm>
          <a:prstGeom prst="rect">
            <a:avLst/>
          </a:prstGeom>
          <a:solidFill>
            <a:srgbClr val="FFFF00"/>
          </a:solidFill>
          <a:ln w="9525">
            <a:solidFill>
              <a:srgbClr val="00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（</a:t>
            </a:r>
            <a:r>
              <a:rPr lang="en-US" altLang="zh-CN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5</a:t>
            </a:r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-4</a:t>
            </a:r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3</a:t>
            </a:r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5</a:t>
            </a:r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-1</a:t>
            </a:r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），</a:t>
            </a:r>
          </a:p>
          <a:p>
            <a:pPr eaLnBrk="1" hangingPunct="1"/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（</a:t>
            </a:r>
            <a:r>
              <a:rPr lang="en-US" altLang="zh-CN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5</a:t>
            </a:r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1</a:t>
            </a:r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3</a:t>
            </a:r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4</a:t>
            </a:r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2</a:t>
            </a:r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）</a:t>
            </a:r>
            <a:r>
              <a:rPr lang="en-US" altLang="zh-CN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.</a:t>
            </a:r>
            <a:endParaRPr lang="en-US" altLang="zh-CN" sz="2000">
              <a:latin typeface="Arial Black" pitchFamily="34" charset="0"/>
            </a:endParaRPr>
          </a:p>
        </p:txBody>
      </p:sp>
      <p:sp>
        <p:nvSpPr>
          <p:cNvPr id="25803" name="Text Box 210"/>
          <p:cNvSpPr txBox="1">
            <a:spLocks noChangeArrowheads="1"/>
          </p:cNvSpPr>
          <p:nvPr/>
        </p:nvSpPr>
        <p:spPr bwMode="auto">
          <a:xfrm>
            <a:off x="2574925" y="477838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zh-CN"/>
          </a:p>
        </p:txBody>
      </p:sp>
      <p:sp>
        <p:nvSpPr>
          <p:cNvPr id="25804" name="Text Box 211"/>
          <p:cNvSpPr txBox="1">
            <a:spLocks noChangeArrowheads="1"/>
          </p:cNvSpPr>
          <p:nvPr/>
        </p:nvSpPr>
        <p:spPr bwMode="auto">
          <a:xfrm>
            <a:off x="2362200" y="352425"/>
            <a:ext cx="5641975" cy="771525"/>
          </a:xfrm>
          <a:prstGeom prst="rect">
            <a:avLst/>
          </a:prstGeom>
          <a:solidFill>
            <a:schemeClr val="accent1"/>
          </a:solidFill>
          <a:ln w="9525">
            <a:solidFill>
              <a:srgbClr val="00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），（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5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4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），（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3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），（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5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1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），</a:t>
            </a:r>
          </a:p>
          <a:p>
            <a:pPr eaLnBrk="1" hangingPunct="1">
              <a:spcBef>
                <a:spcPct val="20000"/>
              </a:spcBef>
            </a:pP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5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-1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），（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3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），（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4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-2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），（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</a:t>
            </a:r>
          </a:p>
        </p:txBody>
      </p:sp>
      <p:sp>
        <p:nvSpPr>
          <p:cNvPr id="17620" name="Text Box 212"/>
          <p:cNvSpPr txBox="1">
            <a:spLocks noChangeArrowheads="1"/>
          </p:cNvSpPr>
          <p:nvPr/>
        </p:nvSpPr>
        <p:spPr bwMode="auto">
          <a:xfrm>
            <a:off x="1457325" y="2286000"/>
            <a:ext cx="66198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如图</a:t>
            </a:r>
            <a:r>
              <a:rPr lang="en-US" altLang="zh-CN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5,</a:t>
            </a:r>
            <a:r>
              <a:rPr lang="zh-CN" altLang="en-US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所得的图案与原来图案关于横轴成轴对称</a:t>
            </a:r>
          </a:p>
        </p:txBody>
      </p:sp>
      <p:sp>
        <p:nvSpPr>
          <p:cNvPr id="25806" name="Oval 214"/>
          <p:cNvSpPr>
            <a:spLocks noChangeArrowheads="1"/>
          </p:cNvSpPr>
          <p:nvPr/>
        </p:nvSpPr>
        <p:spPr bwMode="auto">
          <a:xfrm>
            <a:off x="2057400" y="4267200"/>
            <a:ext cx="152400" cy="152400"/>
          </a:xfrm>
          <a:prstGeom prst="ellipse">
            <a:avLst/>
          </a:prstGeom>
          <a:solidFill>
            <a:srgbClr val="FF3300"/>
          </a:solidFill>
          <a:ln w="9525">
            <a:solidFill>
              <a:srgbClr val="FF33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807" name="Oval 215"/>
          <p:cNvSpPr>
            <a:spLocks noChangeArrowheads="1"/>
          </p:cNvSpPr>
          <p:nvPr/>
        </p:nvSpPr>
        <p:spPr bwMode="auto">
          <a:xfrm>
            <a:off x="4114800" y="3276600"/>
            <a:ext cx="152400" cy="152400"/>
          </a:xfrm>
          <a:prstGeom prst="ellipse">
            <a:avLst/>
          </a:prstGeom>
          <a:solidFill>
            <a:srgbClr val="FF3300"/>
          </a:solidFill>
          <a:ln w="9525">
            <a:solidFill>
              <a:srgbClr val="FF33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808" name="Oval 216"/>
          <p:cNvSpPr>
            <a:spLocks noChangeArrowheads="1"/>
          </p:cNvSpPr>
          <p:nvPr/>
        </p:nvSpPr>
        <p:spPr bwMode="auto">
          <a:xfrm>
            <a:off x="3581400" y="4267200"/>
            <a:ext cx="152400" cy="152400"/>
          </a:xfrm>
          <a:prstGeom prst="ellipse">
            <a:avLst/>
          </a:prstGeom>
          <a:solidFill>
            <a:srgbClr val="FF3300"/>
          </a:solidFill>
          <a:ln w="9525">
            <a:solidFill>
              <a:srgbClr val="FF33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809" name="Oval 217"/>
          <p:cNvSpPr>
            <a:spLocks noChangeArrowheads="1"/>
          </p:cNvSpPr>
          <p:nvPr/>
        </p:nvSpPr>
        <p:spPr bwMode="auto">
          <a:xfrm>
            <a:off x="4648200" y="3733800"/>
            <a:ext cx="152400" cy="152400"/>
          </a:xfrm>
          <a:prstGeom prst="ellipse">
            <a:avLst/>
          </a:prstGeom>
          <a:solidFill>
            <a:srgbClr val="FF3300"/>
          </a:solidFill>
          <a:ln w="9525">
            <a:solidFill>
              <a:srgbClr val="FF33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810" name="Oval 218"/>
          <p:cNvSpPr>
            <a:spLocks noChangeArrowheads="1"/>
          </p:cNvSpPr>
          <p:nvPr/>
        </p:nvSpPr>
        <p:spPr bwMode="auto">
          <a:xfrm>
            <a:off x="4648200" y="4800600"/>
            <a:ext cx="152400" cy="152400"/>
          </a:xfrm>
          <a:prstGeom prst="ellipse">
            <a:avLst/>
          </a:prstGeom>
          <a:solidFill>
            <a:srgbClr val="FF3300"/>
          </a:solidFill>
          <a:ln w="9525">
            <a:solidFill>
              <a:srgbClr val="FF33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811" name="Oval 220"/>
          <p:cNvSpPr>
            <a:spLocks noChangeArrowheads="1"/>
          </p:cNvSpPr>
          <p:nvPr/>
        </p:nvSpPr>
        <p:spPr bwMode="auto">
          <a:xfrm>
            <a:off x="4648200" y="6400800"/>
            <a:ext cx="152400" cy="152400"/>
          </a:xfrm>
          <a:prstGeom prst="ellipse">
            <a:avLst/>
          </a:prstGeom>
          <a:solidFill>
            <a:srgbClr val="FF3300"/>
          </a:solidFill>
          <a:ln w="9525">
            <a:solidFill>
              <a:srgbClr val="FF33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 spd="med"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7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7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7" presetID="22" presetClass="entr" presetSubtype="1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7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1" presetID="22" presetClass="entr" presetSubtype="2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17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25" presetID="22" presetClass="entr" presetSubtype="1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7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9" presetID="22" presetClass="entr" presetSubtype="2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500"/>
                                        <p:tgtEl>
                                          <p:spTgt spid="17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37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6" dur="500"/>
                                        <p:tgtEl>
                                          <p:spTgt spid="176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602" grpId="0"/>
      <p:bldP spid="17603" grpId="0"/>
      <p:bldP spid="17604" grpId="0"/>
      <p:bldP spid="17605" grpId="0"/>
      <p:bldP spid="17606" grpId="0"/>
      <p:bldP spid="17607" grpId="0"/>
      <p:bldP spid="17608" grpId="0"/>
      <p:bldP spid="1762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Text Box 2"/>
          <p:cNvSpPr txBox="1">
            <a:spLocks noChangeArrowheads="1"/>
          </p:cNvSpPr>
          <p:nvPr/>
        </p:nvSpPr>
        <p:spPr bwMode="auto">
          <a:xfrm>
            <a:off x="76200" y="914400"/>
            <a:ext cx="8991600" cy="310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80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黑体" pitchFamily="2" charset="-122"/>
              </a:rPr>
              <a:t>          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黑体" pitchFamily="2" charset="-122"/>
              </a:rPr>
              <a:t>将引例中的点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5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4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3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5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1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5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-1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3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4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-2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），（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0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</a:t>
            </a:r>
          </a:p>
          <a:p>
            <a:pPr>
              <a:defRPr/>
            </a:pP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做如下变化：</a:t>
            </a:r>
          </a:p>
          <a:p>
            <a:pPr>
              <a:defRPr/>
            </a:pP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   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1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）横坐标保持不变，纵坐标分别乘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-1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，所得的图案与原来的图案相比有什么变化？</a:t>
            </a:r>
          </a:p>
          <a:p>
            <a:pPr>
              <a:defRPr/>
            </a:pP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   （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2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）纵、横坐标分别变成原来的</a:t>
            </a:r>
            <a:r>
              <a:rPr lang="en-US" altLang="zh-CN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2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倍，所得的图案与原来的图案相比有什么变化？</a:t>
            </a:r>
          </a:p>
        </p:txBody>
      </p:sp>
      <p:sp>
        <p:nvSpPr>
          <p:cNvPr id="20483" name="AutoShape 3"/>
          <p:cNvSpPr>
            <a:spLocks noChangeArrowheads="1"/>
          </p:cNvSpPr>
          <p:nvPr/>
        </p:nvSpPr>
        <p:spPr bwMode="auto">
          <a:xfrm>
            <a:off x="381000" y="-76200"/>
            <a:ext cx="3581400" cy="1143000"/>
          </a:xfrm>
          <a:prstGeom prst="horizontalScroll">
            <a:avLst>
              <a:gd name="adj" fmla="val 12500"/>
            </a:avLst>
          </a:prstGeom>
          <a:solidFill>
            <a:schemeClr val="hlink"/>
          </a:solidFill>
          <a:ln w="9525">
            <a:solidFill>
              <a:schemeClr val="tx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zh-CN"/>
          </a:p>
        </p:txBody>
      </p:sp>
      <p:sp>
        <p:nvSpPr>
          <p:cNvPr id="20484" name="Text Box 4"/>
          <p:cNvSpPr txBox="1">
            <a:spLocks noChangeArrowheads="1"/>
          </p:cNvSpPr>
          <p:nvPr/>
        </p:nvSpPr>
        <p:spPr bwMode="auto">
          <a:xfrm>
            <a:off x="1143000" y="-152400"/>
            <a:ext cx="2362200" cy="1189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7200">
                <a:solidFill>
                  <a:schemeClr val="accent1"/>
                </a:solidFill>
                <a:latin typeface="隶书" pitchFamily="49" charset="-122"/>
                <a:ea typeface="隶书" pitchFamily="49" charset="-122"/>
              </a:rPr>
              <a:t>例</a:t>
            </a:r>
            <a:r>
              <a:rPr lang="en-US" altLang="zh-CN" sz="5400">
                <a:solidFill>
                  <a:schemeClr val="accent1"/>
                </a:solidFill>
                <a:latin typeface="Arial Black" pitchFamily="34" charset="0"/>
                <a:ea typeface="隶书" pitchFamily="49" charset="-122"/>
              </a:rPr>
              <a:t>2</a:t>
            </a:r>
          </a:p>
        </p:txBody>
      </p:sp>
      <p:sp>
        <p:nvSpPr>
          <p:cNvPr id="20485" name="Text Box 5"/>
          <p:cNvSpPr txBox="1">
            <a:spLocks noChangeArrowheads="1"/>
          </p:cNvSpPr>
          <p:nvPr/>
        </p:nvSpPr>
        <p:spPr bwMode="auto">
          <a:xfrm>
            <a:off x="157163" y="4724400"/>
            <a:ext cx="8831262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rgbClr val="FF3300"/>
                </a:solidFill>
                <a:ea typeface="黑体" pitchFamily="2" charset="-122"/>
              </a:rPr>
              <a:t>解：</a:t>
            </a:r>
            <a:r>
              <a:rPr lang="zh-CN" altLang="en-US">
                <a:solidFill>
                  <a:srgbClr val="FF3300"/>
                </a:solidFill>
              </a:rPr>
              <a:t> 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</a:rPr>
              <a:t>（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</a:rPr>
              <a:t>2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</a:rPr>
              <a:t>）纵、横坐标分别变成原来的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</a:rPr>
              <a:t>2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</a:rPr>
              <a:t>倍，所得各个点</a:t>
            </a:r>
          </a:p>
          <a:p>
            <a:pPr eaLnBrk="1" hangingPunct="1"/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</a:rPr>
              <a:t>     的坐标依次是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（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10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8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6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），</a:t>
            </a:r>
          </a:p>
          <a:p>
            <a:pPr eaLnBrk="1" hangingPunct="1"/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               （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10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2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10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-2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6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），</a:t>
            </a:r>
          </a:p>
          <a:p>
            <a:pPr eaLnBrk="1" hangingPunct="1"/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                 （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8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-4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），（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）</a:t>
            </a:r>
            <a:r>
              <a:rPr lang="en-US" altLang="zh-CN" sz="2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.</a:t>
            </a:r>
            <a:endParaRPr lang="en-US" altLang="zh-CN" sz="2800" b="1">
              <a:solidFill>
                <a:srgbClr val="FF3300"/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ransition spd="med"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20483" grpId="0"/>
      <p:bldP spid="20484" grpId="0"/>
      <p:bldP spid="2048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1710" name="Group 206"/>
          <p:cNvGraphicFramePr>
            <a:graphicFrameLocks noGrp="1"/>
          </p:cNvGraphicFramePr>
          <p:nvPr/>
        </p:nvGraphicFramePr>
        <p:xfrm>
          <a:off x="1143000" y="1219200"/>
          <a:ext cx="7086600" cy="5278438"/>
        </p:xfrm>
        <a:graphic>
          <a:graphicData uri="http://schemas.openxmlformats.org/drawingml/2006/table">
            <a:tbl>
              <a:tblPr/>
              <a:tblGrid>
                <a:gridCol w="506413"/>
                <a:gridCol w="506412"/>
                <a:gridCol w="506413"/>
                <a:gridCol w="504825"/>
                <a:gridCol w="506412"/>
                <a:gridCol w="506413"/>
                <a:gridCol w="506412"/>
                <a:gridCol w="506413"/>
                <a:gridCol w="506412"/>
                <a:gridCol w="506413"/>
                <a:gridCol w="504825"/>
                <a:gridCol w="506412"/>
                <a:gridCol w="506413"/>
                <a:gridCol w="506412"/>
              </a:tblGrid>
              <a:tr h="533432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1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5184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1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1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1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1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1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1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2483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7817" name="Line 173"/>
          <p:cNvSpPr>
            <a:spLocks noChangeShapeType="1"/>
          </p:cNvSpPr>
          <p:nvPr/>
        </p:nvSpPr>
        <p:spPr bwMode="auto">
          <a:xfrm>
            <a:off x="1143000" y="4343400"/>
            <a:ext cx="6934200" cy="0"/>
          </a:xfrm>
          <a:prstGeom prst="line">
            <a:avLst/>
          </a:prstGeom>
          <a:noFill/>
          <a:ln w="9525">
            <a:solidFill>
              <a:srgbClr val="FF3300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818" name="Line 174"/>
          <p:cNvSpPr>
            <a:spLocks noChangeShapeType="1"/>
          </p:cNvSpPr>
          <p:nvPr/>
        </p:nvSpPr>
        <p:spPr bwMode="auto">
          <a:xfrm flipH="1" flipV="1">
            <a:off x="2133600" y="0"/>
            <a:ext cx="0" cy="6400800"/>
          </a:xfrm>
          <a:prstGeom prst="line">
            <a:avLst/>
          </a:prstGeom>
          <a:noFill/>
          <a:ln w="9525">
            <a:solidFill>
              <a:srgbClr val="FF3300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819" name="Text Box 175"/>
          <p:cNvSpPr txBox="1">
            <a:spLocks noChangeArrowheads="1"/>
          </p:cNvSpPr>
          <p:nvPr/>
        </p:nvSpPr>
        <p:spPr bwMode="auto">
          <a:xfrm>
            <a:off x="2498725" y="4211638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zh-CN"/>
          </a:p>
        </p:txBody>
      </p:sp>
      <p:sp>
        <p:nvSpPr>
          <p:cNvPr id="27820" name="Text Box 176"/>
          <p:cNvSpPr txBox="1">
            <a:spLocks noChangeArrowheads="1"/>
          </p:cNvSpPr>
          <p:nvPr/>
        </p:nvSpPr>
        <p:spPr bwMode="auto">
          <a:xfrm>
            <a:off x="2514600" y="4267200"/>
            <a:ext cx="3206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1</a:t>
            </a:r>
          </a:p>
        </p:txBody>
      </p:sp>
      <p:sp>
        <p:nvSpPr>
          <p:cNvPr id="27821" name="Text Box 177"/>
          <p:cNvSpPr txBox="1">
            <a:spLocks noChangeArrowheads="1"/>
          </p:cNvSpPr>
          <p:nvPr/>
        </p:nvSpPr>
        <p:spPr bwMode="auto">
          <a:xfrm>
            <a:off x="297180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2</a:t>
            </a:r>
          </a:p>
        </p:txBody>
      </p:sp>
      <p:sp>
        <p:nvSpPr>
          <p:cNvPr id="27822" name="Text Box 178"/>
          <p:cNvSpPr txBox="1">
            <a:spLocks noChangeArrowheads="1"/>
          </p:cNvSpPr>
          <p:nvPr/>
        </p:nvSpPr>
        <p:spPr bwMode="auto">
          <a:xfrm>
            <a:off x="350520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3</a:t>
            </a:r>
          </a:p>
        </p:txBody>
      </p:sp>
      <p:sp>
        <p:nvSpPr>
          <p:cNvPr id="27823" name="Text Box 179"/>
          <p:cNvSpPr txBox="1">
            <a:spLocks noChangeArrowheads="1"/>
          </p:cNvSpPr>
          <p:nvPr/>
        </p:nvSpPr>
        <p:spPr bwMode="auto">
          <a:xfrm>
            <a:off x="403860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4</a:t>
            </a:r>
          </a:p>
        </p:txBody>
      </p:sp>
      <p:sp>
        <p:nvSpPr>
          <p:cNvPr id="27824" name="Text Box 180"/>
          <p:cNvSpPr txBox="1">
            <a:spLocks noChangeArrowheads="1"/>
          </p:cNvSpPr>
          <p:nvPr/>
        </p:nvSpPr>
        <p:spPr bwMode="auto">
          <a:xfrm>
            <a:off x="4572000" y="4267200"/>
            <a:ext cx="3206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5</a:t>
            </a:r>
          </a:p>
        </p:txBody>
      </p:sp>
      <p:sp>
        <p:nvSpPr>
          <p:cNvPr id="27825" name="Text Box 181"/>
          <p:cNvSpPr txBox="1">
            <a:spLocks noChangeArrowheads="1"/>
          </p:cNvSpPr>
          <p:nvPr/>
        </p:nvSpPr>
        <p:spPr bwMode="auto">
          <a:xfrm>
            <a:off x="502920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6</a:t>
            </a:r>
          </a:p>
        </p:txBody>
      </p:sp>
      <p:sp>
        <p:nvSpPr>
          <p:cNvPr id="27826" name="Text Box 182"/>
          <p:cNvSpPr txBox="1">
            <a:spLocks noChangeArrowheads="1"/>
          </p:cNvSpPr>
          <p:nvPr/>
        </p:nvSpPr>
        <p:spPr bwMode="auto">
          <a:xfrm>
            <a:off x="553085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7</a:t>
            </a:r>
          </a:p>
        </p:txBody>
      </p:sp>
      <p:sp>
        <p:nvSpPr>
          <p:cNvPr id="27827" name="Text Box 183"/>
          <p:cNvSpPr txBox="1">
            <a:spLocks noChangeArrowheads="1"/>
          </p:cNvSpPr>
          <p:nvPr/>
        </p:nvSpPr>
        <p:spPr bwMode="auto">
          <a:xfrm>
            <a:off x="601980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8</a:t>
            </a:r>
          </a:p>
        </p:txBody>
      </p:sp>
      <p:sp>
        <p:nvSpPr>
          <p:cNvPr id="27828" name="Text Box 184"/>
          <p:cNvSpPr txBox="1">
            <a:spLocks noChangeArrowheads="1"/>
          </p:cNvSpPr>
          <p:nvPr/>
        </p:nvSpPr>
        <p:spPr bwMode="auto">
          <a:xfrm>
            <a:off x="1804988" y="4267200"/>
            <a:ext cx="4048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O</a:t>
            </a:r>
          </a:p>
        </p:txBody>
      </p:sp>
      <p:sp>
        <p:nvSpPr>
          <p:cNvPr id="27829" name="Text Box 185"/>
          <p:cNvSpPr txBox="1">
            <a:spLocks noChangeArrowheads="1"/>
          </p:cNvSpPr>
          <p:nvPr/>
        </p:nvSpPr>
        <p:spPr bwMode="auto">
          <a:xfrm>
            <a:off x="7696200" y="4419600"/>
            <a:ext cx="4048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X</a:t>
            </a:r>
          </a:p>
        </p:txBody>
      </p:sp>
      <p:sp>
        <p:nvSpPr>
          <p:cNvPr id="27830" name="Text Box 186"/>
          <p:cNvSpPr txBox="1">
            <a:spLocks noChangeArrowheads="1"/>
          </p:cNvSpPr>
          <p:nvPr/>
        </p:nvSpPr>
        <p:spPr bwMode="auto">
          <a:xfrm>
            <a:off x="2286000" y="0"/>
            <a:ext cx="4048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Y</a:t>
            </a:r>
          </a:p>
        </p:txBody>
      </p:sp>
      <p:sp>
        <p:nvSpPr>
          <p:cNvPr id="27831" name="Text Box 187"/>
          <p:cNvSpPr txBox="1">
            <a:spLocks noChangeArrowheads="1"/>
          </p:cNvSpPr>
          <p:nvPr/>
        </p:nvSpPr>
        <p:spPr bwMode="auto">
          <a:xfrm>
            <a:off x="1812925" y="3581400"/>
            <a:ext cx="3206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1</a:t>
            </a:r>
          </a:p>
        </p:txBody>
      </p:sp>
      <p:sp>
        <p:nvSpPr>
          <p:cNvPr id="27832" name="Text Box 188"/>
          <p:cNvSpPr txBox="1">
            <a:spLocks noChangeArrowheads="1"/>
          </p:cNvSpPr>
          <p:nvPr/>
        </p:nvSpPr>
        <p:spPr bwMode="auto">
          <a:xfrm>
            <a:off x="1797050" y="30480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2</a:t>
            </a:r>
          </a:p>
        </p:txBody>
      </p:sp>
      <p:sp>
        <p:nvSpPr>
          <p:cNvPr id="27833" name="Text Box 189"/>
          <p:cNvSpPr txBox="1">
            <a:spLocks noChangeArrowheads="1"/>
          </p:cNvSpPr>
          <p:nvPr/>
        </p:nvSpPr>
        <p:spPr bwMode="auto">
          <a:xfrm>
            <a:off x="1797050" y="25146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3</a:t>
            </a:r>
          </a:p>
        </p:txBody>
      </p:sp>
      <p:sp>
        <p:nvSpPr>
          <p:cNvPr id="27834" name="Text Box 190"/>
          <p:cNvSpPr txBox="1">
            <a:spLocks noChangeArrowheads="1"/>
          </p:cNvSpPr>
          <p:nvPr/>
        </p:nvSpPr>
        <p:spPr bwMode="auto">
          <a:xfrm>
            <a:off x="1797050" y="20574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4</a:t>
            </a:r>
          </a:p>
        </p:txBody>
      </p:sp>
      <p:sp>
        <p:nvSpPr>
          <p:cNvPr id="27835" name="Text Box 191"/>
          <p:cNvSpPr txBox="1">
            <a:spLocks noChangeArrowheads="1"/>
          </p:cNvSpPr>
          <p:nvPr/>
        </p:nvSpPr>
        <p:spPr bwMode="auto">
          <a:xfrm>
            <a:off x="1752600" y="4572000"/>
            <a:ext cx="457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-1</a:t>
            </a:r>
          </a:p>
        </p:txBody>
      </p:sp>
      <p:sp>
        <p:nvSpPr>
          <p:cNvPr id="27836" name="Text Box 192"/>
          <p:cNvSpPr txBox="1">
            <a:spLocks noChangeArrowheads="1"/>
          </p:cNvSpPr>
          <p:nvPr/>
        </p:nvSpPr>
        <p:spPr bwMode="auto">
          <a:xfrm>
            <a:off x="1752600" y="5105400"/>
            <a:ext cx="438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-2</a:t>
            </a:r>
          </a:p>
        </p:txBody>
      </p:sp>
      <p:sp>
        <p:nvSpPr>
          <p:cNvPr id="27837" name="Text Box 193"/>
          <p:cNvSpPr txBox="1">
            <a:spLocks noChangeArrowheads="1"/>
          </p:cNvSpPr>
          <p:nvPr/>
        </p:nvSpPr>
        <p:spPr bwMode="auto">
          <a:xfrm>
            <a:off x="1752600" y="5638800"/>
            <a:ext cx="438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-3</a:t>
            </a:r>
          </a:p>
        </p:txBody>
      </p:sp>
      <p:sp>
        <p:nvSpPr>
          <p:cNvPr id="21698" name="Line 194"/>
          <p:cNvSpPr>
            <a:spLocks noChangeShapeType="1"/>
          </p:cNvSpPr>
          <p:nvPr/>
        </p:nvSpPr>
        <p:spPr bwMode="auto">
          <a:xfrm flipV="1">
            <a:off x="2133600" y="152400"/>
            <a:ext cx="5105400" cy="41910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699" name="Line 195"/>
          <p:cNvSpPr>
            <a:spLocks noChangeShapeType="1"/>
          </p:cNvSpPr>
          <p:nvPr/>
        </p:nvSpPr>
        <p:spPr bwMode="auto">
          <a:xfrm flipH="1">
            <a:off x="5292725" y="0"/>
            <a:ext cx="1981200" cy="41910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700" name="Line 196"/>
          <p:cNvSpPr>
            <a:spLocks noChangeShapeType="1"/>
          </p:cNvSpPr>
          <p:nvPr/>
        </p:nvSpPr>
        <p:spPr bwMode="auto">
          <a:xfrm flipV="1">
            <a:off x="5257800" y="3352800"/>
            <a:ext cx="1981200" cy="9906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701" name="Line 197"/>
          <p:cNvSpPr>
            <a:spLocks noChangeShapeType="1"/>
          </p:cNvSpPr>
          <p:nvPr/>
        </p:nvSpPr>
        <p:spPr bwMode="auto">
          <a:xfrm flipH="1">
            <a:off x="7239000" y="3352800"/>
            <a:ext cx="0" cy="20574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702" name="Line 198"/>
          <p:cNvSpPr>
            <a:spLocks noChangeShapeType="1"/>
          </p:cNvSpPr>
          <p:nvPr/>
        </p:nvSpPr>
        <p:spPr bwMode="auto">
          <a:xfrm flipH="1" flipV="1">
            <a:off x="5257800" y="4343400"/>
            <a:ext cx="1981200" cy="10668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703" name="Line 199"/>
          <p:cNvSpPr>
            <a:spLocks noChangeShapeType="1"/>
          </p:cNvSpPr>
          <p:nvPr/>
        </p:nvSpPr>
        <p:spPr bwMode="auto">
          <a:xfrm>
            <a:off x="5257800" y="4343400"/>
            <a:ext cx="914400" cy="21336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704" name="Line 200"/>
          <p:cNvSpPr>
            <a:spLocks noChangeShapeType="1"/>
          </p:cNvSpPr>
          <p:nvPr/>
        </p:nvSpPr>
        <p:spPr bwMode="auto">
          <a:xfrm flipH="1" flipV="1">
            <a:off x="2133600" y="4343400"/>
            <a:ext cx="4038600" cy="213360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845" name="Text Box 201"/>
          <p:cNvSpPr txBox="1">
            <a:spLocks noChangeArrowheads="1"/>
          </p:cNvSpPr>
          <p:nvPr/>
        </p:nvSpPr>
        <p:spPr bwMode="auto">
          <a:xfrm>
            <a:off x="6553200" y="426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9</a:t>
            </a:r>
          </a:p>
        </p:txBody>
      </p:sp>
      <p:sp>
        <p:nvSpPr>
          <p:cNvPr id="27846" name="Text Box 202"/>
          <p:cNvSpPr txBox="1">
            <a:spLocks noChangeArrowheads="1"/>
          </p:cNvSpPr>
          <p:nvPr/>
        </p:nvSpPr>
        <p:spPr bwMode="auto">
          <a:xfrm>
            <a:off x="7010400" y="4267200"/>
            <a:ext cx="4889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10</a:t>
            </a:r>
          </a:p>
        </p:txBody>
      </p:sp>
      <p:sp>
        <p:nvSpPr>
          <p:cNvPr id="27847" name="Text Box 203"/>
          <p:cNvSpPr txBox="1">
            <a:spLocks noChangeArrowheads="1"/>
          </p:cNvSpPr>
          <p:nvPr/>
        </p:nvSpPr>
        <p:spPr bwMode="auto">
          <a:xfrm>
            <a:off x="4632325" y="6497638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zh-CN"/>
          </a:p>
        </p:txBody>
      </p:sp>
      <p:sp>
        <p:nvSpPr>
          <p:cNvPr id="27848" name="Text Box 204"/>
          <p:cNvSpPr txBox="1">
            <a:spLocks noChangeArrowheads="1"/>
          </p:cNvSpPr>
          <p:nvPr/>
        </p:nvSpPr>
        <p:spPr bwMode="auto">
          <a:xfrm>
            <a:off x="304800" y="3962400"/>
            <a:ext cx="6413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图</a:t>
            </a:r>
            <a:r>
              <a:rPr lang="en-US" altLang="zh-CN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6</a:t>
            </a:r>
          </a:p>
        </p:txBody>
      </p:sp>
      <p:sp>
        <p:nvSpPr>
          <p:cNvPr id="27849" name="Text Box 205"/>
          <p:cNvSpPr txBox="1">
            <a:spLocks noChangeArrowheads="1"/>
          </p:cNvSpPr>
          <p:nvPr/>
        </p:nvSpPr>
        <p:spPr bwMode="auto">
          <a:xfrm>
            <a:off x="1752600" y="6172200"/>
            <a:ext cx="438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-4</a:t>
            </a:r>
          </a:p>
        </p:txBody>
      </p:sp>
      <p:sp>
        <p:nvSpPr>
          <p:cNvPr id="27850" name="Line 378"/>
          <p:cNvSpPr>
            <a:spLocks noChangeShapeType="1"/>
          </p:cNvSpPr>
          <p:nvPr/>
        </p:nvSpPr>
        <p:spPr bwMode="auto">
          <a:xfrm flipH="1" flipV="1">
            <a:off x="1143000" y="457200"/>
            <a:ext cx="0" cy="762000"/>
          </a:xfrm>
          <a:prstGeom prst="line">
            <a:avLst/>
          </a:prstGeom>
          <a:noFill/>
          <a:ln w="9525" cap="rnd">
            <a:solidFill>
              <a:schemeClr val="tx1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851" name="Line 379"/>
          <p:cNvSpPr>
            <a:spLocks noChangeShapeType="1"/>
          </p:cNvSpPr>
          <p:nvPr/>
        </p:nvSpPr>
        <p:spPr bwMode="auto">
          <a:xfrm flipH="1">
            <a:off x="1676400" y="1371600"/>
            <a:ext cx="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aphicFrame>
        <p:nvGraphicFramePr>
          <p:cNvPr id="22203" name="Group 699"/>
          <p:cNvGraphicFramePr>
            <a:graphicFrameLocks noGrp="1"/>
          </p:cNvGraphicFramePr>
          <p:nvPr/>
        </p:nvGraphicFramePr>
        <p:xfrm>
          <a:off x="1143000" y="701675"/>
          <a:ext cx="7086600" cy="517525"/>
        </p:xfrm>
        <a:graphic>
          <a:graphicData uri="http://schemas.openxmlformats.org/drawingml/2006/table">
            <a:tbl>
              <a:tblPr/>
              <a:tblGrid>
                <a:gridCol w="506413"/>
                <a:gridCol w="506412"/>
                <a:gridCol w="511175"/>
                <a:gridCol w="500063"/>
                <a:gridCol w="506412"/>
                <a:gridCol w="506413"/>
                <a:gridCol w="506412"/>
                <a:gridCol w="506413"/>
                <a:gridCol w="506412"/>
                <a:gridCol w="506413"/>
                <a:gridCol w="504825"/>
                <a:gridCol w="506412"/>
                <a:gridCol w="479425"/>
                <a:gridCol w="533400"/>
              </a:tblGrid>
              <a:tr h="51752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664" marB="45664" horzOverflow="overflow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664" marB="45664" horzOverflow="overflow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664" marB="45664" horzOverflow="overflow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664" marB="45664" horzOverflow="overflow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664" marB="45664" horzOverflow="overflow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664" marB="45664" horzOverflow="overflow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664" marB="45664" horzOverflow="overflow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664" marB="45664" horzOverflow="overflow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664" marB="45664" horzOverflow="overflow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664" marB="45664" horzOverflow="overflow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664" marB="45664" horzOverflow="overflow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664" marB="45664" horzOverflow="overflow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664" marB="45664" horzOverflow="overflow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45664" marB="45664" horzOverflow="overflow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22208" name="Group 704"/>
          <p:cNvGraphicFramePr>
            <a:graphicFrameLocks noGrp="1"/>
          </p:cNvGraphicFramePr>
          <p:nvPr/>
        </p:nvGraphicFramePr>
        <p:xfrm>
          <a:off x="1143000" y="152400"/>
          <a:ext cx="7086600" cy="533400"/>
        </p:xfrm>
        <a:graphic>
          <a:graphicData uri="http://schemas.openxmlformats.org/drawingml/2006/table">
            <a:tbl>
              <a:tblPr/>
              <a:tblGrid>
                <a:gridCol w="506413"/>
                <a:gridCol w="484187"/>
                <a:gridCol w="528638"/>
                <a:gridCol w="504825"/>
                <a:gridCol w="506412"/>
                <a:gridCol w="506413"/>
                <a:gridCol w="468312"/>
                <a:gridCol w="544513"/>
                <a:gridCol w="506412"/>
                <a:gridCol w="506413"/>
                <a:gridCol w="504825"/>
                <a:gridCol w="506412"/>
                <a:gridCol w="506413"/>
                <a:gridCol w="506412"/>
              </a:tblGrid>
              <a:tr h="5334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7916" name="Text Box 700"/>
          <p:cNvSpPr txBox="1">
            <a:spLocks noChangeArrowheads="1"/>
          </p:cNvSpPr>
          <p:nvPr/>
        </p:nvSpPr>
        <p:spPr bwMode="auto">
          <a:xfrm>
            <a:off x="1828800" y="15240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5</a:t>
            </a:r>
          </a:p>
        </p:txBody>
      </p:sp>
      <p:sp>
        <p:nvSpPr>
          <p:cNvPr id="27917" name="Text Box 701"/>
          <p:cNvSpPr txBox="1">
            <a:spLocks noChangeArrowheads="1"/>
          </p:cNvSpPr>
          <p:nvPr/>
        </p:nvSpPr>
        <p:spPr bwMode="auto">
          <a:xfrm>
            <a:off x="1797050" y="9906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6</a:t>
            </a:r>
          </a:p>
        </p:txBody>
      </p:sp>
      <p:sp>
        <p:nvSpPr>
          <p:cNvPr id="27918" name="Text Box 702"/>
          <p:cNvSpPr txBox="1">
            <a:spLocks noChangeArrowheads="1"/>
          </p:cNvSpPr>
          <p:nvPr/>
        </p:nvSpPr>
        <p:spPr bwMode="auto">
          <a:xfrm>
            <a:off x="1828800" y="45720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7</a:t>
            </a:r>
          </a:p>
        </p:txBody>
      </p:sp>
      <p:sp>
        <p:nvSpPr>
          <p:cNvPr id="27919" name="Text Box 703"/>
          <p:cNvSpPr txBox="1">
            <a:spLocks noChangeArrowheads="1"/>
          </p:cNvSpPr>
          <p:nvPr/>
        </p:nvSpPr>
        <p:spPr bwMode="auto">
          <a:xfrm>
            <a:off x="1873250" y="0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8</a:t>
            </a:r>
          </a:p>
        </p:txBody>
      </p:sp>
      <p:sp>
        <p:nvSpPr>
          <p:cNvPr id="27920" name="Text Box 705"/>
          <p:cNvSpPr txBox="1">
            <a:spLocks noChangeArrowheads="1"/>
          </p:cNvSpPr>
          <p:nvPr/>
        </p:nvSpPr>
        <p:spPr bwMode="auto">
          <a:xfrm>
            <a:off x="7299325" y="554038"/>
            <a:ext cx="1616075" cy="2540000"/>
          </a:xfrm>
          <a:prstGeom prst="rect">
            <a:avLst/>
          </a:prstGeom>
          <a:solidFill>
            <a:srgbClr val="FFFF00"/>
          </a:solidFill>
          <a:ln w="9525">
            <a:solidFill>
              <a:srgbClr val="00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（</a:t>
            </a:r>
            <a:r>
              <a:rPr lang="en-US" altLang="zh-CN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），</a:t>
            </a:r>
          </a:p>
          <a:p>
            <a:pPr eaLnBrk="1" hangingPunct="1"/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（</a:t>
            </a:r>
            <a:r>
              <a:rPr lang="en-US" altLang="zh-CN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10</a:t>
            </a:r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8</a:t>
            </a:r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），</a:t>
            </a:r>
          </a:p>
          <a:p>
            <a:pPr eaLnBrk="1" hangingPunct="1"/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（</a:t>
            </a:r>
            <a:r>
              <a:rPr lang="en-US" altLang="zh-CN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6</a:t>
            </a:r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），</a:t>
            </a:r>
          </a:p>
          <a:p>
            <a:pPr eaLnBrk="1" hangingPunct="1"/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（</a:t>
            </a:r>
            <a:r>
              <a:rPr lang="en-US" altLang="zh-CN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10</a:t>
            </a:r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2</a:t>
            </a:r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），</a:t>
            </a:r>
          </a:p>
          <a:p>
            <a:pPr eaLnBrk="1" hangingPunct="1"/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（</a:t>
            </a:r>
            <a:r>
              <a:rPr lang="en-US" altLang="zh-CN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10</a:t>
            </a:r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-2</a:t>
            </a:r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），</a:t>
            </a:r>
          </a:p>
          <a:p>
            <a:pPr eaLnBrk="1" hangingPunct="1"/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（</a:t>
            </a:r>
            <a:r>
              <a:rPr lang="en-US" altLang="zh-CN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6</a:t>
            </a:r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），</a:t>
            </a:r>
          </a:p>
          <a:p>
            <a:pPr eaLnBrk="1" hangingPunct="1"/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（</a:t>
            </a:r>
            <a:r>
              <a:rPr lang="en-US" altLang="zh-CN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8</a:t>
            </a:r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-4</a:t>
            </a:r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），</a:t>
            </a:r>
          </a:p>
          <a:p>
            <a:pPr eaLnBrk="1" hangingPunct="1"/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（</a:t>
            </a:r>
            <a:r>
              <a:rPr lang="en-US" altLang="zh-CN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，</a:t>
            </a:r>
            <a:r>
              <a:rPr lang="en-US" altLang="zh-CN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0</a:t>
            </a:r>
            <a:r>
              <a:rPr lang="zh-CN" altLang="en-US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）</a:t>
            </a:r>
            <a:r>
              <a:rPr lang="en-US" altLang="zh-CN" sz="2000" b="1">
                <a:solidFill>
                  <a:srgbClr val="FF3300"/>
                </a:solidFill>
                <a:latin typeface="Arial Black" pitchFamily="34" charset="0"/>
                <a:ea typeface="黑体" pitchFamily="2" charset="-122"/>
                <a:sym typeface="Wingdings" pitchFamily="2" charset="2"/>
              </a:rPr>
              <a:t>.</a:t>
            </a:r>
          </a:p>
        </p:txBody>
      </p:sp>
      <p:sp>
        <p:nvSpPr>
          <p:cNvPr id="27921" name="Text Box 706"/>
          <p:cNvSpPr txBox="1">
            <a:spLocks noChangeArrowheads="1"/>
          </p:cNvSpPr>
          <p:nvPr/>
        </p:nvSpPr>
        <p:spPr bwMode="auto">
          <a:xfrm>
            <a:off x="2727325" y="554038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zh-CN"/>
          </a:p>
        </p:txBody>
      </p:sp>
      <p:sp>
        <p:nvSpPr>
          <p:cNvPr id="27922" name="Text Box 707"/>
          <p:cNvSpPr txBox="1">
            <a:spLocks noChangeArrowheads="1"/>
          </p:cNvSpPr>
          <p:nvPr/>
        </p:nvSpPr>
        <p:spPr bwMode="auto">
          <a:xfrm>
            <a:off x="149225" y="352425"/>
            <a:ext cx="1527175" cy="2962275"/>
          </a:xfrm>
          <a:prstGeom prst="rect">
            <a:avLst/>
          </a:prstGeom>
          <a:solidFill>
            <a:schemeClr val="accent1"/>
          </a:solidFill>
          <a:ln w="9525">
            <a:solidFill>
              <a:srgbClr val="00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），</a:t>
            </a:r>
          </a:p>
          <a:p>
            <a:pPr eaLnBrk="1" hangingPunct="1">
              <a:spcBef>
                <a:spcPct val="20000"/>
              </a:spcBef>
            </a:pP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5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4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），</a:t>
            </a:r>
          </a:p>
          <a:p>
            <a:pPr eaLnBrk="1" hangingPunct="1">
              <a:spcBef>
                <a:spcPct val="20000"/>
              </a:spcBef>
            </a:pP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3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），</a:t>
            </a:r>
          </a:p>
          <a:p>
            <a:pPr eaLnBrk="1" hangingPunct="1">
              <a:spcBef>
                <a:spcPct val="20000"/>
              </a:spcBef>
            </a:pP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5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1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），</a:t>
            </a:r>
          </a:p>
          <a:p>
            <a:pPr eaLnBrk="1" hangingPunct="1">
              <a:spcBef>
                <a:spcPct val="20000"/>
              </a:spcBef>
            </a:pP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5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-1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），</a:t>
            </a:r>
          </a:p>
          <a:p>
            <a:pPr eaLnBrk="1" hangingPunct="1">
              <a:spcBef>
                <a:spcPct val="20000"/>
              </a:spcBef>
            </a:pP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3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），</a:t>
            </a:r>
          </a:p>
          <a:p>
            <a:pPr eaLnBrk="1" hangingPunct="1">
              <a:spcBef>
                <a:spcPct val="20000"/>
              </a:spcBef>
            </a:pP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4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-2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），</a:t>
            </a:r>
          </a:p>
          <a:p>
            <a:pPr eaLnBrk="1" hangingPunct="1">
              <a:spcBef>
                <a:spcPct val="20000"/>
              </a:spcBef>
            </a:pP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（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，</a:t>
            </a:r>
            <a:r>
              <a:rPr lang="en-US" altLang="zh-CN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0</a:t>
            </a:r>
            <a:r>
              <a:rPr lang="zh-CN" altLang="en-US" sz="2000" b="1">
                <a:solidFill>
                  <a:schemeClr val="accent2"/>
                </a:solidFill>
                <a:latin typeface="Arial Black" pitchFamily="34" charset="0"/>
                <a:ea typeface="黑体" pitchFamily="2" charset="-122"/>
              </a:rPr>
              <a:t>）</a:t>
            </a:r>
          </a:p>
        </p:txBody>
      </p:sp>
      <p:sp>
        <p:nvSpPr>
          <p:cNvPr id="22212" name="Text Box 708"/>
          <p:cNvSpPr txBox="1">
            <a:spLocks noChangeArrowheads="1"/>
          </p:cNvSpPr>
          <p:nvPr/>
        </p:nvSpPr>
        <p:spPr bwMode="auto">
          <a:xfrm>
            <a:off x="684213" y="5943600"/>
            <a:ext cx="83073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如图</a:t>
            </a:r>
            <a:r>
              <a:rPr lang="en-US" altLang="zh-CN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6</a:t>
            </a:r>
            <a:r>
              <a:rPr lang="zh-CN" altLang="en-US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所示</a:t>
            </a:r>
            <a:r>
              <a:rPr lang="en-US" altLang="zh-CN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,</a:t>
            </a:r>
            <a:r>
              <a:rPr lang="zh-CN" altLang="en-US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所得的图案与原图案相比</a:t>
            </a:r>
            <a:r>
              <a:rPr lang="en-US" altLang="zh-CN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,</a:t>
            </a:r>
            <a:r>
              <a:rPr lang="zh-CN" altLang="en-US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形状不变</a:t>
            </a:r>
            <a:r>
              <a:rPr lang="en-US" altLang="zh-CN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,</a:t>
            </a:r>
            <a:r>
              <a:rPr lang="zh-CN" altLang="en-US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图案放大了</a:t>
            </a:r>
            <a:r>
              <a:rPr lang="en-US" altLang="zh-CN" b="1">
                <a:solidFill>
                  <a:srgbClr val="FF33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.</a:t>
            </a:r>
          </a:p>
        </p:txBody>
      </p:sp>
      <p:sp>
        <p:nvSpPr>
          <p:cNvPr id="27924" name="Oval 709"/>
          <p:cNvSpPr>
            <a:spLocks noChangeArrowheads="1"/>
          </p:cNvSpPr>
          <p:nvPr/>
        </p:nvSpPr>
        <p:spPr bwMode="auto">
          <a:xfrm>
            <a:off x="2057400" y="4267200"/>
            <a:ext cx="152400" cy="152400"/>
          </a:xfrm>
          <a:prstGeom prst="ellipse">
            <a:avLst/>
          </a:prstGeom>
          <a:solidFill>
            <a:srgbClr val="FF3300"/>
          </a:solidFill>
          <a:ln w="9525">
            <a:solidFill>
              <a:srgbClr val="FF33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925" name="Oval 710"/>
          <p:cNvSpPr>
            <a:spLocks noChangeArrowheads="1"/>
          </p:cNvSpPr>
          <p:nvPr/>
        </p:nvSpPr>
        <p:spPr bwMode="auto">
          <a:xfrm>
            <a:off x="6096000" y="6400800"/>
            <a:ext cx="152400" cy="152400"/>
          </a:xfrm>
          <a:prstGeom prst="ellipse">
            <a:avLst/>
          </a:prstGeom>
          <a:solidFill>
            <a:srgbClr val="FF3300"/>
          </a:solidFill>
          <a:ln w="9525">
            <a:solidFill>
              <a:srgbClr val="FF33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926" name="Oval 711"/>
          <p:cNvSpPr>
            <a:spLocks noChangeArrowheads="1"/>
          </p:cNvSpPr>
          <p:nvPr/>
        </p:nvSpPr>
        <p:spPr bwMode="auto">
          <a:xfrm>
            <a:off x="5181600" y="4267200"/>
            <a:ext cx="152400" cy="152400"/>
          </a:xfrm>
          <a:prstGeom prst="ellipse">
            <a:avLst/>
          </a:prstGeom>
          <a:solidFill>
            <a:srgbClr val="FF3300"/>
          </a:solidFill>
          <a:ln w="9525">
            <a:solidFill>
              <a:srgbClr val="FF33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927" name="Oval 712"/>
          <p:cNvSpPr>
            <a:spLocks noChangeArrowheads="1"/>
          </p:cNvSpPr>
          <p:nvPr/>
        </p:nvSpPr>
        <p:spPr bwMode="auto">
          <a:xfrm>
            <a:off x="7162800" y="3276600"/>
            <a:ext cx="152400" cy="152400"/>
          </a:xfrm>
          <a:prstGeom prst="ellipse">
            <a:avLst/>
          </a:prstGeom>
          <a:solidFill>
            <a:srgbClr val="FF3300"/>
          </a:solidFill>
          <a:ln w="9525">
            <a:solidFill>
              <a:srgbClr val="FF33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928" name="Oval 713"/>
          <p:cNvSpPr>
            <a:spLocks noChangeArrowheads="1"/>
          </p:cNvSpPr>
          <p:nvPr/>
        </p:nvSpPr>
        <p:spPr bwMode="auto">
          <a:xfrm>
            <a:off x="7162800" y="76200"/>
            <a:ext cx="152400" cy="152400"/>
          </a:xfrm>
          <a:prstGeom prst="ellipse">
            <a:avLst/>
          </a:prstGeom>
          <a:solidFill>
            <a:srgbClr val="FF3300"/>
          </a:solidFill>
          <a:ln w="9525">
            <a:solidFill>
              <a:srgbClr val="FF33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929" name="Oval 714"/>
          <p:cNvSpPr>
            <a:spLocks noChangeArrowheads="1"/>
          </p:cNvSpPr>
          <p:nvPr/>
        </p:nvSpPr>
        <p:spPr bwMode="auto">
          <a:xfrm>
            <a:off x="7162800" y="5334000"/>
            <a:ext cx="152400" cy="152400"/>
          </a:xfrm>
          <a:prstGeom prst="ellipse">
            <a:avLst/>
          </a:prstGeom>
          <a:solidFill>
            <a:srgbClr val="FF3300"/>
          </a:solidFill>
          <a:ln w="9525">
            <a:solidFill>
              <a:srgbClr val="FF33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 spd="med"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1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216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1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7" presetID="22" presetClass="entr" presetSubtype="1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21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1" presetID="22" presetClass="entr" presetSubtype="2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21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25" presetID="22" presetClass="entr" presetSubtype="1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217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9" presetID="22" presetClass="entr" presetSubtype="2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500"/>
                                        <p:tgtEl>
                                          <p:spTgt spid="217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22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698" grpId="0"/>
      <p:bldP spid="21699" grpId="0"/>
      <p:bldP spid="21700" grpId="0"/>
      <p:bldP spid="21701" grpId="0"/>
      <p:bldP spid="21702" grpId="0"/>
      <p:bldP spid="21703" grpId="0"/>
      <p:bldP spid="21704" grpId="0"/>
      <p:bldP spid="222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Text Box 2"/>
          <p:cNvSpPr txBox="1">
            <a:spLocks noChangeArrowheads="1"/>
          </p:cNvSpPr>
          <p:nvPr/>
        </p:nvSpPr>
        <p:spPr bwMode="auto">
          <a:xfrm>
            <a:off x="2498725" y="422275"/>
            <a:ext cx="6035675" cy="1189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4400"/>
              <a:t>      </a:t>
            </a:r>
            <a:r>
              <a:rPr lang="zh-CN" altLang="en-US" sz="4400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变化的鱼</a:t>
            </a:r>
            <a:r>
              <a:rPr lang="en-US" altLang="zh-CN" sz="4400">
                <a:solidFill>
                  <a:srgbClr val="FF3300"/>
                </a:solidFill>
                <a:ea typeface="隶书" pitchFamily="49" charset="-122"/>
              </a:rPr>
              <a:t>—</a:t>
            </a:r>
            <a:r>
              <a:rPr lang="en-US" altLang="zh-CN" sz="4400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1</a:t>
            </a:r>
          </a:p>
          <a:p>
            <a:pPr eaLnBrk="1" hangingPunct="1"/>
            <a:r>
              <a:rPr lang="zh-CN" altLang="en-US" sz="2800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点的变化</a:t>
            </a:r>
            <a:r>
              <a:rPr lang="zh-CN" altLang="en-US" sz="2800">
                <a:latin typeface="黑体" pitchFamily="2" charset="-122"/>
                <a:ea typeface="黑体" pitchFamily="2" charset="-122"/>
              </a:rPr>
              <a:t>        </a:t>
            </a:r>
            <a:r>
              <a:rPr lang="zh-CN" altLang="en-US" sz="2800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图形的变化</a:t>
            </a:r>
          </a:p>
        </p:txBody>
      </p:sp>
      <p:sp>
        <p:nvSpPr>
          <p:cNvPr id="25604" name="Line 4"/>
          <p:cNvSpPr>
            <a:spLocks noChangeShapeType="1"/>
          </p:cNvSpPr>
          <p:nvPr/>
        </p:nvSpPr>
        <p:spPr bwMode="auto">
          <a:xfrm>
            <a:off x="4114800" y="1371600"/>
            <a:ext cx="1295400" cy="0"/>
          </a:xfrm>
          <a:prstGeom prst="line">
            <a:avLst/>
          </a:prstGeom>
          <a:noFill/>
          <a:ln w="38100">
            <a:solidFill>
              <a:srgbClr val="339933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aphicFrame>
        <p:nvGraphicFramePr>
          <p:cNvPr id="26106" name="Group 506"/>
          <p:cNvGraphicFramePr>
            <a:graphicFrameLocks noGrp="1"/>
          </p:cNvGraphicFramePr>
          <p:nvPr/>
        </p:nvGraphicFramePr>
        <p:xfrm>
          <a:off x="457200" y="2133600"/>
          <a:ext cx="8229600" cy="4071938"/>
        </p:xfrm>
        <a:graphic>
          <a:graphicData uri="http://schemas.openxmlformats.org/drawingml/2006/table">
            <a:tbl>
              <a:tblPr/>
              <a:tblGrid>
                <a:gridCol w="1371600"/>
                <a:gridCol w="1447800"/>
                <a:gridCol w="2989263"/>
                <a:gridCol w="2420937"/>
              </a:tblGrid>
              <a:tr h="68580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MingLiU" pitchFamily="49" charset="-120"/>
                          <a:ea typeface="MingLiU" pitchFamily="49" charset="-120"/>
                        </a:rPr>
                        <a:t>横坐标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MingLiU" pitchFamily="49" charset="-120"/>
                          <a:ea typeface="MingLiU" pitchFamily="49" charset="-120"/>
                        </a:rPr>
                        <a:t>纵坐标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MingLiU" pitchFamily="49" charset="-120"/>
                          <a:ea typeface="MingLiU" pitchFamily="49" charset="-120"/>
                        </a:rPr>
                        <a:t>横向变化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MingLiU" pitchFamily="49" charset="-120"/>
                          <a:ea typeface="MingLiU" pitchFamily="49" charset="-120"/>
                        </a:rPr>
                        <a:t>纵向变化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7627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MingLiU" pitchFamily="49" charset="-120"/>
                          <a:ea typeface="MingLiU" pitchFamily="49" charset="-120"/>
                        </a:rPr>
                        <a:t>乘</a:t>
                      </a:r>
                      <a:r>
                        <a:rPr kumimoji="1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MingLiU" pitchFamily="49" charset="-120"/>
                          <a:ea typeface="MingLiU" pitchFamily="49" charset="-12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MingLiU" pitchFamily="49" charset="-120"/>
                          <a:ea typeface="MingLiU" pitchFamily="49" charset="-120"/>
                        </a:rPr>
                        <a:t>不变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MingLiU" pitchFamily="49" charset="-120"/>
                        <a:ea typeface="MingLiU" pitchFamily="49" charset="-12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MingLiU" pitchFamily="49" charset="-120"/>
                        <a:ea typeface="MingLiU" pitchFamily="49" charset="-12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77863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MingLiU" pitchFamily="49" charset="-120"/>
                          <a:ea typeface="MingLiU" pitchFamily="49" charset="-120"/>
                        </a:rPr>
                        <a:t>加</a:t>
                      </a:r>
                      <a:r>
                        <a:rPr kumimoji="1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MingLiU" pitchFamily="49" charset="-120"/>
                          <a:ea typeface="MingLiU" pitchFamily="49" charset="-12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MingLiU" pitchFamily="49" charset="-120"/>
                          <a:ea typeface="MingLiU" pitchFamily="49" charset="-120"/>
                        </a:rPr>
                        <a:t>不变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MingLiU" pitchFamily="49" charset="-120"/>
                        <a:ea typeface="MingLiU" pitchFamily="49" charset="-12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MingLiU" pitchFamily="49" charset="-120"/>
                        <a:ea typeface="MingLiU" pitchFamily="49" charset="-12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77863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MingLiU" pitchFamily="49" charset="-120"/>
                          <a:ea typeface="MingLiU" pitchFamily="49" charset="-120"/>
                        </a:rPr>
                        <a:t>乘</a:t>
                      </a:r>
                      <a:r>
                        <a:rPr kumimoji="1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MingLiU" pitchFamily="49" charset="-120"/>
                          <a:ea typeface="MingLiU" pitchFamily="49" charset="-120"/>
                        </a:rPr>
                        <a:t>0.5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MingLiU" pitchFamily="49" charset="-120"/>
                          <a:ea typeface="MingLiU" pitchFamily="49" charset="-120"/>
                        </a:rPr>
                        <a:t>不变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MingLiU" pitchFamily="49" charset="-120"/>
                        <a:ea typeface="MingLiU" pitchFamily="49" charset="-12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MingLiU" pitchFamily="49" charset="-120"/>
                        <a:ea typeface="MingLiU" pitchFamily="49" charset="-12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7627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MingLiU" pitchFamily="49" charset="-120"/>
                          <a:ea typeface="MingLiU" pitchFamily="49" charset="-120"/>
                        </a:rPr>
                        <a:t>不变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MingLiU" pitchFamily="49" charset="-120"/>
                          <a:ea typeface="MingLiU" pitchFamily="49" charset="-120"/>
                        </a:rPr>
                        <a:t>乘</a:t>
                      </a:r>
                      <a:r>
                        <a:rPr kumimoji="1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MingLiU" pitchFamily="49" charset="-120"/>
                          <a:ea typeface="MingLiU" pitchFamily="49" charset="-120"/>
                        </a:rPr>
                        <a:t>-1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MingLiU" pitchFamily="49" charset="-120"/>
                        <a:ea typeface="MingLiU" pitchFamily="49" charset="-12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MingLiU" pitchFamily="49" charset="-120"/>
                        <a:ea typeface="MingLiU" pitchFamily="49" charset="-12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77863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MingLiU" pitchFamily="49" charset="-120"/>
                          <a:ea typeface="MingLiU" pitchFamily="49" charset="-120"/>
                        </a:rPr>
                        <a:t>乘</a:t>
                      </a:r>
                      <a:r>
                        <a:rPr kumimoji="1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MingLiU" pitchFamily="49" charset="-120"/>
                          <a:ea typeface="MingLiU" pitchFamily="49" charset="-12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MingLiU" pitchFamily="49" charset="-120"/>
                          <a:ea typeface="MingLiU" pitchFamily="49" charset="-120"/>
                        </a:rPr>
                        <a:t>乘</a:t>
                      </a:r>
                      <a:r>
                        <a:rPr kumimoji="1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MingLiU" pitchFamily="49" charset="-120"/>
                          <a:ea typeface="MingLiU" pitchFamily="49" charset="-120"/>
                        </a:rPr>
                        <a:t>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MingLiU" pitchFamily="49" charset="-120"/>
                        <a:ea typeface="MingLiU" pitchFamily="49" charset="-12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1" lang="zh-CN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MingLiU" pitchFamily="49" charset="-120"/>
                        <a:ea typeface="MingLiU" pitchFamily="49" charset="-12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  <p:sp>
        <p:nvSpPr>
          <p:cNvPr id="26100" name="Text Box 500"/>
          <p:cNvSpPr txBox="1">
            <a:spLocks noChangeArrowheads="1"/>
          </p:cNvSpPr>
          <p:nvPr/>
        </p:nvSpPr>
        <p:spPr bwMode="auto">
          <a:xfrm>
            <a:off x="3854450" y="2819400"/>
            <a:ext cx="460375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拉长到</a:t>
            </a:r>
            <a:r>
              <a:rPr lang="en-US" altLang="zh-CN" sz="3200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2</a:t>
            </a:r>
            <a:r>
              <a:rPr lang="zh-CN" altLang="en-US" sz="3200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倍       不变</a:t>
            </a:r>
          </a:p>
        </p:txBody>
      </p:sp>
      <p:sp>
        <p:nvSpPr>
          <p:cNvPr id="26101" name="Text Box 501"/>
          <p:cNvSpPr txBox="1">
            <a:spLocks noChangeArrowheads="1"/>
          </p:cNvSpPr>
          <p:nvPr/>
        </p:nvSpPr>
        <p:spPr bwMode="auto">
          <a:xfrm>
            <a:off x="3244850" y="3602038"/>
            <a:ext cx="4756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向右平移</a:t>
            </a:r>
            <a:r>
              <a:rPr lang="en-US" altLang="zh-CN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3</a:t>
            </a:r>
            <a:r>
              <a:rPr lang="zh-CN" altLang="en-US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个单位长度       不变</a:t>
            </a:r>
          </a:p>
        </p:txBody>
      </p:sp>
      <p:sp>
        <p:nvSpPr>
          <p:cNvPr id="26102" name="Text Box 502"/>
          <p:cNvSpPr txBox="1">
            <a:spLocks noChangeArrowheads="1"/>
          </p:cNvSpPr>
          <p:nvPr/>
        </p:nvSpPr>
        <p:spPr bwMode="auto">
          <a:xfrm>
            <a:off x="3702050" y="4183063"/>
            <a:ext cx="445135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压缩到一半       不变</a:t>
            </a:r>
          </a:p>
        </p:txBody>
      </p:sp>
      <p:sp>
        <p:nvSpPr>
          <p:cNvPr id="26103" name="Text Box 503"/>
          <p:cNvSpPr txBox="1">
            <a:spLocks noChangeArrowheads="1"/>
          </p:cNvSpPr>
          <p:nvPr/>
        </p:nvSpPr>
        <p:spPr bwMode="auto">
          <a:xfrm>
            <a:off x="4203700" y="4868863"/>
            <a:ext cx="44831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不变  </a:t>
            </a:r>
            <a:r>
              <a:rPr lang="zh-CN" altLang="en-US" sz="1400"/>
              <a:t>                   </a:t>
            </a:r>
            <a:r>
              <a:rPr lang="zh-CN" altLang="en-US" sz="1600">
                <a:solidFill>
                  <a:srgbClr val="FF3300"/>
                </a:solidFill>
                <a:ea typeface="黑体" pitchFamily="2" charset="-122"/>
              </a:rPr>
              <a:t>与原来关于横轴成轴对称</a:t>
            </a:r>
          </a:p>
        </p:txBody>
      </p:sp>
      <p:sp>
        <p:nvSpPr>
          <p:cNvPr id="26104" name="Text Box 504"/>
          <p:cNvSpPr txBox="1">
            <a:spLocks noChangeArrowheads="1"/>
          </p:cNvSpPr>
          <p:nvPr/>
        </p:nvSpPr>
        <p:spPr bwMode="auto">
          <a:xfrm>
            <a:off x="3794125" y="6345238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zh-CN"/>
          </a:p>
        </p:txBody>
      </p:sp>
      <p:sp>
        <p:nvSpPr>
          <p:cNvPr id="26105" name="Text Box 505"/>
          <p:cNvSpPr txBox="1">
            <a:spLocks noChangeArrowheads="1"/>
          </p:cNvSpPr>
          <p:nvPr/>
        </p:nvSpPr>
        <p:spPr bwMode="auto">
          <a:xfrm>
            <a:off x="3752850" y="5554663"/>
            <a:ext cx="485775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拉长到</a:t>
            </a:r>
            <a:r>
              <a:rPr lang="en-US" altLang="zh-CN" sz="3200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2</a:t>
            </a:r>
            <a:r>
              <a:rPr lang="zh-CN" altLang="en-US" sz="3200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倍    拉长到</a:t>
            </a:r>
            <a:r>
              <a:rPr lang="en-US" altLang="zh-CN" sz="3200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2 </a:t>
            </a:r>
            <a:r>
              <a:rPr lang="zh-CN" altLang="en-US" sz="3200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倍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6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26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26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26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26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26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26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/>
      <p:bldP spid="25604" grpId="0"/>
      <p:bldP spid="26100" grpId="0"/>
      <p:bldP spid="26101" grpId="0"/>
      <p:bldP spid="26102" grpId="0"/>
      <p:bldP spid="26103" grpId="0"/>
      <p:bldP spid="26104" grpId="0"/>
      <p:bldP spid="2610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AutoShape 3"/>
          <p:cNvSpPr>
            <a:spLocks noChangeArrowheads="1"/>
          </p:cNvSpPr>
          <p:nvPr/>
        </p:nvSpPr>
        <p:spPr bwMode="auto">
          <a:xfrm flipH="1">
            <a:off x="533400" y="304800"/>
            <a:ext cx="2438400" cy="1295400"/>
          </a:xfrm>
          <a:prstGeom prst="cloudCallout">
            <a:avLst>
              <a:gd name="adj1" fmla="val -69273"/>
              <a:gd name="adj2" fmla="val 53431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zh-CN"/>
          </a:p>
        </p:txBody>
      </p:sp>
      <p:sp>
        <p:nvSpPr>
          <p:cNvPr id="29699" name="Text Box 4"/>
          <p:cNvSpPr txBox="1">
            <a:spLocks noChangeArrowheads="1"/>
          </p:cNvSpPr>
          <p:nvPr/>
        </p:nvSpPr>
        <p:spPr bwMode="auto">
          <a:xfrm>
            <a:off x="533400" y="457200"/>
            <a:ext cx="241935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400">
                <a:solidFill>
                  <a:srgbClr val="FF3300"/>
                </a:solidFill>
                <a:ea typeface="隶书" pitchFamily="49" charset="-122"/>
              </a:rPr>
              <a:t>课堂练习</a:t>
            </a:r>
          </a:p>
        </p:txBody>
      </p:sp>
      <p:sp>
        <p:nvSpPr>
          <p:cNvPr id="32773" name="Text Box 5"/>
          <p:cNvSpPr txBox="1">
            <a:spLocks noChangeArrowheads="1"/>
          </p:cNvSpPr>
          <p:nvPr/>
        </p:nvSpPr>
        <p:spPr bwMode="auto">
          <a:xfrm>
            <a:off x="822325" y="2506663"/>
            <a:ext cx="7205663" cy="3046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3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1. </a:t>
            </a: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如图，与①中的三角形相比，</a:t>
            </a:r>
          </a:p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   ②③④⑤中的三角形分别发生</a:t>
            </a:r>
          </a:p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   了哪些变化？</a:t>
            </a:r>
          </a:p>
          <a:p>
            <a:pPr>
              <a:defRPr/>
            </a:pPr>
            <a:endParaRPr lang="zh-CN" altLang="en-US" sz="32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itchFamily="2" charset="-122"/>
              <a:ea typeface="黑体" pitchFamily="2" charset="-122"/>
            </a:endParaRPr>
          </a:p>
          <a:p>
            <a:pPr>
              <a:defRPr/>
            </a:pPr>
            <a:r>
              <a:rPr lang="en-US" altLang="zh-CN" sz="3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2. </a:t>
            </a: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图中的直角三角形顶点的坐标</a:t>
            </a:r>
          </a:p>
          <a:p>
            <a:pPr>
              <a:defRPr/>
            </a:pPr>
            <a:r>
              <a:rPr lang="zh-CN" altLang="en-US" sz="3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   分别发生了哪些变化？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0722" name="Object 1160"/>
          <p:cNvGraphicFramePr>
            <a:graphicFrameLocks noChangeAspect="1"/>
          </p:cNvGraphicFramePr>
          <p:nvPr/>
        </p:nvGraphicFramePr>
        <p:xfrm>
          <a:off x="-9525" y="457200"/>
          <a:ext cx="2981325" cy="25558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Worksheet" r:id="rId2" imgW="2000707" imgH="1714805" progId="Excel.Sheet.8">
                  <p:embed/>
                </p:oleObj>
              </mc:Choice>
              <mc:Fallback>
                <p:oleObj name="Worksheet" r:id="rId2" imgW="2000707" imgH="1714805" progId="Excel.Shee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-9525" y="457200"/>
                        <a:ext cx="2981325" cy="2555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23" name="Object 1161"/>
          <p:cNvGraphicFramePr>
            <a:graphicFrameLocks noChangeAspect="1"/>
          </p:cNvGraphicFramePr>
          <p:nvPr/>
        </p:nvGraphicFramePr>
        <p:xfrm>
          <a:off x="3048000" y="492125"/>
          <a:ext cx="2981325" cy="25558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Worksheet" r:id="rId4" imgW="2000707" imgH="1714805" progId="Excel.Sheet.8">
                  <p:embed/>
                </p:oleObj>
              </mc:Choice>
              <mc:Fallback>
                <p:oleObj name="Worksheet" r:id="rId4" imgW="2000707" imgH="1714805" progId="Excel.Shee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048000" y="492125"/>
                        <a:ext cx="2981325" cy="2555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24" name="Object 1162"/>
          <p:cNvGraphicFramePr>
            <a:graphicFrameLocks noChangeAspect="1"/>
          </p:cNvGraphicFramePr>
          <p:nvPr/>
        </p:nvGraphicFramePr>
        <p:xfrm>
          <a:off x="6096000" y="533400"/>
          <a:ext cx="2981325" cy="25558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Worksheet" r:id="rId5" imgW="2000707" imgH="1714805" progId="Excel.Sheet.8">
                  <p:embed/>
                </p:oleObj>
              </mc:Choice>
              <mc:Fallback>
                <p:oleObj name="Worksheet" r:id="rId5" imgW="2000707" imgH="1714805" progId="Excel.Shee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096000" y="533400"/>
                        <a:ext cx="2981325" cy="2555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25" name="Object 1163"/>
          <p:cNvGraphicFramePr>
            <a:graphicFrameLocks noChangeAspect="1"/>
          </p:cNvGraphicFramePr>
          <p:nvPr/>
        </p:nvGraphicFramePr>
        <p:xfrm>
          <a:off x="76200" y="3733800"/>
          <a:ext cx="2981325" cy="25558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Worksheet" r:id="rId6" imgW="2000707" imgH="1714805" progId="Excel.Sheet.8">
                  <p:embed/>
                </p:oleObj>
              </mc:Choice>
              <mc:Fallback>
                <p:oleObj name="Worksheet" r:id="rId6" imgW="2000707" imgH="1714805" progId="Excel.Shee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76200" y="3733800"/>
                        <a:ext cx="2981325" cy="2555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26" name="Object 1164"/>
          <p:cNvGraphicFramePr>
            <a:graphicFrameLocks noChangeAspect="1"/>
          </p:cNvGraphicFramePr>
          <p:nvPr/>
        </p:nvGraphicFramePr>
        <p:xfrm>
          <a:off x="3267075" y="3733800"/>
          <a:ext cx="2981325" cy="25558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Worksheet" r:id="rId7" imgW="2000707" imgH="1714805" progId="Excel.Sheet.8">
                  <p:embed/>
                </p:oleObj>
              </mc:Choice>
              <mc:Fallback>
                <p:oleObj name="Worksheet" r:id="rId7" imgW="2000707" imgH="1714805" progId="Excel.Shee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267075" y="3733800"/>
                        <a:ext cx="2981325" cy="2555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27" name="Line 1167"/>
          <p:cNvSpPr>
            <a:spLocks noChangeShapeType="1"/>
          </p:cNvSpPr>
          <p:nvPr/>
        </p:nvSpPr>
        <p:spPr bwMode="auto">
          <a:xfrm flipH="1">
            <a:off x="1676400" y="4800600"/>
            <a:ext cx="0" cy="30480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728" name="Line 1168"/>
          <p:cNvSpPr>
            <a:spLocks noChangeShapeType="1"/>
          </p:cNvSpPr>
          <p:nvPr/>
        </p:nvSpPr>
        <p:spPr bwMode="auto">
          <a:xfrm>
            <a:off x="1600200" y="1828800"/>
            <a:ext cx="762000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729" name="Line 1169"/>
          <p:cNvSpPr>
            <a:spLocks noChangeShapeType="1"/>
          </p:cNvSpPr>
          <p:nvPr/>
        </p:nvSpPr>
        <p:spPr bwMode="auto">
          <a:xfrm flipH="1" flipV="1">
            <a:off x="1676400" y="4800600"/>
            <a:ext cx="762000" cy="30480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730" name="Line 1170"/>
          <p:cNvSpPr>
            <a:spLocks noChangeShapeType="1"/>
          </p:cNvSpPr>
          <p:nvPr/>
        </p:nvSpPr>
        <p:spPr bwMode="auto">
          <a:xfrm flipH="1" flipV="1">
            <a:off x="4648200" y="1066800"/>
            <a:ext cx="762000" cy="53340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731" name="Line 1171"/>
          <p:cNvSpPr>
            <a:spLocks noChangeShapeType="1"/>
          </p:cNvSpPr>
          <p:nvPr/>
        </p:nvSpPr>
        <p:spPr bwMode="auto">
          <a:xfrm>
            <a:off x="4724400" y="5105400"/>
            <a:ext cx="457200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732" name="Line 1172"/>
          <p:cNvSpPr>
            <a:spLocks noChangeShapeType="1"/>
          </p:cNvSpPr>
          <p:nvPr/>
        </p:nvSpPr>
        <p:spPr bwMode="auto">
          <a:xfrm flipH="1">
            <a:off x="4648200" y="1066800"/>
            <a:ext cx="0" cy="53340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733" name="Line 1173"/>
          <p:cNvSpPr>
            <a:spLocks noChangeShapeType="1"/>
          </p:cNvSpPr>
          <p:nvPr/>
        </p:nvSpPr>
        <p:spPr bwMode="auto">
          <a:xfrm flipH="1">
            <a:off x="7162800" y="1905000"/>
            <a:ext cx="0" cy="53340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734" name="Line 1174"/>
          <p:cNvSpPr>
            <a:spLocks noChangeShapeType="1"/>
          </p:cNvSpPr>
          <p:nvPr/>
        </p:nvSpPr>
        <p:spPr bwMode="auto">
          <a:xfrm>
            <a:off x="6400800" y="1905000"/>
            <a:ext cx="762000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735" name="Line 1175"/>
          <p:cNvSpPr>
            <a:spLocks noChangeShapeType="1"/>
          </p:cNvSpPr>
          <p:nvPr/>
        </p:nvSpPr>
        <p:spPr bwMode="auto">
          <a:xfrm flipH="1" flipV="1">
            <a:off x="6400800" y="1905000"/>
            <a:ext cx="762000" cy="53340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736" name="Line 1176"/>
          <p:cNvSpPr>
            <a:spLocks noChangeShapeType="1"/>
          </p:cNvSpPr>
          <p:nvPr/>
        </p:nvSpPr>
        <p:spPr bwMode="auto">
          <a:xfrm>
            <a:off x="1676400" y="5105400"/>
            <a:ext cx="762000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737" name="Line 1177"/>
          <p:cNvSpPr>
            <a:spLocks noChangeShapeType="1"/>
          </p:cNvSpPr>
          <p:nvPr/>
        </p:nvSpPr>
        <p:spPr bwMode="auto">
          <a:xfrm flipH="1" flipV="1">
            <a:off x="1600200" y="1295400"/>
            <a:ext cx="762000" cy="53340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738" name="Line 1178"/>
          <p:cNvSpPr>
            <a:spLocks noChangeShapeType="1"/>
          </p:cNvSpPr>
          <p:nvPr/>
        </p:nvSpPr>
        <p:spPr bwMode="auto">
          <a:xfrm flipH="1">
            <a:off x="1600200" y="1295400"/>
            <a:ext cx="0" cy="53340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739" name="Line 1179"/>
          <p:cNvSpPr>
            <a:spLocks noChangeShapeType="1"/>
          </p:cNvSpPr>
          <p:nvPr/>
        </p:nvSpPr>
        <p:spPr bwMode="auto">
          <a:xfrm flipH="1">
            <a:off x="4724400" y="4572000"/>
            <a:ext cx="0" cy="53340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740" name="Line 1180"/>
          <p:cNvSpPr>
            <a:spLocks noChangeShapeType="1"/>
          </p:cNvSpPr>
          <p:nvPr/>
        </p:nvSpPr>
        <p:spPr bwMode="auto">
          <a:xfrm flipH="1" flipV="1">
            <a:off x="4724400" y="4572000"/>
            <a:ext cx="457200" cy="53340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741" name="Line 1181"/>
          <p:cNvSpPr>
            <a:spLocks noChangeShapeType="1"/>
          </p:cNvSpPr>
          <p:nvPr/>
        </p:nvSpPr>
        <p:spPr bwMode="auto">
          <a:xfrm>
            <a:off x="4648200" y="1600200"/>
            <a:ext cx="762000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742" name="Text Box 1182"/>
          <p:cNvSpPr txBox="1">
            <a:spLocks noChangeArrowheads="1"/>
          </p:cNvSpPr>
          <p:nvPr/>
        </p:nvSpPr>
        <p:spPr bwMode="auto">
          <a:xfrm>
            <a:off x="1111250" y="2992438"/>
            <a:ext cx="4889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>
                <a:solidFill>
                  <a:srgbClr val="0000FF"/>
                </a:solidFill>
              </a:rPr>
              <a:t>①</a:t>
            </a:r>
          </a:p>
        </p:txBody>
      </p:sp>
      <p:sp>
        <p:nvSpPr>
          <p:cNvPr id="30743" name="Text Box 1183"/>
          <p:cNvSpPr txBox="1">
            <a:spLocks noChangeArrowheads="1"/>
          </p:cNvSpPr>
          <p:nvPr/>
        </p:nvSpPr>
        <p:spPr bwMode="auto">
          <a:xfrm>
            <a:off x="4159250" y="2992438"/>
            <a:ext cx="4889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>
                <a:solidFill>
                  <a:srgbClr val="0000FF"/>
                </a:solidFill>
              </a:rPr>
              <a:t>②</a:t>
            </a:r>
          </a:p>
        </p:txBody>
      </p:sp>
      <p:sp>
        <p:nvSpPr>
          <p:cNvPr id="30744" name="Text Box 1184"/>
          <p:cNvSpPr txBox="1">
            <a:spLocks noChangeArrowheads="1"/>
          </p:cNvSpPr>
          <p:nvPr/>
        </p:nvSpPr>
        <p:spPr bwMode="auto">
          <a:xfrm>
            <a:off x="7207250" y="3048000"/>
            <a:ext cx="4889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>
                <a:solidFill>
                  <a:srgbClr val="0000FF"/>
                </a:solidFill>
              </a:rPr>
              <a:t>③</a:t>
            </a:r>
          </a:p>
        </p:txBody>
      </p:sp>
      <p:sp>
        <p:nvSpPr>
          <p:cNvPr id="30745" name="Text Box 1185"/>
          <p:cNvSpPr txBox="1">
            <a:spLocks noChangeArrowheads="1"/>
          </p:cNvSpPr>
          <p:nvPr/>
        </p:nvSpPr>
        <p:spPr bwMode="auto">
          <a:xfrm>
            <a:off x="1187450" y="6248400"/>
            <a:ext cx="4889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>
                <a:solidFill>
                  <a:srgbClr val="0000FF"/>
                </a:solidFill>
              </a:rPr>
              <a:t>④</a:t>
            </a:r>
          </a:p>
        </p:txBody>
      </p:sp>
      <p:sp>
        <p:nvSpPr>
          <p:cNvPr id="30746" name="Text Box 1186"/>
          <p:cNvSpPr txBox="1">
            <a:spLocks noChangeArrowheads="1"/>
          </p:cNvSpPr>
          <p:nvPr/>
        </p:nvSpPr>
        <p:spPr bwMode="auto">
          <a:xfrm>
            <a:off x="4387850" y="6269038"/>
            <a:ext cx="4889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>
                <a:solidFill>
                  <a:srgbClr val="0000FF"/>
                </a:solidFill>
              </a:rPr>
              <a:t>⑤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38" name="Text Box 2"/>
          <p:cNvSpPr txBox="1">
            <a:spLocks noChangeArrowheads="1"/>
          </p:cNvSpPr>
          <p:nvPr/>
        </p:nvSpPr>
        <p:spPr bwMode="auto">
          <a:xfrm>
            <a:off x="17463" y="180975"/>
            <a:ext cx="338455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kumimoji="0" lang="zh-CN" altLang="en-US" sz="6000" b="1">
                <a:solidFill>
                  <a:srgbClr val="0000FF"/>
                </a:solidFill>
                <a:latin typeface="Arial" pitchFamily="34" charset="0"/>
                <a:ea typeface="华文行楷" pitchFamily="2" charset="-122"/>
              </a:rPr>
              <a:t>小结</a:t>
            </a:r>
          </a:p>
        </p:txBody>
      </p:sp>
      <p:sp>
        <p:nvSpPr>
          <p:cNvPr id="39939" name="Text Box 3"/>
          <p:cNvSpPr txBox="1">
            <a:spLocks noChangeArrowheads="1"/>
          </p:cNvSpPr>
          <p:nvPr/>
        </p:nvSpPr>
        <p:spPr bwMode="auto">
          <a:xfrm>
            <a:off x="341313" y="1131888"/>
            <a:ext cx="8191500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kumimoji="0" lang="en-US" altLang="zh-CN" sz="2800" b="1">
                <a:solidFill>
                  <a:srgbClr val="000099"/>
                </a:solidFill>
                <a:latin typeface="华文仿宋" pitchFamily="2" charset="-122"/>
                <a:ea typeface="华文仿宋" pitchFamily="2" charset="-122"/>
              </a:rPr>
              <a:t>        </a:t>
            </a:r>
            <a:r>
              <a:rPr kumimoji="0" lang="en-US" altLang="zh-CN" sz="2800" b="1">
                <a:solidFill>
                  <a:schemeClr val="bg1"/>
                </a:solidFill>
                <a:latin typeface="华文仿宋" pitchFamily="2" charset="-122"/>
                <a:ea typeface="华文仿宋" pitchFamily="2" charset="-122"/>
              </a:rPr>
              <a:t>1</a:t>
            </a:r>
            <a:r>
              <a:rPr lang="en-US" altLang="zh-CN" b="1">
                <a:solidFill>
                  <a:schemeClr val="bg1"/>
                </a:solidFill>
              </a:rPr>
              <a:t>.</a:t>
            </a:r>
            <a:r>
              <a:rPr kumimoji="0" lang="en-US" altLang="zh-CN" sz="2800" b="1">
                <a:solidFill>
                  <a:schemeClr val="bg1"/>
                </a:solidFill>
                <a:latin typeface="华文仿宋" pitchFamily="2" charset="-122"/>
                <a:ea typeface="华文仿宋" pitchFamily="2" charset="-122"/>
              </a:rPr>
              <a:t> </a:t>
            </a:r>
            <a:r>
              <a:rPr kumimoji="0" lang="zh-CN" altLang="en-US" sz="2800" b="1">
                <a:solidFill>
                  <a:schemeClr val="bg1"/>
                </a:solidFill>
                <a:latin typeface="华文仿宋" pitchFamily="2" charset="-122"/>
                <a:ea typeface="华文仿宋" pitchFamily="2" charset="-122"/>
              </a:rPr>
              <a:t>知道了图形上点的坐标变化与图形的变化之间有着密切的关系</a:t>
            </a:r>
            <a:r>
              <a:rPr kumimoji="0" lang="en-US" altLang="zh-CN" sz="2800" b="1">
                <a:solidFill>
                  <a:schemeClr val="bg1"/>
                </a:solidFill>
                <a:latin typeface="华文仿宋" pitchFamily="2" charset="-122"/>
                <a:ea typeface="华文仿宋" pitchFamily="2" charset="-122"/>
              </a:rPr>
              <a:t>!</a:t>
            </a:r>
          </a:p>
        </p:txBody>
      </p:sp>
      <p:sp>
        <p:nvSpPr>
          <p:cNvPr id="39940" name="Rectangle 4"/>
          <p:cNvSpPr>
            <a:spLocks noChangeArrowheads="1"/>
          </p:cNvSpPr>
          <p:nvPr/>
        </p:nvSpPr>
        <p:spPr bwMode="auto">
          <a:xfrm>
            <a:off x="341313" y="1989138"/>
            <a:ext cx="8529637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kumimoji="0" lang="en-US" altLang="zh-CN" sz="2800" b="1">
                <a:solidFill>
                  <a:srgbClr val="FF0066"/>
                </a:solidFill>
                <a:latin typeface="隶书" pitchFamily="49" charset="-122"/>
                <a:ea typeface="隶书" pitchFamily="49" charset="-122"/>
              </a:rPr>
              <a:t>    </a:t>
            </a:r>
            <a:r>
              <a:rPr kumimoji="0" lang="en-US" altLang="zh-CN" sz="2800" b="1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2</a:t>
            </a:r>
            <a:r>
              <a:rPr lang="en-US" altLang="zh-CN" b="1">
                <a:solidFill>
                  <a:srgbClr val="FF3300"/>
                </a:solidFill>
              </a:rPr>
              <a:t>.   </a:t>
            </a:r>
            <a:r>
              <a:rPr kumimoji="0" lang="zh-CN" altLang="en-US" sz="2800" b="1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横坐标或纵坐标发生变化时，新图案与旧图案</a:t>
            </a:r>
          </a:p>
          <a:p>
            <a:r>
              <a:rPr kumimoji="0" lang="zh-CN" altLang="en-US" sz="2800" b="1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相比怎样发生变化 </a:t>
            </a:r>
          </a:p>
        </p:txBody>
      </p:sp>
      <p:sp>
        <p:nvSpPr>
          <p:cNvPr id="39941" name="AutoShape 5"/>
          <p:cNvSpPr>
            <a:spLocks noChangeArrowheads="1"/>
          </p:cNvSpPr>
          <p:nvPr/>
        </p:nvSpPr>
        <p:spPr bwMode="auto">
          <a:xfrm>
            <a:off x="792163" y="2978150"/>
            <a:ext cx="1800225" cy="720725"/>
          </a:xfrm>
          <a:prstGeom prst="flowChartAlternateProcess">
            <a:avLst/>
          </a:prstGeom>
          <a:gradFill rotWithShape="1">
            <a:gsLst>
              <a:gs pos="0">
                <a:schemeClr val="tx2"/>
              </a:gs>
              <a:gs pos="50000">
                <a:schemeClr val="bg1"/>
              </a:gs>
              <a:gs pos="100000">
                <a:schemeClr val="tx2"/>
              </a:gs>
            </a:gsLst>
            <a:lin ang="5400000" scaled="1"/>
          </a:gradFill>
          <a:ln>
            <a:noFill/>
          </a:ln>
          <a:effectLst>
            <a:prstShdw prst="shdw17" dist="17961" dir="2700000">
              <a:schemeClr val="tx2">
                <a:gamma/>
                <a:shade val="60000"/>
                <a:invGamma/>
              </a:schemeClr>
            </a:prstShdw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kumimoji="0" lang="zh-CN" altLang="en-US" sz="3200" b="1">
                <a:solidFill>
                  <a:srgbClr val="FF0000"/>
                </a:solidFill>
                <a:latin typeface="Arial" pitchFamily="34" charset="0"/>
                <a:ea typeface="华文行楷" pitchFamily="2" charset="-122"/>
              </a:rPr>
              <a:t>平移</a:t>
            </a:r>
          </a:p>
        </p:txBody>
      </p:sp>
      <p:sp>
        <p:nvSpPr>
          <p:cNvPr id="39942" name="AutoShape 6"/>
          <p:cNvSpPr>
            <a:spLocks noChangeArrowheads="1"/>
          </p:cNvSpPr>
          <p:nvPr/>
        </p:nvSpPr>
        <p:spPr bwMode="auto">
          <a:xfrm rot="10800000">
            <a:off x="431800" y="4149725"/>
            <a:ext cx="8101013" cy="989013"/>
          </a:xfrm>
          <a:prstGeom prst="wedgeRectCallout">
            <a:avLst>
              <a:gd name="adj1" fmla="val 36671"/>
              <a:gd name="adj2" fmla="val 928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rot="1080000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just"/>
            <a:r>
              <a:rPr lang="en-US" altLang="zh-CN" sz="2800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1. </a:t>
            </a:r>
            <a:r>
              <a:rPr lang="zh-CN" altLang="en-US" sz="2800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纵坐标不变，横坐标分别增加（减少）</a:t>
            </a:r>
            <a:r>
              <a:rPr lang="en-US" altLang="zh-CN" sz="2800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a</a:t>
            </a:r>
            <a:r>
              <a:rPr lang="zh-CN" altLang="en-US" sz="2800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个单位时，图形</a:t>
            </a:r>
            <a:r>
              <a:rPr lang="zh-CN" altLang="en-US" sz="2800" b="1" u="sng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                          </a:t>
            </a:r>
            <a:r>
              <a:rPr lang="zh-CN" altLang="en-US" sz="2800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平移 </a:t>
            </a:r>
            <a:r>
              <a:rPr lang="en-US" altLang="zh-CN" sz="2800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a</a:t>
            </a:r>
            <a:r>
              <a:rPr lang="zh-CN" altLang="en-US" sz="2800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个 单位；</a:t>
            </a:r>
          </a:p>
        </p:txBody>
      </p:sp>
      <p:sp>
        <p:nvSpPr>
          <p:cNvPr id="39943" name="Text Box 7"/>
          <p:cNvSpPr txBox="1">
            <a:spLocks noChangeArrowheads="1"/>
          </p:cNvSpPr>
          <p:nvPr/>
        </p:nvSpPr>
        <p:spPr bwMode="auto">
          <a:xfrm>
            <a:off x="1954213" y="4551363"/>
            <a:ext cx="279717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FF3300"/>
                </a:solidFill>
                <a:ea typeface="华文新魏" pitchFamily="2" charset="-122"/>
              </a:rPr>
              <a:t>向右（向左）</a:t>
            </a:r>
          </a:p>
        </p:txBody>
      </p:sp>
      <p:sp>
        <p:nvSpPr>
          <p:cNvPr id="39944" name="AutoShape 8"/>
          <p:cNvSpPr>
            <a:spLocks noChangeArrowheads="1"/>
          </p:cNvSpPr>
          <p:nvPr/>
        </p:nvSpPr>
        <p:spPr bwMode="auto">
          <a:xfrm>
            <a:off x="3402013" y="2978150"/>
            <a:ext cx="1800225" cy="720725"/>
          </a:xfrm>
          <a:prstGeom prst="flowChartAlternateProcess">
            <a:avLst/>
          </a:prstGeom>
          <a:gradFill rotWithShape="1">
            <a:gsLst>
              <a:gs pos="0">
                <a:schemeClr val="tx2"/>
              </a:gs>
              <a:gs pos="50000">
                <a:schemeClr val="bg1"/>
              </a:gs>
              <a:gs pos="100000">
                <a:schemeClr val="tx2"/>
              </a:gs>
            </a:gsLst>
            <a:lin ang="5400000" scaled="1"/>
          </a:gradFill>
          <a:ln>
            <a:noFill/>
          </a:ln>
          <a:effectLst>
            <a:prstShdw prst="shdw17" dist="17961" dir="2700000">
              <a:schemeClr val="tx2">
                <a:gamma/>
                <a:shade val="60000"/>
                <a:invGamma/>
              </a:schemeClr>
            </a:prstShdw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kumimoji="0" lang="zh-CN" altLang="en-US" sz="3200" b="1">
                <a:solidFill>
                  <a:srgbClr val="FF0000"/>
                </a:solidFill>
                <a:latin typeface="Arial" pitchFamily="34" charset="0"/>
                <a:ea typeface="华文行楷" pitchFamily="2" charset="-122"/>
              </a:rPr>
              <a:t>缩放</a:t>
            </a:r>
          </a:p>
        </p:txBody>
      </p:sp>
      <p:sp>
        <p:nvSpPr>
          <p:cNvPr id="39945" name="AutoShape 9"/>
          <p:cNvSpPr>
            <a:spLocks noChangeArrowheads="1"/>
          </p:cNvSpPr>
          <p:nvPr/>
        </p:nvSpPr>
        <p:spPr bwMode="auto">
          <a:xfrm>
            <a:off x="6102350" y="2978150"/>
            <a:ext cx="1800225" cy="720725"/>
          </a:xfrm>
          <a:prstGeom prst="flowChartAlternateProcess">
            <a:avLst/>
          </a:prstGeom>
          <a:gradFill rotWithShape="1">
            <a:gsLst>
              <a:gs pos="0">
                <a:schemeClr val="tx2"/>
              </a:gs>
              <a:gs pos="50000">
                <a:schemeClr val="bg1"/>
              </a:gs>
              <a:gs pos="100000">
                <a:schemeClr val="tx2"/>
              </a:gs>
            </a:gsLst>
            <a:lin ang="5400000" scaled="1"/>
          </a:gradFill>
          <a:ln>
            <a:noFill/>
          </a:ln>
          <a:effectLst>
            <a:prstShdw prst="shdw17" dist="17961" dir="2700000">
              <a:schemeClr val="tx2">
                <a:gamma/>
                <a:shade val="60000"/>
                <a:invGamma/>
              </a:schemeClr>
            </a:prstShdw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kumimoji="0" lang="zh-CN" altLang="en-US" sz="3200" b="1">
                <a:solidFill>
                  <a:srgbClr val="FF0000"/>
                </a:solidFill>
                <a:latin typeface="Arial" pitchFamily="34" charset="0"/>
                <a:ea typeface="华文行楷" pitchFamily="2" charset="-122"/>
              </a:rPr>
              <a:t>对称</a:t>
            </a:r>
          </a:p>
        </p:txBody>
      </p:sp>
      <p:sp>
        <p:nvSpPr>
          <p:cNvPr id="39946" name="AutoShape 10"/>
          <p:cNvSpPr>
            <a:spLocks noChangeArrowheads="1"/>
          </p:cNvSpPr>
          <p:nvPr/>
        </p:nvSpPr>
        <p:spPr bwMode="auto">
          <a:xfrm>
            <a:off x="431800" y="5319713"/>
            <a:ext cx="8102600" cy="989012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2.</a:t>
            </a:r>
            <a:r>
              <a:rPr lang="en-US" altLang="zh-CN" b="1">
                <a:solidFill>
                  <a:schemeClr val="bg1"/>
                </a:solidFill>
              </a:rPr>
              <a:t>  </a:t>
            </a:r>
            <a:r>
              <a:rPr lang="zh-CN" altLang="en-US" sz="2800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横坐标不变，纵坐标分别增加（减少） </a:t>
            </a:r>
            <a:r>
              <a:rPr lang="en-US" altLang="zh-CN" sz="2800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a</a:t>
            </a:r>
            <a:r>
              <a:rPr lang="zh-CN" altLang="en-US" sz="2800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个单位</a:t>
            </a:r>
          </a:p>
          <a:p>
            <a:r>
              <a:rPr lang="zh-CN" altLang="en-US" sz="2800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时，图形</a:t>
            </a:r>
            <a:r>
              <a:rPr lang="zh-CN" altLang="en-US" sz="2800" b="1" u="sng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                          </a:t>
            </a:r>
            <a:r>
              <a:rPr lang="zh-CN" altLang="en-US" sz="2800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平移</a:t>
            </a:r>
            <a:r>
              <a:rPr lang="en-US" altLang="zh-CN" sz="2800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a</a:t>
            </a:r>
            <a:r>
              <a:rPr lang="zh-CN" altLang="en-US" sz="2800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个单位；</a:t>
            </a:r>
          </a:p>
        </p:txBody>
      </p:sp>
      <p:sp>
        <p:nvSpPr>
          <p:cNvPr id="39947" name="Text Box 11"/>
          <p:cNvSpPr txBox="1">
            <a:spLocks noChangeArrowheads="1"/>
          </p:cNvSpPr>
          <p:nvPr/>
        </p:nvSpPr>
        <p:spPr bwMode="auto">
          <a:xfrm>
            <a:off x="2011363" y="5722938"/>
            <a:ext cx="23622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FF3300"/>
                </a:solidFill>
                <a:ea typeface="华文新魏" pitchFamily="2" charset="-122"/>
              </a:rPr>
              <a:t>向上（向下）</a:t>
            </a:r>
          </a:p>
        </p:txBody>
      </p:sp>
      <p:sp>
        <p:nvSpPr>
          <p:cNvPr id="39948" name="Rectangle 12"/>
          <p:cNvSpPr>
            <a:spLocks noChangeArrowheads="1"/>
          </p:cNvSpPr>
          <p:nvPr/>
        </p:nvSpPr>
        <p:spPr bwMode="auto">
          <a:xfrm>
            <a:off x="722313" y="333375"/>
            <a:ext cx="628015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kumimoji="0" lang="zh-CN" altLang="en-US" sz="4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华文行楷" pitchFamily="2" charset="-122"/>
              </a:rPr>
              <a:t>你觉得这节课有什么收获？</a:t>
            </a:r>
          </a:p>
        </p:txBody>
      </p:sp>
      <p:pic>
        <p:nvPicPr>
          <p:cNvPr id="31757" name="Picture 13" descr="图片20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38950" y="296863"/>
            <a:ext cx="2305050" cy="115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38" presetClass="entr" presetSubtype="0" dur="136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99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99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99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9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  <p:cond evt="onBegin" delay="0">
                          <p:tn val="28"/>
                        </p:cond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8" presetClass="entr" presetSubtype="6" dur="2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3" dur="2000"/>
                                        <p:tgtEl>
                                          <p:spTgt spid="399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  <p:cond evt="onBegin" delay="0">
                          <p:tn val="33"/>
                        </p:cond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4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399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  <p:cond evt="onBegin" delay="0">
                          <p:tn val="38"/>
                        </p:cond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  <p:cond evt="onBegin" delay="0">
                          <p:tn val="44"/>
                        </p:cond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  <p:cond evt="onBegin" delay="0">
                          <p:tn val="50"/>
                        </p:cond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  <p:cond evt="onBegin" delay="0">
                          <p:tn val="56"/>
                        </p:cond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ntr" presetSubtype="4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1" dur="2000"/>
                                        <p:tgtEl>
                                          <p:spTgt spid="399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  <p:cond evt="onBegin" delay="0">
                          <p:tn val="61"/>
                        </p:cond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  <p:cond evt="onBegin" delay="0">
                          <p:tn val="67"/>
                        </p:cond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2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2" dur="2000"/>
                                        <p:tgtEl>
                                          <p:spTgt spid="399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  <p:cond evt="onBegin" delay="0">
                          <p:tn val="72"/>
                        </p:cond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99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99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8" grpId="0"/>
      <p:bldP spid="39939" grpId="0"/>
      <p:bldP spid="39940" grpId="0"/>
      <p:bldP spid="39941" grpId="0"/>
      <p:bldP spid="39942" grpId="0"/>
      <p:bldP spid="39943" grpId="0"/>
      <p:bldP spid="39944" grpId="0"/>
      <p:bldP spid="39945" grpId="0"/>
      <p:bldP spid="39946" grpId="0"/>
      <p:bldP spid="39947" grpId="0"/>
      <p:bldP spid="3994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0962" name="Group 2"/>
          <p:cNvGrpSpPr/>
          <p:nvPr/>
        </p:nvGrpSpPr>
        <p:grpSpPr>
          <a:xfrm>
            <a:off x="250825" y="5556250"/>
            <a:ext cx="8642350" cy="809625"/>
            <a:chOff x="158" y="3578"/>
            <a:chExt cx="5444" cy="510"/>
          </a:xfrm>
        </p:grpSpPr>
        <p:sp>
          <p:nvSpPr>
            <p:cNvPr id="32790" name="AutoShape 3"/>
            <p:cNvSpPr>
              <a:spLocks noChangeArrowheads="1"/>
            </p:cNvSpPr>
            <p:nvPr/>
          </p:nvSpPr>
          <p:spPr bwMode="auto">
            <a:xfrm>
              <a:off x="158" y="3578"/>
              <a:ext cx="5444" cy="510"/>
            </a:xfrm>
            <a:prstGeom prst="flowChartProcess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en-US" altLang="zh-CN" b="1">
                  <a:solidFill>
                    <a:srgbClr val="336699"/>
                  </a:solidFill>
                  <a:latin typeface="华文仿宋" pitchFamily="2" charset="-122"/>
                  <a:ea typeface="华文仿宋" pitchFamily="2" charset="-122"/>
                </a:rPr>
                <a:t>3.   </a:t>
              </a:r>
              <a:r>
                <a:rPr lang="zh-CN" altLang="en-US" b="1">
                  <a:solidFill>
                    <a:srgbClr val="336699"/>
                  </a:solidFill>
                  <a:latin typeface="华文仿宋" pitchFamily="2" charset="-122"/>
                  <a:ea typeface="华文仿宋" pitchFamily="2" charset="-122"/>
                </a:rPr>
                <a:t>横坐标与纵坐标同时变为原来的</a:t>
              </a:r>
              <a:r>
                <a:rPr lang="en-US" altLang="zh-CN" b="1">
                  <a:solidFill>
                    <a:srgbClr val="336699"/>
                  </a:solidFill>
                  <a:latin typeface="华文仿宋" pitchFamily="2" charset="-122"/>
                  <a:ea typeface="华文仿宋" pitchFamily="2" charset="-122"/>
                </a:rPr>
                <a:t>a</a:t>
              </a:r>
              <a:r>
                <a:rPr lang="zh-CN" altLang="en-US" b="1">
                  <a:solidFill>
                    <a:srgbClr val="336699"/>
                  </a:solidFill>
                  <a:latin typeface="华文仿宋" pitchFamily="2" charset="-122"/>
                  <a:ea typeface="华文仿宋" pitchFamily="2" charset="-122"/>
                </a:rPr>
                <a:t>倍，图形</a:t>
              </a:r>
              <a:r>
                <a:rPr lang="zh-CN" altLang="en-US" b="1" u="sng">
                  <a:solidFill>
                    <a:srgbClr val="336699"/>
                  </a:solidFill>
                  <a:latin typeface="华文仿宋" pitchFamily="2" charset="-122"/>
                  <a:ea typeface="华文仿宋" pitchFamily="2" charset="-122"/>
                </a:rPr>
                <a:t>                              </a:t>
              </a:r>
              <a:br>
                <a:rPr lang="zh-CN" altLang="en-US" b="1" u="sng">
                  <a:solidFill>
                    <a:srgbClr val="336699"/>
                  </a:solidFill>
                  <a:latin typeface="华文仿宋" pitchFamily="2" charset="-122"/>
                  <a:ea typeface="华文仿宋" pitchFamily="2" charset="-122"/>
                </a:rPr>
              </a:br>
              <a:r>
                <a:rPr lang="zh-CN" altLang="en-US" b="1" u="sng">
                  <a:solidFill>
                    <a:srgbClr val="336699"/>
                  </a:solidFill>
                  <a:latin typeface="华文仿宋" pitchFamily="2" charset="-122"/>
                  <a:ea typeface="华文仿宋" pitchFamily="2" charset="-122"/>
                </a:rPr>
                <a:t>                      </a:t>
              </a:r>
              <a:r>
                <a:rPr lang="zh-CN" altLang="en-US" b="1">
                  <a:solidFill>
                    <a:srgbClr val="336699"/>
                  </a:solidFill>
                  <a:latin typeface="华文仿宋" pitchFamily="2" charset="-122"/>
                  <a:ea typeface="华文仿宋" pitchFamily="2" charset="-122"/>
                </a:rPr>
                <a:t>为原来的</a:t>
              </a:r>
              <a:r>
                <a:rPr lang="en-US" altLang="zh-CN" b="1">
                  <a:solidFill>
                    <a:srgbClr val="336699"/>
                  </a:solidFill>
                  <a:latin typeface="华文仿宋" pitchFamily="2" charset="-122"/>
                  <a:ea typeface="华文仿宋" pitchFamily="2" charset="-122"/>
                </a:rPr>
                <a:t>a</a:t>
              </a:r>
              <a:r>
                <a:rPr lang="zh-CN" altLang="en-US" b="1">
                  <a:solidFill>
                    <a:srgbClr val="336699"/>
                  </a:solidFill>
                  <a:latin typeface="华文仿宋" pitchFamily="2" charset="-122"/>
                  <a:ea typeface="华文仿宋" pitchFamily="2" charset="-122"/>
                </a:rPr>
                <a:t>倍</a:t>
              </a:r>
              <a:r>
                <a:rPr lang="en-US" altLang="zh-CN" b="1">
                  <a:solidFill>
                    <a:srgbClr val="336699"/>
                  </a:solidFill>
                  <a:latin typeface="华文仿宋" pitchFamily="2" charset="-122"/>
                  <a:ea typeface="华文仿宋" pitchFamily="2" charset="-122"/>
                </a:rPr>
                <a:t>(</a:t>
              </a:r>
              <a:r>
                <a:rPr lang="en-US" altLang="zh-CN" b="1">
                  <a:solidFill>
                    <a:srgbClr val="CC3300"/>
                  </a:solidFill>
                  <a:latin typeface="华文仿宋" pitchFamily="2" charset="-122"/>
                  <a:ea typeface="华文仿宋" pitchFamily="2" charset="-122"/>
                </a:rPr>
                <a:t>a&gt;1</a:t>
              </a:r>
              <a:r>
                <a:rPr lang="en-US" altLang="zh-CN" b="1">
                  <a:solidFill>
                    <a:srgbClr val="336699"/>
                  </a:solidFill>
                  <a:latin typeface="华文仿宋" pitchFamily="2" charset="-122"/>
                  <a:ea typeface="华文仿宋" pitchFamily="2" charset="-122"/>
                </a:rPr>
                <a:t>)</a:t>
              </a:r>
              <a:endParaRPr kumimoji="0" lang="en-US" altLang="zh-CN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endParaRPr>
            </a:p>
          </p:txBody>
        </p:sp>
        <p:sp>
          <p:nvSpPr>
            <p:cNvPr id="32791" name="Line 4"/>
            <p:cNvSpPr>
              <a:spLocks noChangeShapeType="1"/>
            </p:cNvSpPr>
            <p:nvPr/>
          </p:nvSpPr>
          <p:spPr bwMode="auto">
            <a:xfrm>
              <a:off x="4014" y="3804"/>
              <a:ext cx="1474" cy="0"/>
            </a:xfrm>
            <a:prstGeom prst="line">
              <a:avLst/>
            </a:prstGeom>
            <a:noFill/>
            <a:ln w="9525">
              <a:solidFill>
                <a:srgbClr val="336699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32771" name="Text Box 5"/>
          <p:cNvSpPr txBox="1">
            <a:spLocks noChangeArrowheads="1"/>
          </p:cNvSpPr>
          <p:nvPr/>
        </p:nvSpPr>
        <p:spPr bwMode="auto">
          <a:xfrm>
            <a:off x="1116013" y="261938"/>
            <a:ext cx="338455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kumimoji="0" lang="zh-CN" altLang="en-US" sz="6000" b="1">
                <a:solidFill>
                  <a:schemeClr val="bg1"/>
                </a:solidFill>
                <a:latin typeface="Arial" pitchFamily="34" charset="0"/>
                <a:ea typeface="华文行楷" pitchFamily="2" charset="-122"/>
              </a:rPr>
              <a:t>小结</a:t>
            </a:r>
          </a:p>
        </p:txBody>
      </p:sp>
      <p:sp>
        <p:nvSpPr>
          <p:cNvPr id="32772" name="Text Box 6"/>
          <p:cNvSpPr txBox="1">
            <a:spLocks noChangeArrowheads="1"/>
          </p:cNvSpPr>
          <p:nvPr/>
        </p:nvSpPr>
        <p:spPr bwMode="auto">
          <a:xfrm>
            <a:off x="341313" y="1131888"/>
            <a:ext cx="8191500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kumimoji="0" lang="en-US" altLang="zh-CN" sz="2800" b="1">
                <a:solidFill>
                  <a:srgbClr val="000099"/>
                </a:solidFill>
                <a:latin typeface="华文仿宋" pitchFamily="2" charset="-122"/>
                <a:ea typeface="华文仿宋" pitchFamily="2" charset="-122"/>
              </a:rPr>
              <a:t>        </a:t>
            </a:r>
            <a:r>
              <a:rPr kumimoji="0" lang="en-US" altLang="zh-CN" sz="2800" b="1">
                <a:solidFill>
                  <a:schemeClr val="bg1"/>
                </a:solidFill>
                <a:latin typeface="华文仿宋" pitchFamily="2" charset="-122"/>
                <a:ea typeface="华文仿宋" pitchFamily="2" charset="-122"/>
              </a:rPr>
              <a:t>1 </a:t>
            </a:r>
            <a:r>
              <a:rPr lang="en-US" altLang="zh-CN" b="1">
                <a:solidFill>
                  <a:schemeClr val="bg1"/>
                </a:solidFill>
              </a:rPr>
              <a:t>.</a:t>
            </a:r>
            <a:r>
              <a:rPr kumimoji="0" lang="en-US" altLang="zh-CN" sz="2800" b="1">
                <a:solidFill>
                  <a:schemeClr val="bg1"/>
                </a:solidFill>
                <a:latin typeface="华文仿宋" pitchFamily="2" charset="-122"/>
                <a:ea typeface="华文仿宋" pitchFamily="2" charset="-122"/>
              </a:rPr>
              <a:t> </a:t>
            </a:r>
            <a:r>
              <a:rPr kumimoji="0" lang="zh-CN" altLang="en-US" sz="2800" b="1">
                <a:solidFill>
                  <a:schemeClr val="bg1"/>
                </a:solidFill>
                <a:latin typeface="华文仿宋" pitchFamily="2" charset="-122"/>
                <a:ea typeface="华文仿宋" pitchFamily="2" charset="-122"/>
              </a:rPr>
              <a:t>知道了图形上点的坐标变化与图形的变化之间有着密切的关系</a:t>
            </a:r>
            <a:r>
              <a:rPr kumimoji="0" lang="en-US" altLang="zh-CN" sz="2800" b="1">
                <a:solidFill>
                  <a:schemeClr val="bg1"/>
                </a:solidFill>
                <a:latin typeface="华文仿宋" pitchFamily="2" charset="-122"/>
                <a:ea typeface="华文仿宋" pitchFamily="2" charset="-122"/>
              </a:rPr>
              <a:t>!</a:t>
            </a:r>
          </a:p>
        </p:txBody>
      </p:sp>
      <p:sp>
        <p:nvSpPr>
          <p:cNvPr id="32773" name="Rectangle 7"/>
          <p:cNvSpPr>
            <a:spLocks noChangeArrowheads="1"/>
          </p:cNvSpPr>
          <p:nvPr/>
        </p:nvSpPr>
        <p:spPr bwMode="auto">
          <a:xfrm>
            <a:off x="341313" y="2032000"/>
            <a:ext cx="8529637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kumimoji="0" lang="en-US" altLang="zh-CN" sz="2800" b="1">
                <a:solidFill>
                  <a:srgbClr val="FF0066"/>
                </a:solidFill>
                <a:latin typeface="隶书" pitchFamily="49" charset="-122"/>
                <a:ea typeface="隶书" pitchFamily="49" charset="-122"/>
              </a:rPr>
              <a:t>    2</a:t>
            </a:r>
            <a:r>
              <a:rPr lang="en-US" altLang="zh-CN" b="1">
                <a:solidFill>
                  <a:srgbClr val="FF3300"/>
                </a:solidFill>
              </a:rPr>
              <a:t>. </a:t>
            </a:r>
            <a:r>
              <a:rPr lang="en-US" altLang="zh-CN" b="1">
                <a:solidFill>
                  <a:schemeClr val="bg1"/>
                </a:solidFill>
              </a:rPr>
              <a:t>  </a:t>
            </a:r>
            <a:r>
              <a:rPr kumimoji="0" lang="zh-CN" altLang="en-US" sz="2800" b="1">
                <a:solidFill>
                  <a:srgbClr val="FF0066"/>
                </a:solidFill>
                <a:latin typeface="隶书" pitchFamily="49" charset="-122"/>
                <a:ea typeface="隶书" pitchFamily="49" charset="-122"/>
              </a:rPr>
              <a:t>横坐标或纵坐标发生变化时，新图案与旧图案</a:t>
            </a:r>
          </a:p>
          <a:p>
            <a:r>
              <a:rPr kumimoji="0" lang="zh-CN" altLang="en-US" sz="2800" b="1">
                <a:solidFill>
                  <a:srgbClr val="FF0066"/>
                </a:solidFill>
                <a:latin typeface="隶书" pitchFamily="49" charset="-122"/>
                <a:ea typeface="隶书" pitchFamily="49" charset="-122"/>
              </a:rPr>
              <a:t>相比怎样发生变化 </a:t>
            </a:r>
          </a:p>
        </p:txBody>
      </p:sp>
      <p:sp>
        <p:nvSpPr>
          <p:cNvPr id="40968" name="AutoShape 8">
            <a:hlinkClick r:id="rId2" action="ppaction://hlinksldjump?num=18"/>
          </p:cNvPr>
          <p:cNvSpPr>
            <a:spLocks noChangeArrowheads="1"/>
          </p:cNvSpPr>
          <p:nvPr/>
        </p:nvSpPr>
        <p:spPr bwMode="auto">
          <a:xfrm>
            <a:off x="792163" y="2978150"/>
            <a:ext cx="1800225" cy="720725"/>
          </a:xfrm>
          <a:prstGeom prst="flowChartAlternateProcess">
            <a:avLst/>
          </a:prstGeom>
          <a:gradFill rotWithShape="1">
            <a:gsLst>
              <a:gs pos="0">
                <a:schemeClr val="tx2"/>
              </a:gs>
              <a:gs pos="50000">
                <a:schemeClr val="bg1"/>
              </a:gs>
              <a:gs pos="100000">
                <a:schemeClr val="tx2"/>
              </a:gs>
            </a:gsLst>
            <a:lin ang="5400000" scaled="1"/>
          </a:gradFill>
          <a:ln>
            <a:noFill/>
          </a:ln>
          <a:effectLst>
            <a:prstShdw prst="shdw17" dist="17961" dir="2700000">
              <a:schemeClr val="tx2">
                <a:gamma/>
                <a:shade val="60000"/>
                <a:invGamma/>
              </a:schemeClr>
            </a:prstShdw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kumimoji="0" lang="zh-CN" altLang="en-US" sz="3200" b="1">
                <a:solidFill>
                  <a:srgbClr val="FF0000"/>
                </a:solidFill>
                <a:latin typeface="Arial" pitchFamily="34" charset="0"/>
                <a:ea typeface="华文行楷" pitchFamily="2" charset="-122"/>
              </a:rPr>
              <a:t>平移</a:t>
            </a:r>
          </a:p>
        </p:txBody>
      </p:sp>
      <p:sp>
        <p:nvSpPr>
          <p:cNvPr id="40969" name="AutoShape 9"/>
          <p:cNvSpPr>
            <a:spLocks noChangeArrowheads="1"/>
          </p:cNvSpPr>
          <p:nvPr/>
        </p:nvSpPr>
        <p:spPr bwMode="auto">
          <a:xfrm rot="10800000">
            <a:off x="250825" y="3879850"/>
            <a:ext cx="8642350" cy="809625"/>
          </a:xfrm>
          <a:prstGeom prst="wedgeRectCallout">
            <a:avLst>
              <a:gd name="adj1" fmla="val 4130"/>
              <a:gd name="adj2" fmla="val 7038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rot="1080000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1.  </a:t>
            </a:r>
            <a:r>
              <a:rPr lang="zh-CN" altLang="en-US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纵坐标不变，横坐标分别变为原来的</a:t>
            </a:r>
            <a:r>
              <a:rPr lang="en-US" altLang="zh-CN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a</a:t>
            </a:r>
            <a:r>
              <a:rPr lang="zh-CN" altLang="en-US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倍，图形</a:t>
            </a:r>
            <a:r>
              <a:rPr lang="zh-CN" altLang="en-US" b="1" u="sng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                  </a:t>
            </a:r>
            <a:r>
              <a:rPr lang="zh-CN" altLang="en-US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为原来的</a:t>
            </a:r>
            <a:r>
              <a:rPr lang="en-US" altLang="zh-CN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a</a:t>
            </a:r>
            <a:r>
              <a:rPr lang="zh-CN" altLang="en-US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倍（</a:t>
            </a:r>
            <a:r>
              <a:rPr lang="en-US" altLang="zh-CN" b="1">
                <a:solidFill>
                  <a:srgbClr val="FF3300"/>
                </a:solidFill>
                <a:latin typeface="华文仿宋" pitchFamily="2" charset="-122"/>
                <a:ea typeface="华文仿宋" pitchFamily="2" charset="-122"/>
              </a:rPr>
              <a:t>a&gt;1</a:t>
            </a:r>
            <a:r>
              <a:rPr lang="zh-CN" altLang="en-US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）</a:t>
            </a:r>
          </a:p>
        </p:txBody>
      </p:sp>
      <p:sp>
        <p:nvSpPr>
          <p:cNvPr id="40970" name="AutoShape 10">
            <a:hlinkClick r:id="rId3" action="ppaction://hlinksldjump?num=19"/>
          </p:cNvPr>
          <p:cNvSpPr>
            <a:spLocks noChangeArrowheads="1"/>
          </p:cNvSpPr>
          <p:nvPr/>
        </p:nvSpPr>
        <p:spPr bwMode="auto">
          <a:xfrm>
            <a:off x="3490913" y="2978150"/>
            <a:ext cx="1800225" cy="720725"/>
          </a:xfrm>
          <a:prstGeom prst="flowChartAlternateProcess">
            <a:avLst/>
          </a:prstGeom>
          <a:gradFill rotWithShape="1">
            <a:gsLst>
              <a:gs pos="0">
                <a:schemeClr val="tx2"/>
              </a:gs>
              <a:gs pos="50000">
                <a:schemeClr val="bg1"/>
              </a:gs>
              <a:gs pos="100000">
                <a:schemeClr val="tx2"/>
              </a:gs>
            </a:gsLst>
            <a:lin ang="5400000" scaled="1"/>
          </a:gradFill>
          <a:ln>
            <a:noFill/>
          </a:ln>
          <a:effectLst>
            <a:prstShdw prst="shdw17" dist="17961" dir="2700000">
              <a:schemeClr val="tx2">
                <a:gamma/>
                <a:shade val="60000"/>
                <a:invGamma/>
              </a:schemeClr>
            </a:prstShdw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kumimoji="0" lang="zh-CN" altLang="en-US" sz="3200" b="1">
                <a:solidFill>
                  <a:srgbClr val="FF0000"/>
                </a:solidFill>
                <a:latin typeface="Arial" pitchFamily="34" charset="0"/>
                <a:ea typeface="华文行楷" pitchFamily="2" charset="-122"/>
              </a:rPr>
              <a:t>缩放</a:t>
            </a:r>
          </a:p>
        </p:txBody>
      </p:sp>
      <p:sp>
        <p:nvSpPr>
          <p:cNvPr id="40971" name="AutoShape 11"/>
          <p:cNvSpPr>
            <a:spLocks noChangeArrowheads="1"/>
          </p:cNvSpPr>
          <p:nvPr/>
        </p:nvSpPr>
        <p:spPr bwMode="auto">
          <a:xfrm>
            <a:off x="6011863" y="2978150"/>
            <a:ext cx="1800225" cy="720725"/>
          </a:xfrm>
          <a:prstGeom prst="flowChartAlternateProcess">
            <a:avLst/>
          </a:prstGeom>
          <a:gradFill rotWithShape="1">
            <a:gsLst>
              <a:gs pos="0">
                <a:schemeClr val="tx2"/>
              </a:gs>
              <a:gs pos="50000">
                <a:schemeClr val="bg1"/>
              </a:gs>
              <a:gs pos="100000">
                <a:schemeClr val="tx2"/>
              </a:gs>
            </a:gsLst>
            <a:lin ang="5400000" scaled="1"/>
          </a:gradFill>
          <a:ln>
            <a:noFill/>
          </a:ln>
          <a:effectLst>
            <a:prstShdw prst="shdw17" dist="17961" dir="2700000">
              <a:schemeClr val="tx2">
                <a:gamma/>
                <a:shade val="60000"/>
                <a:invGamma/>
              </a:schemeClr>
            </a:prstShdw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kumimoji="0" lang="zh-CN" altLang="en-US" sz="3200" b="1">
                <a:solidFill>
                  <a:srgbClr val="FF0000"/>
                </a:solidFill>
                <a:latin typeface="Arial" pitchFamily="34" charset="0"/>
                <a:ea typeface="华文行楷" pitchFamily="2" charset="-122"/>
              </a:rPr>
              <a:t>对称</a:t>
            </a:r>
          </a:p>
        </p:txBody>
      </p:sp>
      <p:sp>
        <p:nvSpPr>
          <p:cNvPr id="40972" name="AutoShape 12"/>
          <p:cNvSpPr>
            <a:spLocks noChangeArrowheads="1"/>
          </p:cNvSpPr>
          <p:nvPr/>
        </p:nvSpPr>
        <p:spPr bwMode="auto">
          <a:xfrm>
            <a:off x="250825" y="4764088"/>
            <a:ext cx="8642350" cy="720725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2.   </a:t>
            </a:r>
            <a:r>
              <a:rPr lang="zh-CN" altLang="en-US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横坐标不变，纵坐标分别变为原来的</a:t>
            </a:r>
            <a:r>
              <a:rPr lang="en-US" altLang="zh-CN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a</a:t>
            </a:r>
            <a:r>
              <a:rPr lang="zh-CN" altLang="en-US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倍，图形</a:t>
            </a:r>
            <a:r>
              <a:rPr lang="zh-CN" altLang="en-US" b="1" u="sng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                  </a:t>
            </a:r>
            <a:r>
              <a:rPr lang="zh-CN" altLang="en-US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为</a:t>
            </a:r>
          </a:p>
          <a:p>
            <a:r>
              <a:rPr lang="zh-CN" altLang="en-US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原来的</a:t>
            </a:r>
            <a:r>
              <a:rPr lang="en-US" altLang="zh-CN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a</a:t>
            </a:r>
            <a:r>
              <a:rPr lang="zh-CN" altLang="en-US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倍（</a:t>
            </a:r>
            <a:r>
              <a:rPr lang="en-US" altLang="zh-CN" b="1">
                <a:solidFill>
                  <a:srgbClr val="FF3300"/>
                </a:solidFill>
                <a:latin typeface="华文仿宋" pitchFamily="2" charset="-122"/>
                <a:ea typeface="华文仿宋" pitchFamily="2" charset="-122"/>
              </a:rPr>
              <a:t>a&gt;1</a:t>
            </a:r>
            <a:r>
              <a:rPr lang="zh-CN" altLang="en-US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）</a:t>
            </a:r>
            <a:endParaRPr kumimoji="0" lang="zh-CN" altLang="en-US" b="1">
              <a:solidFill>
                <a:srgbClr val="336699"/>
              </a:solidFill>
              <a:latin typeface="华文仿宋" pitchFamily="2" charset="-122"/>
              <a:ea typeface="华文仿宋" pitchFamily="2" charset="-122"/>
            </a:endParaRPr>
          </a:p>
        </p:txBody>
      </p:sp>
      <p:sp>
        <p:nvSpPr>
          <p:cNvPr id="40973" name="Text Box 13"/>
          <p:cNvSpPr txBox="1">
            <a:spLocks noChangeArrowheads="1"/>
          </p:cNvSpPr>
          <p:nvPr/>
        </p:nvSpPr>
        <p:spPr bwMode="auto">
          <a:xfrm>
            <a:off x="6969125" y="3879850"/>
            <a:ext cx="1066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b="1">
                <a:solidFill>
                  <a:srgbClr val="FF3300"/>
                </a:solidFill>
                <a:ea typeface="华文新魏" pitchFamily="2" charset="-122"/>
              </a:rPr>
              <a:t>横向</a:t>
            </a:r>
          </a:p>
        </p:txBody>
      </p:sp>
      <p:sp>
        <p:nvSpPr>
          <p:cNvPr id="40974" name="Text Box 14"/>
          <p:cNvSpPr txBox="1">
            <a:spLocks noChangeArrowheads="1"/>
          </p:cNvSpPr>
          <p:nvPr/>
        </p:nvSpPr>
        <p:spPr bwMode="auto">
          <a:xfrm>
            <a:off x="7600950" y="3879850"/>
            <a:ext cx="793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b="1">
                <a:solidFill>
                  <a:srgbClr val="FF33CC"/>
                </a:solidFill>
                <a:ea typeface="华文新魏" pitchFamily="2" charset="-122"/>
              </a:rPr>
              <a:t>伸长</a:t>
            </a:r>
          </a:p>
        </p:txBody>
      </p:sp>
      <p:sp>
        <p:nvSpPr>
          <p:cNvPr id="40975" name="Text Box 15"/>
          <p:cNvSpPr txBox="1">
            <a:spLocks noChangeArrowheads="1"/>
          </p:cNvSpPr>
          <p:nvPr/>
        </p:nvSpPr>
        <p:spPr bwMode="auto">
          <a:xfrm>
            <a:off x="2862263" y="4238625"/>
            <a:ext cx="4648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或图形</a:t>
            </a:r>
            <a:r>
              <a:rPr lang="zh-CN" altLang="en-US" b="1">
                <a:solidFill>
                  <a:srgbClr val="FF0066"/>
                </a:solidFill>
                <a:latin typeface="华文仿宋" pitchFamily="2" charset="-122"/>
                <a:ea typeface="华文仿宋" pitchFamily="2" charset="-122"/>
              </a:rPr>
              <a:t>横向</a:t>
            </a:r>
            <a:r>
              <a:rPr lang="zh-CN" altLang="en-US" b="1">
                <a:solidFill>
                  <a:srgbClr val="CC3300"/>
                </a:solidFill>
                <a:latin typeface="华文仿宋" pitchFamily="2" charset="-122"/>
                <a:ea typeface="华文仿宋" pitchFamily="2" charset="-122"/>
              </a:rPr>
              <a:t>缩短</a:t>
            </a:r>
            <a:r>
              <a:rPr lang="zh-CN" altLang="en-US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为原来的</a:t>
            </a:r>
            <a:r>
              <a:rPr lang="en-US" altLang="zh-CN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a</a:t>
            </a:r>
            <a:r>
              <a:rPr lang="zh-CN" altLang="en-US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倍</a:t>
            </a:r>
          </a:p>
        </p:txBody>
      </p:sp>
      <p:sp>
        <p:nvSpPr>
          <p:cNvPr id="40976" name="Text Box 16"/>
          <p:cNvSpPr txBox="1">
            <a:spLocks noChangeArrowheads="1"/>
          </p:cNvSpPr>
          <p:nvPr/>
        </p:nvSpPr>
        <p:spPr bwMode="auto">
          <a:xfrm>
            <a:off x="6781800" y="4238625"/>
            <a:ext cx="2362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b="1">
                <a:solidFill>
                  <a:schemeClr val="accent2"/>
                </a:solidFill>
              </a:rPr>
              <a:t>(</a:t>
            </a:r>
            <a:r>
              <a:rPr lang="en-US" altLang="zh-CN" b="1">
                <a:solidFill>
                  <a:srgbClr val="FF3300"/>
                </a:solidFill>
              </a:rPr>
              <a:t>0&lt;a&lt;1</a:t>
            </a:r>
            <a:r>
              <a:rPr lang="en-US" altLang="zh-CN" b="1">
                <a:solidFill>
                  <a:schemeClr val="accent2"/>
                </a:solidFill>
              </a:rPr>
              <a:t>)</a:t>
            </a:r>
            <a:r>
              <a:rPr lang="zh-CN" altLang="en-US" b="1">
                <a:solidFill>
                  <a:schemeClr val="accent2"/>
                </a:solidFill>
              </a:rPr>
              <a:t>。</a:t>
            </a:r>
            <a:r>
              <a:rPr lang="zh-CN" altLang="en-US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40977" name="Text Box 17"/>
          <p:cNvSpPr txBox="1">
            <a:spLocks noChangeArrowheads="1"/>
          </p:cNvSpPr>
          <p:nvPr/>
        </p:nvSpPr>
        <p:spPr bwMode="auto">
          <a:xfrm>
            <a:off x="7080250" y="4703763"/>
            <a:ext cx="793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b="1">
                <a:solidFill>
                  <a:srgbClr val="FF3300"/>
                </a:solidFill>
                <a:ea typeface="华文新魏" pitchFamily="2" charset="-122"/>
              </a:rPr>
              <a:t>纵向</a:t>
            </a:r>
          </a:p>
        </p:txBody>
      </p:sp>
      <p:sp>
        <p:nvSpPr>
          <p:cNvPr id="40978" name="Text Box 18"/>
          <p:cNvSpPr txBox="1">
            <a:spLocks noChangeArrowheads="1"/>
          </p:cNvSpPr>
          <p:nvPr/>
        </p:nvSpPr>
        <p:spPr bwMode="auto">
          <a:xfrm>
            <a:off x="7713663" y="4689475"/>
            <a:ext cx="11795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b="1">
                <a:solidFill>
                  <a:srgbClr val="FF33CC"/>
                </a:solidFill>
                <a:ea typeface="华文新魏" pitchFamily="2" charset="-122"/>
              </a:rPr>
              <a:t>伸长</a:t>
            </a:r>
          </a:p>
        </p:txBody>
      </p:sp>
      <p:sp>
        <p:nvSpPr>
          <p:cNvPr id="40979" name="Text Box 19"/>
          <p:cNvSpPr txBox="1">
            <a:spLocks noChangeArrowheads="1"/>
          </p:cNvSpPr>
          <p:nvPr/>
        </p:nvSpPr>
        <p:spPr bwMode="auto">
          <a:xfrm>
            <a:off x="2660650" y="5048250"/>
            <a:ext cx="4648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或图形</a:t>
            </a:r>
            <a:r>
              <a:rPr lang="zh-CN" altLang="en-US" b="1">
                <a:solidFill>
                  <a:srgbClr val="FF0066"/>
                </a:solidFill>
                <a:latin typeface="华文仿宋" pitchFamily="2" charset="-122"/>
                <a:ea typeface="华文仿宋" pitchFamily="2" charset="-122"/>
              </a:rPr>
              <a:t>纵向</a:t>
            </a:r>
            <a:r>
              <a:rPr lang="zh-CN" altLang="en-US" b="1">
                <a:solidFill>
                  <a:srgbClr val="CC3300"/>
                </a:solidFill>
                <a:latin typeface="华文仿宋" pitchFamily="2" charset="-122"/>
                <a:ea typeface="华文仿宋" pitchFamily="2" charset="-122"/>
              </a:rPr>
              <a:t>缩短</a:t>
            </a:r>
            <a:r>
              <a:rPr lang="zh-CN" altLang="en-US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为原来的</a:t>
            </a:r>
            <a:r>
              <a:rPr lang="en-US" altLang="zh-CN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a</a:t>
            </a:r>
            <a:r>
              <a:rPr lang="zh-CN" altLang="en-US" b="1">
                <a:solidFill>
                  <a:srgbClr val="336699"/>
                </a:solidFill>
                <a:latin typeface="华文仿宋" pitchFamily="2" charset="-122"/>
                <a:ea typeface="华文仿宋" pitchFamily="2" charset="-122"/>
              </a:rPr>
              <a:t>倍</a:t>
            </a:r>
          </a:p>
        </p:txBody>
      </p:sp>
      <p:sp>
        <p:nvSpPr>
          <p:cNvPr id="40980" name="Text Box 20"/>
          <p:cNvSpPr txBox="1">
            <a:spLocks noChangeArrowheads="1"/>
          </p:cNvSpPr>
          <p:nvPr/>
        </p:nvSpPr>
        <p:spPr bwMode="auto">
          <a:xfrm>
            <a:off x="6530975" y="5048250"/>
            <a:ext cx="2362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b="1">
                <a:solidFill>
                  <a:schemeClr val="accent2"/>
                </a:solidFill>
              </a:rPr>
              <a:t>(</a:t>
            </a:r>
            <a:r>
              <a:rPr lang="en-US" altLang="zh-CN" b="1">
                <a:solidFill>
                  <a:srgbClr val="FF3300"/>
                </a:solidFill>
              </a:rPr>
              <a:t>0&lt;a&lt;1</a:t>
            </a:r>
            <a:r>
              <a:rPr lang="en-US" altLang="zh-CN" b="1">
                <a:solidFill>
                  <a:schemeClr val="accent2"/>
                </a:solidFill>
              </a:rPr>
              <a:t>)</a:t>
            </a:r>
            <a:r>
              <a:rPr lang="zh-CN" altLang="en-US" b="1">
                <a:solidFill>
                  <a:schemeClr val="accent2"/>
                </a:solidFill>
              </a:rPr>
              <a:t>。</a:t>
            </a:r>
            <a:r>
              <a:rPr lang="zh-CN" altLang="en-US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40981" name="Text Box 21"/>
          <p:cNvSpPr txBox="1">
            <a:spLocks noChangeArrowheads="1"/>
          </p:cNvSpPr>
          <p:nvPr/>
        </p:nvSpPr>
        <p:spPr bwMode="auto">
          <a:xfrm>
            <a:off x="6650038" y="5567363"/>
            <a:ext cx="17922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b="1">
                <a:solidFill>
                  <a:srgbClr val="CC3300"/>
                </a:solidFill>
                <a:ea typeface="华文新魏" pitchFamily="2" charset="-122"/>
              </a:rPr>
              <a:t>纵、横向</a:t>
            </a:r>
          </a:p>
        </p:txBody>
      </p:sp>
      <p:sp>
        <p:nvSpPr>
          <p:cNvPr id="40982" name="Text Box 22"/>
          <p:cNvSpPr txBox="1">
            <a:spLocks noChangeArrowheads="1"/>
          </p:cNvSpPr>
          <p:nvPr/>
        </p:nvSpPr>
        <p:spPr bwMode="auto">
          <a:xfrm>
            <a:off x="468313" y="5934075"/>
            <a:ext cx="14033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b="1">
                <a:solidFill>
                  <a:srgbClr val="FF9900"/>
                </a:solidFill>
                <a:ea typeface="华文新魏" pitchFamily="2" charset="-122"/>
              </a:rPr>
              <a:t>同时伸长</a:t>
            </a:r>
          </a:p>
        </p:txBody>
      </p:sp>
      <p:pic>
        <p:nvPicPr>
          <p:cNvPr id="32789" name="Picture 23" descr="图片20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38950" y="296863"/>
            <a:ext cx="2305050" cy="115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09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5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09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09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9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09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6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09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09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32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4" dur="2000"/>
                                        <p:tgtEl>
                                          <p:spTgt spid="409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09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09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2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09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09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  <p:cond evt="onBegin" delay="0">
                          <p:tn val="45"/>
                        </p:cond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09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09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3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09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09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  <p:cond evt="onBegin" delay="0">
                          <p:tn val="56"/>
                        </p:cond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409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  <p:cond evt="onBegin" delay="0">
                          <p:tn val="61"/>
                        </p:cond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09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09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  <p:cond evt="onBegin" delay="0">
                          <p:tn val="67"/>
                        </p:cond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09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09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9" grpId="0"/>
      <p:bldP spid="40972" grpId="0"/>
      <p:bldP spid="40973" grpId="0"/>
      <p:bldP spid="40974" grpId="0"/>
      <p:bldP spid="40975" grpId="0"/>
      <p:bldP spid="40976" grpId="0"/>
      <p:bldP spid="40977" grpId="0"/>
      <p:bldP spid="40978" grpId="0"/>
      <p:bldP spid="40979" grpId="0"/>
      <p:bldP spid="40980" grpId="0"/>
      <p:bldP spid="40981" grpId="0"/>
      <p:bldP spid="4098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6" name="AutoShape 2"/>
          <p:cNvSpPr>
            <a:spLocks noChangeArrowheads="1"/>
          </p:cNvSpPr>
          <p:nvPr/>
        </p:nvSpPr>
        <p:spPr bwMode="auto">
          <a:xfrm>
            <a:off x="295275" y="5591175"/>
            <a:ext cx="8642350" cy="809625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zh-CN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49" charset="-122"/>
                <a:ea typeface="隶书" pitchFamily="49" charset="-122"/>
              </a:rPr>
              <a:t>３</a:t>
            </a:r>
            <a:r>
              <a:rPr lang="en-US" altLang="zh-CN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49" charset="-122"/>
                <a:ea typeface="隶书" pitchFamily="49" charset="-122"/>
              </a:rPr>
              <a:t>. </a:t>
            </a:r>
            <a:r>
              <a:rPr lang="zh-CN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49" charset="-122"/>
                <a:ea typeface="隶书" pitchFamily="49" charset="-122"/>
              </a:rPr>
              <a:t>横坐标与纵坐标都乘</a:t>
            </a:r>
            <a:r>
              <a:rPr lang="en-US" altLang="zh-CN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49" charset="-122"/>
                <a:ea typeface="隶书" pitchFamily="49" charset="-122"/>
              </a:rPr>
              <a:t>-1</a:t>
            </a:r>
            <a:r>
              <a:rPr lang="zh-CN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49" charset="-122"/>
                <a:ea typeface="隶书" pitchFamily="49" charset="-122"/>
              </a:rPr>
              <a:t>，所得图形与原图形关</a:t>
            </a:r>
            <a:br>
              <a:rPr lang="zh-CN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49" charset="-122"/>
                <a:ea typeface="隶书" pitchFamily="49" charset="-122"/>
              </a:rPr>
            </a:br>
            <a:r>
              <a:rPr lang="zh-CN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49" charset="-122"/>
                <a:ea typeface="隶书" pitchFamily="49" charset="-122"/>
              </a:rPr>
              <a:t>　于 </a:t>
            </a:r>
            <a:r>
              <a:rPr lang="zh-CN" altLang="en-US" b="1" u="sng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49" charset="-122"/>
                <a:ea typeface="隶书" pitchFamily="49" charset="-122"/>
              </a:rPr>
              <a:t>          </a:t>
            </a:r>
            <a:r>
              <a:rPr lang="zh-CN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49" charset="-122"/>
                <a:ea typeface="隶书" pitchFamily="49" charset="-122"/>
              </a:rPr>
              <a:t>中心对称。</a:t>
            </a:r>
            <a:endParaRPr kumimoji="0" lang="zh-CN" altLang="en-US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41987" name="Text Box 3"/>
          <p:cNvSpPr txBox="1">
            <a:spLocks noChangeArrowheads="1"/>
          </p:cNvSpPr>
          <p:nvPr/>
        </p:nvSpPr>
        <p:spPr bwMode="auto">
          <a:xfrm>
            <a:off x="1096963" y="274638"/>
            <a:ext cx="338455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kumimoji="0" lang="zh-CN" altLang="en-US" sz="6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华文行楷" pitchFamily="2" charset="-122"/>
              </a:rPr>
              <a:t>小结</a:t>
            </a:r>
          </a:p>
        </p:txBody>
      </p:sp>
      <p:sp>
        <p:nvSpPr>
          <p:cNvPr id="33796" name="Text Box 4"/>
          <p:cNvSpPr txBox="1">
            <a:spLocks noChangeArrowheads="1"/>
          </p:cNvSpPr>
          <p:nvPr/>
        </p:nvSpPr>
        <p:spPr bwMode="auto">
          <a:xfrm>
            <a:off x="385763" y="1147763"/>
            <a:ext cx="8191500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kumimoji="0" lang="en-US" altLang="zh-CN" sz="2800" b="1">
                <a:solidFill>
                  <a:schemeClr val="bg1"/>
                </a:solidFill>
                <a:latin typeface="华文仿宋" pitchFamily="2" charset="-122"/>
                <a:ea typeface="华文仿宋" pitchFamily="2" charset="-122"/>
              </a:rPr>
              <a:t>        1.   </a:t>
            </a:r>
            <a:r>
              <a:rPr kumimoji="0" lang="zh-CN" altLang="en-US" sz="2800" b="1">
                <a:solidFill>
                  <a:schemeClr val="bg1"/>
                </a:solidFill>
                <a:latin typeface="华文仿宋" pitchFamily="2" charset="-122"/>
                <a:ea typeface="华文仿宋" pitchFamily="2" charset="-122"/>
              </a:rPr>
              <a:t>知道了图形上点的坐标变化与图形的变化之间有着密切的关系</a:t>
            </a:r>
            <a:r>
              <a:rPr kumimoji="0" lang="en-US" altLang="zh-CN" sz="2800" b="1">
                <a:solidFill>
                  <a:schemeClr val="bg1"/>
                </a:solidFill>
                <a:latin typeface="华文仿宋" pitchFamily="2" charset="-122"/>
                <a:ea typeface="华文仿宋" pitchFamily="2" charset="-122"/>
              </a:rPr>
              <a:t>!</a:t>
            </a:r>
          </a:p>
        </p:txBody>
      </p:sp>
      <p:sp>
        <p:nvSpPr>
          <p:cNvPr id="33797" name="Rectangle 5"/>
          <p:cNvSpPr>
            <a:spLocks noChangeArrowheads="1"/>
          </p:cNvSpPr>
          <p:nvPr/>
        </p:nvSpPr>
        <p:spPr bwMode="auto">
          <a:xfrm>
            <a:off x="385763" y="2047875"/>
            <a:ext cx="8583612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kumimoji="0" lang="en-US" altLang="zh-CN" sz="2800" b="1">
                <a:solidFill>
                  <a:srgbClr val="FF0066"/>
                </a:solidFill>
                <a:latin typeface="隶书" pitchFamily="49" charset="-122"/>
                <a:ea typeface="隶书" pitchFamily="49" charset="-122"/>
              </a:rPr>
              <a:t>    2. </a:t>
            </a:r>
            <a:r>
              <a:rPr kumimoji="0" lang="zh-CN" altLang="en-US" sz="2800" b="1">
                <a:solidFill>
                  <a:srgbClr val="FF0066"/>
                </a:solidFill>
                <a:latin typeface="隶书" pitchFamily="49" charset="-122"/>
                <a:ea typeface="隶书" pitchFamily="49" charset="-122"/>
              </a:rPr>
              <a:t>横坐标或纵坐标发生变化时，新图案与旧图案</a:t>
            </a:r>
          </a:p>
          <a:p>
            <a:r>
              <a:rPr kumimoji="0" lang="zh-CN" altLang="en-US" sz="2800" b="1">
                <a:solidFill>
                  <a:srgbClr val="FF0066"/>
                </a:solidFill>
                <a:latin typeface="隶书" pitchFamily="49" charset="-122"/>
                <a:ea typeface="隶书" pitchFamily="49" charset="-122"/>
              </a:rPr>
              <a:t>相比怎样发生变化 </a:t>
            </a:r>
          </a:p>
        </p:txBody>
      </p:sp>
      <p:sp>
        <p:nvSpPr>
          <p:cNvPr id="41990" name="AutoShape 6">
            <a:hlinkClick r:id="rId2" action="ppaction://hlinksldjump?num=18"/>
          </p:cNvPr>
          <p:cNvSpPr>
            <a:spLocks noChangeArrowheads="1"/>
          </p:cNvSpPr>
          <p:nvPr/>
        </p:nvSpPr>
        <p:spPr bwMode="auto">
          <a:xfrm>
            <a:off x="836613" y="2994025"/>
            <a:ext cx="1800225" cy="720725"/>
          </a:xfrm>
          <a:prstGeom prst="flowChartAlternateProcess">
            <a:avLst/>
          </a:prstGeom>
          <a:gradFill rotWithShape="1">
            <a:gsLst>
              <a:gs pos="0">
                <a:schemeClr val="tx2"/>
              </a:gs>
              <a:gs pos="50000">
                <a:schemeClr val="bg1"/>
              </a:gs>
              <a:gs pos="100000">
                <a:schemeClr val="tx2"/>
              </a:gs>
            </a:gsLst>
            <a:lin ang="5400000" scaled="1"/>
          </a:gradFill>
          <a:ln>
            <a:noFill/>
          </a:ln>
          <a:effectLst>
            <a:prstShdw prst="shdw17" dist="17961" dir="2700000">
              <a:schemeClr val="tx2">
                <a:gamma/>
                <a:shade val="60000"/>
                <a:invGamma/>
              </a:schemeClr>
            </a:prstShdw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kumimoji="0" lang="zh-CN" altLang="en-US" sz="3200" b="1">
                <a:solidFill>
                  <a:srgbClr val="FF0000"/>
                </a:solidFill>
                <a:latin typeface="Arial" pitchFamily="34" charset="0"/>
                <a:ea typeface="华文行楷" pitchFamily="2" charset="-122"/>
              </a:rPr>
              <a:t>平移</a:t>
            </a:r>
          </a:p>
        </p:txBody>
      </p:sp>
      <p:sp>
        <p:nvSpPr>
          <p:cNvPr id="41991" name="AutoShape 7"/>
          <p:cNvSpPr>
            <a:spLocks noChangeArrowheads="1"/>
          </p:cNvSpPr>
          <p:nvPr/>
        </p:nvSpPr>
        <p:spPr bwMode="auto">
          <a:xfrm rot="10800000">
            <a:off x="295275" y="3895725"/>
            <a:ext cx="8642350" cy="809625"/>
          </a:xfrm>
          <a:prstGeom prst="wedgeRectCallout">
            <a:avLst>
              <a:gd name="adj1" fmla="val -24931"/>
              <a:gd name="adj2" fmla="val 7215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rot="1080000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just">
              <a:spcBef>
                <a:spcPct val="50000"/>
              </a:spcBef>
              <a:defRPr/>
            </a:pPr>
            <a:r>
              <a:rPr lang="en-US" altLang="zh-CN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49" charset="-122"/>
                <a:ea typeface="隶书" pitchFamily="49" charset="-122"/>
              </a:rPr>
              <a:t>1. </a:t>
            </a:r>
            <a:r>
              <a:rPr lang="zh-CN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49" charset="-122"/>
                <a:ea typeface="隶书" pitchFamily="49" charset="-122"/>
              </a:rPr>
              <a:t>纵坐标不变，横坐标分别乘</a:t>
            </a:r>
            <a:r>
              <a:rPr lang="en-US" altLang="zh-CN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49" charset="-122"/>
                <a:ea typeface="隶书" pitchFamily="49" charset="-122"/>
              </a:rPr>
              <a:t>-1</a:t>
            </a:r>
            <a:r>
              <a:rPr lang="zh-CN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49" charset="-122"/>
                <a:ea typeface="隶书" pitchFamily="49" charset="-122"/>
              </a:rPr>
              <a:t>，所得图形与原图形</a:t>
            </a:r>
            <a:br>
              <a:rPr lang="zh-CN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49" charset="-122"/>
                <a:ea typeface="隶书" pitchFamily="49" charset="-122"/>
              </a:rPr>
            </a:br>
            <a:r>
              <a:rPr lang="zh-CN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49" charset="-122"/>
                <a:ea typeface="隶书" pitchFamily="49" charset="-122"/>
              </a:rPr>
              <a:t>　关于</a:t>
            </a:r>
            <a:r>
              <a:rPr lang="zh-CN" altLang="en-US" b="1" u="sng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49" charset="-122"/>
                <a:ea typeface="隶书" pitchFamily="49" charset="-122"/>
              </a:rPr>
              <a:t>             </a:t>
            </a:r>
            <a:r>
              <a:rPr lang="zh-CN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49" charset="-122"/>
                <a:ea typeface="隶书" pitchFamily="49" charset="-122"/>
              </a:rPr>
              <a:t>；</a:t>
            </a:r>
          </a:p>
        </p:txBody>
      </p:sp>
      <p:sp>
        <p:nvSpPr>
          <p:cNvPr id="41992" name="AutoShape 8">
            <a:hlinkClick r:id="rId3" action="ppaction://hlinksldjump?num=19"/>
          </p:cNvPr>
          <p:cNvSpPr>
            <a:spLocks noChangeArrowheads="1"/>
          </p:cNvSpPr>
          <p:nvPr/>
        </p:nvSpPr>
        <p:spPr bwMode="auto">
          <a:xfrm>
            <a:off x="3535363" y="2994025"/>
            <a:ext cx="1800225" cy="720725"/>
          </a:xfrm>
          <a:prstGeom prst="flowChartAlternateProcess">
            <a:avLst/>
          </a:prstGeom>
          <a:gradFill rotWithShape="1">
            <a:gsLst>
              <a:gs pos="0">
                <a:schemeClr val="tx2"/>
              </a:gs>
              <a:gs pos="50000">
                <a:schemeClr val="bg1"/>
              </a:gs>
              <a:gs pos="100000">
                <a:schemeClr val="tx2"/>
              </a:gs>
            </a:gsLst>
            <a:lin ang="5400000" scaled="1"/>
          </a:gradFill>
          <a:ln>
            <a:noFill/>
          </a:ln>
          <a:effectLst>
            <a:prstShdw prst="shdw17" dist="17961" dir="2700000">
              <a:schemeClr val="tx2">
                <a:gamma/>
                <a:shade val="60000"/>
                <a:invGamma/>
              </a:schemeClr>
            </a:prstShdw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kumimoji="0" lang="zh-CN" altLang="en-US" sz="3200" b="1">
                <a:solidFill>
                  <a:srgbClr val="FF0000"/>
                </a:solidFill>
                <a:latin typeface="Arial" pitchFamily="34" charset="0"/>
                <a:ea typeface="华文行楷" pitchFamily="2" charset="-122"/>
              </a:rPr>
              <a:t>缩放</a:t>
            </a:r>
          </a:p>
        </p:txBody>
      </p:sp>
      <p:sp>
        <p:nvSpPr>
          <p:cNvPr id="41993" name="AutoShape 9">
            <a:hlinkClick r:id="rId4" action="ppaction://hlinksldjump?num=20"/>
          </p:cNvPr>
          <p:cNvSpPr>
            <a:spLocks noChangeArrowheads="1"/>
          </p:cNvSpPr>
          <p:nvPr/>
        </p:nvSpPr>
        <p:spPr bwMode="auto">
          <a:xfrm>
            <a:off x="6056313" y="2994025"/>
            <a:ext cx="1800225" cy="720725"/>
          </a:xfrm>
          <a:prstGeom prst="flowChartAlternateProcess">
            <a:avLst/>
          </a:prstGeom>
          <a:gradFill rotWithShape="1">
            <a:gsLst>
              <a:gs pos="0">
                <a:schemeClr val="tx2"/>
              </a:gs>
              <a:gs pos="50000">
                <a:schemeClr val="bg1"/>
              </a:gs>
              <a:gs pos="100000">
                <a:schemeClr val="tx2"/>
              </a:gs>
            </a:gsLst>
            <a:lin ang="5400000" scaled="1"/>
          </a:gradFill>
          <a:ln>
            <a:noFill/>
          </a:ln>
          <a:effectLst>
            <a:prstShdw prst="shdw17" dist="17961" dir="2700000">
              <a:schemeClr val="tx2">
                <a:gamma/>
                <a:shade val="60000"/>
                <a:invGamma/>
              </a:schemeClr>
            </a:prstShdw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kumimoji="0" lang="zh-CN" altLang="en-US" sz="3200" b="1">
                <a:solidFill>
                  <a:srgbClr val="FF0000"/>
                </a:solidFill>
                <a:latin typeface="Arial" pitchFamily="34" charset="0"/>
                <a:ea typeface="华文行楷" pitchFamily="2" charset="-122"/>
              </a:rPr>
              <a:t>对称</a:t>
            </a:r>
          </a:p>
        </p:txBody>
      </p:sp>
      <p:sp>
        <p:nvSpPr>
          <p:cNvPr id="41994" name="AutoShape 10"/>
          <p:cNvSpPr>
            <a:spLocks noChangeArrowheads="1"/>
          </p:cNvSpPr>
          <p:nvPr/>
        </p:nvSpPr>
        <p:spPr bwMode="auto">
          <a:xfrm>
            <a:off x="295275" y="4732338"/>
            <a:ext cx="8642350" cy="809625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zh-CN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49" charset="-122"/>
                <a:ea typeface="隶书" pitchFamily="49" charset="-122"/>
              </a:rPr>
              <a:t>２</a:t>
            </a:r>
            <a:r>
              <a:rPr lang="en-US" altLang="zh-CN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49" charset="-122"/>
                <a:ea typeface="隶书" pitchFamily="49" charset="-122"/>
              </a:rPr>
              <a:t>. </a:t>
            </a:r>
            <a:r>
              <a:rPr lang="zh-CN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49" charset="-122"/>
                <a:ea typeface="隶书" pitchFamily="49" charset="-122"/>
              </a:rPr>
              <a:t>横坐标不变，纵坐标分别乘</a:t>
            </a:r>
            <a:r>
              <a:rPr lang="en-US" altLang="zh-CN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49" charset="-122"/>
                <a:ea typeface="隶书" pitchFamily="49" charset="-122"/>
              </a:rPr>
              <a:t>-1</a:t>
            </a:r>
            <a:r>
              <a:rPr lang="zh-CN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49" charset="-122"/>
                <a:ea typeface="隶书" pitchFamily="49" charset="-122"/>
              </a:rPr>
              <a:t>，所得图形与原图形关</a:t>
            </a:r>
            <a:br>
              <a:rPr lang="zh-CN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49" charset="-122"/>
                <a:ea typeface="隶书" pitchFamily="49" charset="-122"/>
              </a:rPr>
            </a:br>
            <a:r>
              <a:rPr lang="zh-CN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49" charset="-122"/>
                <a:ea typeface="隶书" pitchFamily="49" charset="-122"/>
              </a:rPr>
              <a:t>　于 </a:t>
            </a:r>
            <a:r>
              <a:rPr lang="zh-CN" altLang="en-US" b="1" u="sng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49" charset="-122"/>
                <a:ea typeface="隶书" pitchFamily="49" charset="-122"/>
              </a:rPr>
              <a:t>           </a:t>
            </a:r>
            <a:r>
              <a:rPr lang="zh-CN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49" charset="-122"/>
                <a:ea typeface="隶书" pitchFamily="49" charset="-122"/>
              </a:rPr>
              <a:t>；</a:t>
            </a:r>
            <a:endParaRPr kumimoji="0" lang="zh-CN" altLang="en-US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41995" name="Text Box 11"/>
          <p:cNvSpPr txBox="1">
            <a:spLocks noChangeArrowheads="1"/>
          </p:cNvSpPr>
          <p:nvPr/>
        </p:nvSpPr>
        <p:spPr bwMode="auto">
          <a:xfrm>
            <a:off x="1514475" y="4227513"/>
            <a:ext cx="12573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新魏" pitchFamily="2" charset="-122"/>
                <a:ea typeface="华文新魏" pitchFamily="2" charset="-122"/>
              </a:rPr>
              <a:t>y</a:t>
            </a:r>
            <a:r>
              <a:rPr lang="zh-CN" altLang="en-US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新魏" pitchFamily="2" charset="-122"/>
                <a:ea typeface="华文新魏" pitchFamily="2" charset="-122"/>
              </a:rPr>
              <a:t>轴对称</a:t>
            </a:r>
          </a:p>
        </p:txBody>
      </p:sp>
      <p:sp>
        <p:nvSpPr>
          <p:cNvPr id="41996" name="Text Box 12"/>
          <p:cNvSpPr txBox="1">
            <a:spLocks noChangeArrowheads="1"/>
          </p:cNvSpPr>
          <p:nvPr/>
        </p:nvSpPr>
        <p:spPr bwMode="auto">
          <a:xfrm>
            <a:off x="1382713" y="5103813"/>
            <a:ext cx="12985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新魏" pitchFamily="2" charset="-122"/>
                <a:ea typeface="华文新魏" pitchFamily="2" charset="-122"/>
              </a:rPr>
              <a:t>X</a:t>
            </a:r>
            <a:r>
              <a:rPr lang="zh-CN" altLang="en-US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新魏" pitchFamily="2" charset="-122"/>
                <a:ea typeface="华文新魏" pitchFamily="2" charset="-122"/>
              </a:rPr>
              <a:t>轴对称</a:t>
            </a:r>
          </a:p>
        </p:txBody>
      </p:sp>
      <p:sp>
        <p:nvSpPr>
          <p:cNvPr id="41997" name="Text Box 13"/>
          <p:cNvSpPr txBox="1">
            <a:spLocks noChangeArrowheads="1"/>
          </p:cNvSpPr>
          <p:nvPr/>
        </p:nvSpPr>
        <p:spPr bwMode="auto">
          <a:xfrm>
            <a:off x="1344613" y="5880100"/>
            <a:ext cx="10668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zh-CN" altLang="en-US" sz="28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华文新魏" pitchFamily="2" charset="-122"/>
              </a:rPr>
              <a:t>原点</a:t>
            </a:r>
          </a:p>
        </p:txBody>
      </p:sp>
      <p:pic>
        <p:nvPicPr>
          <p:cNvPr id="33806" name="Picture 14" descr="图片20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38950" y="296863"/>
            <a:ext cx="2305050" cy="115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19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19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9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419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19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19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32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9" dur="2000"/>
                                        <p:tgtEl>
                                          <p:spTgt spid="419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19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19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6" grpId="0"/>
      <p:bldP spid="41991" grpId="0"/>
      <p:bldP spid="41994" grpId="0"/>
      <p:bldP spid="41995" grpId="0"/>
      <p:bldP spid="41996" grpId="0"/>
      <p:bldP spid="4199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4" name="WordArt 4"/>
          <p:cNvSpPr>
            <a:spLocks noChangeArrowheads="1" noChangeShapeType="1" noTextEdit="1"/>
          </p:cNvSpPr>
          <p:nvPr/>
        </p:nvSpPr>
        <p:spPr bwMode="auto">
          <a:xfrm>
            <a:off x="2133600" y="438150"/>
            <a:ext cx="2743200" cy="1543050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32056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5400" kern="10">
                <a:ln w="9525">
                  <a:solidFill>
                    <a:srgbClr val="CC99FF"/>
                  </a:solidFill>
                  <a:round/>
                </a:ln>
                <a:gradFill rotWithShape="1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/>
                  </a:outerShdw>
                </a:effectLst>
                <a:latin typeface="隶书"/>
                <a:ea typeface="隶书"/>
              </a:rPr>
              <a:t>作业布置</a:t>
            </a:r>
          </a:p>
        </p:txBody>
      </p:sp>
      <p:sp>
        <p:nvSpPr>
          <p:cNvPr id="30725" name="Text Box 5"/>
          <p:cNvSpPr txBox="1">
            <a:spLocks noChangeArrowheads="1"/>
          </p:cNvSpPr>
          <p:nvPr/>
        </p:nvSpPr>
        <p:spPr bwMode="auto">
          <a:xfrm>
            <a:off x="1600200" y="2205038"/>
            <a:ext cx="5154613" cy="2554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4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ea typeface="黑体" pitchFamily="2" charset="-122"/>
              </a:rPr>
              <a:t>一</a:t>
            </a:r>
            <a:r>
              <a:rPr lang="zh-CN" altLang="en-US" sz="4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、</a:t>
            </a:r>
            <a:r>
              <a:rPr lang="zh-CN" altLang="en-US" sz="4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ea typeface="黑体" pitchFamily="2" charset="-122"/>
              </a:rPr>
              <a:t>习题</a:t>
            </a:r>
            <a:r>
              <a:rPr lang="en-US" altLang="zh-CN" sz="4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5.6</a:t>
            </a:r>
          </a:p>
          <a:p>
            <a:pPr>
              <a:defRPr/>
            </a:pPr>
            <a:r>
              <a:rPr lang="en-US" altLang="zh-CN" sz="4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                1</a:t>
            </a:r>
            <a:r>
              <a:rPr lang="zh-CN" altLang="en-US" sz="4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，</a:t>
            </a:r>
            <a:r>
              <a:rPr lang="en-US" altLang="zh-CN" sz="4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2</a:t>
            </a:r>
            <a:r>
              <a:rPr lang="zh-CN" altLang="en-US" sz="4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，</a:t>
            </a:r>
            <a:r>
              <a:rPr lang="en-US" altLang="zh-CN" sz="4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3</a:t>
            </a:r>
          </a:p>
          <a:p>
            <a:pPr>
              <a:defRPr/>
            </a:pPr>
            <a:endParaRPr lang="en-US" altLang="zh-CN" sz="40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  <a:ea typeface="黑体" pitchFamily="2" charset="-122"/>
            </a:endParaRPr>
          </a:p>
          <a:p>
            <a:pPr>
              <a:defRPr/>
            </a:pPr>
            <a:r>
              <a:rPr lang="zh-CN" altLang="en-US" sz="4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ea typeface="黑体" pitchFamily="2" charset="-122"/>
              </a:rPr>
              <a:t>二、预习下课时内容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dur="5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udio11111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3" dur="500"/>
                                        <p:tgtEl>
                                          <p:spTgt spid="307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4" grpId="0"/>
      <p:bldP spid="3072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https://d.book118.com/888131045132006042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默认设计模板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默认设计模板">
      <a:majorFont>
        <a:latin typeface="Times New Roman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>
    <ns0:sp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chemeClr val="accent1"/>
        </ns0:solidFill>
        <ns0:ln w="9525" cap="flat" cmpd="sng" algn="ctr">
          <ns0:solidFill>
            <ns0:schemeClr val="tx1"/>
          </ns0:solidFill>
          <ns0:prstDash val="solid"/>
          <ns0:round/>
          <ns0:headEnd type="none" w="med" len="med"/>
          <ns0:tailEnd type="none" w="med" len="med"/>
        </ns0:ln>
        <ns0:effectLst/>
        <ns0:extLst>
          <ns0:ext uri="{AF507438-7753-43E0-B8FC-AC1667EBCBE1}">
            <ns1:hiddenEffects xmlns:ns1="http://schemas.microsoft.com/office/drawing/2010/main">
              <ns0:effectLst>
                <ns0:outerShdw dist="35921" dir="2700000" algn="ctr" rotWithShape="0">
                  <ns0:schemeClr val="bg2"/>
                </ns0:outerShdw>
              </ns0:effectLst>
            </ns1:hiddenEffects>
          </ns0:ext>
        </ns0:extLst>
      </ns0:spPr>
      <ns0:bodyPr vert="horz" wrap="square" lIns="91440" tIns="45720" rIns="91440" bIns="45720" numCol="1" anchor="t" anchorCtr="0" compatLnSpc="1">
        <ns0:prstTxWarp prst="textNoShape">
          <ns0:avLst/>
        </ns0:prstTxWarp>
      </ns0:bodyPr>
      <ns0:lstStyle>
        <ns0:defPPr marL="0" marR="0" indent="0" algn="l" defTabSz="914400" rtl="0" eaLnBrk="1" fontAlgn="base" latinLnBrk="0" hangingPunct="1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tabLst/>
          <ns0:defRPr kumimoji="1" lang="zh-CN" altLang="en-US" sz="2400" b="0" i="0" u="none" strike="noStrike" cap="none" normalizeH="0" baseline="0" smtClean="0">
            <ns0:ln>
              <ns0:noFill/>
            </ns0:ln>
            <ns0:solidFill>
              <ns0:schemeClr val="tx1"/>
            </ns0:solidFill>
            <ns0:effectLst/>
            <ns0:latin typeface="Times New Roman" pitchFamily="18" charset="0"/>
            <ns0:ea typeface="宋体" pitchFamily="2" charset="-122"/>
          </ns0:defRPr>
        </ns0:defPPr>
      </ns0:lstStyle>
    </ns0:spDef>
    <ns0:ln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chemeClr val="accent1"/>
        </ns0:solidFill>
        <ns0:ln w="9525" cap="flat" cmpd="sng" algn="ctr">
          <ns0:solidFill>
            <ns0:schemeClr val="tx1"/>
          </ns0:solidFill>
          <ns0:prstDash val="solid"/>
          <ns0:round/>
          <ns0:headEnd type="none" w="med" len="med"/>
          <ns0:tailEnd type="none" w="med" len="med"/>
        </ns0:ln>
        <ns0:effectLst/>
        <ns0:extLst>
          <ns0:ext uri="{AF507438-7753-43E0-B8FC-AC1667EBCBE1}">
            <ns1:hiddenEffects xmlns:ns1="http://schemas.microsoft.com/office/drawing/2010/main">
              <ns0:effectLst>
                <ns0:outerShdw dist="35921" dir="2700000" algn="ctr" rotWithShape="0">
                  <ns0:schemeClr val="bg2"/>
                </ns0:outerShdw>
              </ns0:effectLst>
            </ns1:hiddenEffects>
          </ns0:ext>
        </ns0:extLst>
      </ns0:spPr>
      <ns0:bodyPr vert="horz" wrap="square" lIns="91440" tIns="45720" rIns="91440" bIns="45720" numCol="1" anchor="t" anchorCtr="0" compatLnSpc="1">
        <ns0:prstTxWarp prst="textNoShape">
          <ns0:avLst/>
        </ns0:prstTxWarp>
      </ns0:bodyPr>
      <ns0:lstStyle>
        <ns0:defPPr marL="0" marR="0" indent="0" algn="l" defTabSz="914400" rtl="0" eaLnBrk="1" fontAlgn="base" latinLnBrk="0" hangingPunct="1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tabLst/>
          <ns0:defRPr kumimoji="1" lang="zh-CN" altLang="en-US" sz="2400" b="0" i="0" u="none" strike="noStrike" cap="none" normalizeH="0" baseline="0" smtClean="0">
            <ns0:ln>
              <ns0:noFill/>
            </ns0:ln>
            <ns0:solidFill>
              <ns0:schemeClr val="tx1"/>
            </ns0:solidFill>
            <ns0:effectLst/>
            <ns0:latin typeface="Times New Roman" pitchFamily="18" charset="0"/>
            <ns0:ea typeface="宋体" pitchFamily="2" charset="-122"/>
          </ns0:defRPr>
        </ns0:defPPr>
      </ns0:lstStyle>
    </ns0:lnDef>
  </ns0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295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7">
      <vt:lpstr>Arial</vt:lpstr>
      <vt:lpstr>Calibri</vt:lpstr>
      <vt:lpstr>Times New Roman</vt:lpstr>
      <vt:lpstr>宋体</vt:lpstr>
      <vt:lpstr>隶书</vt:lpstr>
      <vt:lpstr>华文中宋</vt:lpstr>
      <vt:lpstr>微软雅黑</vt:lpstr>
      <vt:lpstr>黑体</vt:lpstr>
      <vt:lpstr>Arial Black</vt:lpstr>
      <vt:lpstr>Wingdings</vt:lpstr>
      <vt:lpstr>MingLiU</vt:lpstr>
      <vt:lpstr>华文行楷</vt:lpstr>
      <vt:lpstr>华文仿宋</vt:lpstr>
      <vt:lpstr>华文新魏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2024-09-22T04:51:52.345</cp:lastPrinted>
  <dcterms:created xsi:type="dcterms:W3CDTF">2024-09-21T20:51:52Z</dcterms:created>
  <dcterms:modified xsi:type="dcterms:W3CDTF">2024-09-21T20:51:55Z</dcterms:modified>
</cp:coreProperties>
</file>