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100584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808E3-3F6C-46CE-AF47-34D325C2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7EA70-30FD-4A86-8691-153666DC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9A18-8EBB-4647-BA41-60255E86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29686-6B48-453E-B224-9C3DA099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0F369-8EF6-4098-BF4D-5D863893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0B0F2-A0E0-4440-A88D-9BED0CDA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F1357-923F-4A9A-8641-B5378A11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BCD80-F3A6-4FE6-A452-C5117177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7ABCC-7E7D-41B8-9D28-4F9203999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B931C-7D4D-418A-82CD-3A0B0CDC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820E-C4E0-4FC8-9508-635AE238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090877" y="610198"/>
            <a:ext cx="2010244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502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8335" y="1987955"/>
            <a:ext cx="1760220" cy="2977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769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  <a:p>
            <a:pPr marL="513080">
              <a:lnSpc>
                <a:spcPct val="100000"/>
              </a:lnSpc>
              <a:spcBef>
                <a:spcPts val="1835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685818" y="1623916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范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围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5" name="object 5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1308379" y="4172044"/>
            <a:ext cx="6159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限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2" name="object 12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631267" y="3236262"/>
            <a:ext cx="8528050" cy="123189"/>
            <a:chOff x="3631267" y="3236262"/>
            <a:chExt cx="8528050" cy="123189"/>
          </a:xfrm>
        </p:grpSpPr>
        <p:sp>
          <p:nvSpPr>
            <p:cNvPr id="3" name="object 3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7773409" y="0"/>
                  </a:moveTo>
                  <a:lnTo>
                    <a:pt x="0" y="0"/>
                  </a:lnTo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385647" y="3298301"/>
              <a:ext cx="7773670" cy="0"/>
            </a:xfrm>
            <a:custGeom>
              <a:rect l="l" t="t" r="r" b="b"/>
              <a:pathLst>
                <a:path w="7773670">
                  <a:moveTo>
                    <a:pt x="0" y="0"/>
                  </a:moveTo>
                  <a:lnTo>
                    <a:pt x="7773409" y="0"/>
                  </a:lnTo>
                </a:path>
              </a:pathLst>
            </a:custGeom>
            <a:ln w="14287">
              <a:solidFill>
                <a:srgbClr val="7DE16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84178" y="323626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7DE16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631267" y="3236262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14019" y="3236262"/>
              <a:ext cx="122997" cy="122998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1183470" y="5823338"/>
            <a:ext cx="11008995" cy="123189"/>
            <a:chOff x="1183470" y="5823338"/>
            <a:chExt cx="11008995" cy="123189"/>
          </a:xfrm>
        </p:grpSpPr>
        <p:sp>
          <p:nvSpPr>
            <p:cNvPr id="9" name="object 9"/>
            <p:cNvSpPr/>
            <p:nvPr/>
          </p:nvSpPr>
          <p:spPr>
            <a:xfrm>
              <a:off x="1236381" y="582333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83470" y="5823338"/>
              <a:ext cx="122997" cy="12299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866222" y="5823338"/>
              <a:ext cx="122997" cy="12299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10254149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937851" y="5897569"/>
              <a:ext cx="10254615" cy="0"/>
            </a:xfrm>
            <a:custGeom>
              <a:rect l="l" t="t" r="r" b="b"/>
              <a:pathLst>
                <a:path w="10254615">
                  <a:moveTo>
                    <a:pt x="0" y="0"/>
                  </a:moveTo>
                  <a:lnTo>
                    <a:pt x="10254149" y="0"/>
                  </a:lnTo>
                </a:path>
              </a:pathLst>
            </a:custGeom>
            <a:ln w="14287">
              <a:solidFill>
                <a:srgbClr val="45AE3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672036" y="1856495"/>
            <a:ext cx="7569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近年来，中国电脑行业规模持续扩大，受益于技术进步和消费需求的增长。根据中国工信部发布的数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据，电脑行业总规模已超过千亿元人民币，年复合增长率达到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8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%。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94596" y="4404623"/>
            <a:ext cx="76263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随着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5G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、物联网等新技术的普及，电脑行业有望继续保持增长态势，预计未来几年市场规模将进一步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扩大。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行业规模和增长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45AE37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76415" cy="4234815"/>
            <a:chOff x="763570" y="1751286"/>
            <a:chExt cx="687641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52348" y="2452189"/>
              <a:ext cx="3087370" cy="3087370"/>
            </a:xfrm>
            <a:custGeom>
              <a:rect l="l" t="t" r="r" b="b"/>
              <a:pathLst>
                <a:path w="3087370" h="3087370">
                  <a:moveTo>
                    <a:pt x="1543648" y="3087301"/>
                  </a:moveTo>
                  <a:lnTo>
                    <a:pt x="1495568" y="3086566"/>
                  </a:lnTo>
                  <a:lnTo>
                    <a:pt x="1447853" y="3084376"/>
                  </a:lnTo>
                  <a:lnTo>
                    <a:pt x="1400526" y="3080753"/>
                  </a:lnTo>
                  <a:lnTo>
                    <a:pt x="1353608" y="3075718"/>
                  </a:lnTo>
                  <a:lnTo>
                    <a:pt x="1307120" y="3069292"/>
                  </a:lnTo>
                  <a:lnTo>
                    <a:pt x="1261083" y="3061497"/>
                  </a:lnTo>
                  <a:lnTo>
                    <a:pt x="1215520" y="3052354"/>
                  </a:lnTo>
                  <a:lnTo>
                    <a:pt x="1170450" y="3041883"/>
                  </a:lnTo>
                  <a:lnTo>
                    <a:pt x="1125896" y="3030107"/>
                  </a:lnTo>
                  <a:lnTo>
                    <a:pt x="1081879" y="3017048"/>
                  </a:lnTo>
                  <a:lnTo>
                    <a:pt x="1038421" y="3002725"/>
                  </a:lnTo>
                  <a:lnTo>
                    <a:pt x="995541" y="2987161"/>
                  </a:lnTo>
                  <a:lnTo>
                    <a:pt x="953263" y="2970377"/>
                  </a:lnTo>
                  <a:lnTo>
                    <a:pt x="911607" y="2952394"/>
                  </a:lnTo>
                  <a:lnTo>
                    <a:pt x="870595" y="2933234"/>
                  </a:lnTo>
                  <a:lnTo>
                    <a:pt x="830248" y="2912918"/>
                  </a:lnTo>
                  <a:lnTo>
                    <a:pt x="790587" y="2891467"/>
                  </a:lnTo>
                  <a:lnTo>
                    <a:pt x="751634" y="2868903"/>
                  </a:lnTo>
                  <a:lnTo>
                    <a:pt x="713410" y="2845247"/>
                  </a:lnTo>
                  <a:lnTo>
                    <a:pt x="675936" y="2820521"/>
                  </a:lnTo>
                  <a:lnTo>
                    <a:pt x="639234" y="2794745"/>
                  </a:lnTo>
                  <a:lnTo>
                    <a:pt x="603325" y="2767941"/>
                  </a:lnTo>
                  <a:lnTo>
                    <a:pt x="568231" y="2740131"/>
                  </a:lnTo>
                  <a:lnTo>
                    <a:pt x="533972" y="2711335"/>
                  </a:lnTo>
                  <a:lnTo>
                    <a:pt x="500571" y="2681576"/>
                  </a:lnTo>
                  <a:lnTo>
                    <a:pt x="468048" y="2650874"/>
                  </a:lnTo>
                  <a:lnTo>
                    <a:pt x="436424" y="2619250"/>
                  </a:lnTo>
                  <a:lnTo>
                    <a:pt x="405722" y="2586727"/>
                  </a:lnTo>
                  <a:lnTo>
                    <a:pt x="375963" y="2553326"/>
                  </a:lnTo>
                  <a:lnTo>
                    <a:pt x="347167" y="2519067"/>
                  </a:lnTo>
                  <a:lnTo>
                    <a:pt x="319357" y="2483973"/>
                  </a:lnTo>
                  <a:lnTo>
                    <a:pt x="292553" y="2448064"/>
                  </a:lnTo>
                  <a:lnTo>
                    <a:pt x="266777" y="2411362"/>
                  </a:lnTo>
                  <a:lnTo>
                    <a:pt x="242051" y="2373889"/>
                  </a:lnTo>
                  <a:lnTo>
                    <a:pt x="218395" y="2335664"/>
                  </a:lnTo>
                  <a:lnTo>
                    <a:pt x="195831" y="2296711"/>
                  </a:lnTo>
                  <a:lnTo>
                    <a:pt x="174380" y="2257051"/>
                  </a:lnTo>
                  <a:lnTo>
                    <a:pt x="154064" y="2216703"/>
                  </a:lnTo>
                  <a:lnTo>
                    <a:pt x="134904" y="2175691"/>
                  </a:lnTo>
                  <a:lnTo>
                    <a:pt x="116921" y="2134035"/>
                  </a:lnTo>
                  <a:lnTo>
                    <a:pt x="100137" y="2091757"/>
                  </a:lnTo>
                  <a:lnTo>
                    <a:pt x="84573" y="2048878"/>
                  </a:lnTo>
                  <a:lnTo>
                    <a:pt x="70250" y="2005420"/>
                  </a:lnTo>
                  <a:lnTo>
                    <a:pt x="57190" y="1961403"/>
                  </a:lnTo>
                  <a:lnTo>
                    <a:pt x="45415" y="1916849"/>
                  </a:lnTo>
                  <a:lnTo>
                    <a:pt x="34944" y="1871779"/>
                  </a:lnTo>
                  <a:lnTo>
                    <a:pt x="25801" y="1826216"/>
                  </a:lnTo>
                  <a:lnTo>
                    <a:pt x="18005" y="1780179"/>
                  </a:lnTo>
                  <a:lnTo>
                    <a:pt x="11579" y="1733691"/>
                  </a:lnTo>
                  <a:lnTo>
                    <a:pt x="6544" y="1686773"/>
                  </a:lnTo>
                  <a:lnTo>
                    <a:pt x="2921" y="1639446"/>
                  </a:lnTo>
                  <a:lnTo>
                    <a:pt x="732" y="1591731"/>
                  </a:lnTo>
                  <a:lnTo>
                    <a:pt x="0" y="1543650"/>
                  </a:lnTo>
                  <a:lnTo>
                    <a:pt x="734" y="1495569"/>
                  </a:lnTo>
                  <a:lnTo>
                    <a:pt x="2924" y="1447854"/>
                  </a:lnTo>
                  <a:lnTo>
                    <a:pt x="6547" y="1400527"/>
                  </a:lnTo>
                  <a:lnTo>
                    <a:pt x="11582" y="1353608"/>
                  </a:lnTo>
                  <a:lnTo>
                    <a:pt x="18008" y="1307120"/>
                  </a:lnTo>
                  <a:lnTo>
                    <a:pt x="25803" y="1261084"/>
                  </a:lnTo>
                  <a:lnTo>
                    <a:pt x="34947" y="1215520"/>
                  </a:lnTo>
                  <a:lnTo>
                    <a:pt x="45417" y="1170450"/>
                  </a:lnTo>
                  <a:lnTo>
                    <a:pt x="57193" y="1125896"/>
                  </a:lnTo>
                  <a:lnTo>
                    <a:pt x="70253" y="1081879"/>
                  </a:lnTo>
                  <a:lnTo>
                    <a:pt x="84576" y="1038421"/>
                  </a:lnTo>
                  <a:lnTo>
                    <a:pt x="100140" y="995541"/>
                  </a:lnTo>
                  <a:lnTo>
                    <a:pt x="116924" y="953263"/>
                  </a:lnTo>
                  <a:lnTo>
                    <a:pt x="134907" y="911607"/>
                  </a:lnTo>
                  <a:lnTo>
                    <a:pt x="154067" y="870595"/>
                  </a:lnTo>
                  <a:lnTo>
                    <a:pt x="174383" y="830248"/>
                  </a:lnTo>
                  <a:lnTo>
                    <a:pt x="195834" y="790587"/>
                  </a:lnTo>
                  <a:lnTo>
                    <a:pt x="218398" y="751634"/>
                  </a:lnTo>
                  <a:lnTo>
                    <a:pt x="242054" y="713410"/>
                  </a:lnTo>
                  <a:lnTo>
                    <a:pt x="266781" y="675936"/>
                  </a:lnTo>
                  <a:lnTo>
                    <a:pt x="292557" y="639234"/>
                  </a:lnTo>
                  <a:lnTo>
                    <a:pt x="319360" y="603326"/>
                  </a:lnTo>
                  <a:lnTo>
                    <a:pt x="347171" y="568231"/>
                  </a:lnTo>
                  <a:lnTo>
                    <a:pt x="375966" y="533973"/>
                  </a:lnTo>
                  <a:lnTo>
                    <a:pt x="405726" y="500571"/>
                  </a:lnTo>
                  <a:lnTo>
                    <a:pt x="436428" y="468048"/>
                  </a:lnTo>
                  <a:lnTo>
                    <a:pt x="468051" y="436425"/>
                  </a:lnTo>
                  <a:lnTo>
                    <a:pt x="500574" y="405723"/>
                  </a:lnTo>
                  <a:lnTo>
                    <a:pt x="533976" y="375964"/>
                  </a:lnTo>
                  <a:lnTo>
                    <a:pt x="568234" y="347168"/>
                  </a:lnTo>
                  <a:lnTo>
                    <a:pt x="603329" y="319358"/>
                  </a:lnTo>
                  <a:lnTo>
                    <a:pt x="639238" y="292554"/>
                  </a:lnTo>
                  <a:lnTo>
                    <a:pt x="675940" y="266778"/>
                  </a:lnTo>
                  <a:lnTo>
                    <a:pt x="713413" y="242052"/>
                  </a:lnTo>
                  <a:lnTo>
                    <a:pt x="751638" y="218396"/>
                  </a:lnTo>
                  <a:lnTo>
                    <a:pt x="790591" y="195832"/>
                  </a:lnTo>
                  <a:lnTo>
                    <a:pt x="830252" y="174381"/>
                  </a:lnTo>
                  <a:lnTo>
                    <a:pt x="870599" y="154065"/>
                  </a:lnTo>
                  <a:lnTo>
                    <a:pt x="911611" y="134905"/>
                  </a:lnTo>
                  <a:lnTo>
                    <a:pt x="953267" y="116922"/>
                  </a:lnTo>
                  <a:lnTo>
                    <a:pt x="995545" y="100138"/>
                  </a:lnTo>
                  <a:lnTo>
                    <a:pt x="1038424" y="84574"/>
                  </a:lnTo>
                  <a:lnTo>
                    <a:pt x="1081883" y="70252"/>
                  </a:lnTo>
                  <a:lnTo>
                    <a:pt x="1125900" y="57192"/>
                  </a:lnTo>
                  <a:lnTo>
                    <a:pt x="1170454" y="45416"/>
                  </a:lnTo>
                  <a:lnTo>
                    <a:pt x="1215523" y="34946"/>
                  </a:lnTo>
                  <a:lnTo>
                    <a:pt x="1261087" y="25803"/>
                  </a:lnTo>
                  <a:lnTo>
                    <a:pt x="1307123" y="18007"/>
                  </a:lnTo>
                  <a:lnTo>
                    <a:pt x="1353611" y="11581"/>
                  </a:lnTo>
                  <a:lnTo>
                    <a:pt x="1400529" y="6546"/>
                  </a:lnTo>
                  <a:lnTo>
                    <a:pt x="1447855" y="2924"/>
                  </a:lnTo>
                  <a:lnTo>
                    <a:pt x="1495568" y="734"/>
                  </a:lnTo>
                  <a:lnTo>
                    <a:pt x="1543649" y="0"/>
                  </a:lnTo>
                  <a:lnTo>
                    <a:pt x="1591727" y="734"/>
                  </a:lnTo>
                  <a:lnTo>
                    <a:pt x="1639442" y="2924"/>
                  </a:lnTo>
                  <a:lnTo>
                    <a:pt x="1686770" y="6547"/>
                  </a:lnTo>
                  <a:lnTo>
                    <a:pt x="1733689" y="11582"/>
                  </a:lnTo>
                  <a:lnTo>
                    <a:pt x="1780177" y="18008"/>
                  </a:lnTo>
                  <a:lnTo>
                    <a:pt x="1826214" y="25803"/>
                  </a:lnTo>
                  <a:lnTo>
                    <a:pt x="1871778" y="34947"/>
                  </a:lnTo>
                  <a:lnTo>
                    <a:pt x="1916847" y="45417"/>
                  </a:lnTo>
                  <a:lnTo>
                    <a:pt x="1961401" y="57193"/>
                  </a:lnTo>
                  <a:lnTo>
                    <a:pt x="2005418" y="70253"/>
                  </a:lnTo>
                  <a:lnTo>
                    <a:pt x="2048877" y="84576"/>
                  </a:lnTo>
                  <a:lnTo>
                    <a:pt x="2091756" y="100140"/>
                  </a:lnTo>
                  <a:lnTo>
                    <a:pt x="2134034" y="116924"/>
                  </a:lnTo>
                  <a:lnTo>
                    <a:pt x="2175690" y="134906"/>
                  </a:lnTo>
                  <a:lnTo>
                    <a:pt x="2216702" y="154067"/>
                  </a:lnTo>
                  <a:lnTo>
                    <a:pt x="2257049" y="174383"/>
                  </a:lnTo>
                  <a:lnTo>
                    <a:pt x="2296710" y="195833"/>
                  </a:lnTo>
                  <a:lnTo>
                    <a:pt x="2335663" y="218398"/>
                  </a:lnTo>
                  <a:lnTo>
                    <a:pt x="2373887" y="242054"/>
                  </a:lnTo>
                  <a:lnTo>
                    <a:pt x="2411361" y="266780"/>
                  </a:lnTo>
                  <a:lnTo>
                    <a:pt x="2448063" y="292556"/>
                  </a:lnTo>
                  <a:lnTo>
                    <a:pt x="2483972" y="319360"/>
                  </a:lnTo>
                  <a:lnTo>
                    <a:pt x="2519066" y="347170"/>
                  </a:lnTo>
                  <a:lnTo>
                    <a:pt x="2553325" y="375966"/>
                  </a:lnTo>
                  <a:lnTo>
                    <a:pt x="2586726" y="405725"/>
                  </a:lnTo>
                  <a:lnTo>
                    <a:pt x="2619249" y="436427"/>
                  </a:lnTo>
                  <a:lnTo>
                    <a:pt x="2650872" y="468051"/>
                  </a:lnTo>
                  <a:lnTo>
                    <a:pt x="2681574" y="500574"/>
                  </a:lnTo>
                  <a:lnTo>
                    <a:pt x="2711334" y="533975"/>
                  </a:lnTo>
                  <a:lnTo>
                    <a:pt x="2740129" y="568234"/>
                  </a:lnTo>
                  <a:lnTo>
                    <a:pt x="2767940" y="603328"/>
                  </a:lnTo>
                  <a:lnTo>
                    <a:pt x="2794743" y="639237"/>
                  </a:lnTo>
                  <a:lnTo>
                    <a:pt x="2820519" y="675939"/>
                  </a:lnTo>
                  <a:lnTo>
                    <a:pt x="2845246" y="713413"/>
                  </a:lnTo>
                  <a:lnTo>
                    <a:pt x="2868902" y="751637"/>
                  </a:lnTo>
                  <a:lnTo>
                    <a:pt x="2891466" y="790590"/>
                  </a:lnTo>
                  <a:lnTo>
                    <a:pt x="2912916" y="830251"/>
                  </a:lnTo>
                  <a:lnTo>
                    <a:pt x="2933233" y="870598"/>
                  </a:lnTo>
                  <a:lnTo>
                    <a:pt x="2952393" y="911610"/>
                  </a:lnTo>
                  <a:lnTo>
                    <a:pt x="2970375" y="953266"/>
                  </a:lnTo>
                  <a:lnTo>
                    <a:pt x="2987159" y="995544"/>
                  </a:lnTo>
                  <a:lnTo>
                    <a:pt x="3002723" y="1038423"/>
                  </a:lnTo>
                  <a:lnTo>
                    <a:pt x="3017046" y="1081882"/>
                  </a:lnTo>
                  <a:lnTo>
                    <a:pt x="3030106" y="1125899"/>
                  </a:lnTo>
                  <a:lnTo>
                    <a:pt x="3041882" y="1170453"/>
                  </a:lnTo>
                  <a:lnTo>
                    <a:pt x="3052352" y="1215522"/>
                  </a:lnTo>
                  <a:lnTo>
                    <a:pt x="3061495" y="1261086"/>
                  </a:lnTo>
                  <a:lnTo>
                    <a:pt x="3069291" y="1307122"/>
                  </a:lnTo>
                  <a:lnTo>
                    <a:pt x="3075717" y="1353610"/>
                  </a:lnTo>
                  <a:lnTo>
                    <a:pt x="3080752" y="1400529"/>
                  </a:lnTo>
                  <a:lnTo>
                    <a:pt x="3084375" y="1447856"/>
                  </a:lnTo>
                  <a:lnTo>
                    <a:pt x="3086564" y="1495570"/>
                  </a:lnTo>
                  <a:lnTo>
                    <a:pt x="3087298" y="1543651"/>
                  </a:lnTo>
                  <a:lnTo>
                    <a:pt x="3086564" y="1591732"/>
                  </a:lnTo>
                  <a:lnTo>
                    <a:pt x="3084374" y="1639446"/>
                  </a:lnTo>
                  <a:lnTo>
                    <a:pt x="3080751" y="1686773"/>
                  </a:lnTo>
                  <a:lnTo>
                    <a:pt x="3075716" y="1733692"/>
                  </a:lnTo>
                  <a:lnTo>
                    <a:pt x="3069290" y="1780180"/>
                  </a:lnTo>
                  <a:lnTo>
                    <a:pt x="3061494" y="1826216"/>
                  </a:lnTo>
                  <a:lnTo>
                    <a:pt x="3052351" y="1871780"/>
                  </a:lnTo>
                  <a:lnTo>
                    <a:pt x="3041881" y="1916849"/>
                  </a:lnTo>
                  <a:lnTo>
                    <a:pt x="3030105" y="1961403"/>
                  </a:lnTo>
                  <a:lnTo>
                    <a:pt x="3017045" y="2005420"/>
                  </a:lnTo>
                  <a:lnTo>
                    <a:pt x="3002722" y="2048879"/>
                  </a:lnTo>
                  <a:lnTo>
                    <a:pt x="2987158" y="2091758"/>
                  </a:lnTo>
                  <a:lnTo>
                    <a:pt x="2970374" y="2134036"/>
                  </a:lnTo>
                  <a:lnTo>
                    <a:pt x="2952391" y="2175692"/>
                  </a:lnTo>
                  <a:lnTo>
                    <a:pt x="2933231" y="2216704"/>
                  </a:lnTo>
                  <a:lnTo>
                    <a:pt x="2912915" y="2257051"/>
                  </a:lnTo>
                  <a:lnTo>
                    <a:pt x="2891464" y="2296712"/>
                  </a:lnTo>
                  <a:lnTo>
                    <a:pt x="2868900" y="2335665"/>
                  </a:lnTo>
                  <a:lnTo>
                    <a:pt x="2845244" y="2373889"/>
                  </a:lnTo>
                  <a:lnTo>
                    <a:pt x="2820518" y="2411363"/>
                  </a:lnTo>
                  <a:lnTo>
                    <a:pt x="2794742" y="2448065"/>
                  </a:lnTo>
                  <a:lnTo>
                    <a:pt x="2767938" y="2483974"/>
                  </a:lnTo>
                  <a:lnTo>
                    <a:pt x="2740128" y="2519068"/>
                  </a:lnTo>
                  <a:lnTo>
                    <a:pt x="2711332" y="2553326"/>
                  </a:lnTo>
                  <a:lnTo>
                    <a:pt x="2681572" y="2586728"/>
                  </a:lnTo>
                  <a:lnTo>
                    <a:pt x="2650870" y="2619251"/>
                  </a:lnTo>
                  <a:lnTo>
                    <a:pt x="2619247" y="2650874"/>
                  </a:lnTo>
                  <a:lnTo>
                    <a:pt x="2586724" y="2681576"/>
                  </a:lnTo>
                  <a:lnTo>
                    <a:pt x="2553323" y="2711335"/>
                  </a:lnTo>
                  <a:lnTo>
                    <a:pt x="2519064" y="2740131"/>
                  </a:lnTo>
                  <a:lnTo>
                    <a:pt x="2483970" y="2767941"/>
                  </a:lnTo>
                  <a:lnTo>
                    <a:pt x="2448061" y="2794745"/>
                  </a:lnTo>
                  <a:lnTo>
                    <a:pt x="2411359" y="2820521"/>
                  </a:lnTo>
                  <a:lnTo>
                    <a:pt x="2373886" y="2845248"/>
                  </a:lnTo>
                  <a:lnTo>
                    <a:pt x="2335662" y="2868904"/>
                  </a:lnTo>
                  <a:lnTo>
                    <a:pt x="2296709" y="2891468"/>
                  </a:lnTo>
                  <a:lnTo>
                    <a:pt x="2257048" y="2912918"/>
                  </a:lnTo>
                  <a:lnTo>
                    <a:pt x="2216701" y="2933234"/>
                  </a:lnTo>
                  <a:lnTo>
                    <a:pt x="2175689" y="2952394"/>
                  </a:lnTo>
                  <a:lnTo>
                    <a:pt x="2134033" y="2970377"/>
                  </a:lnTo>
                  <a:lnTo>
                    <a:pt x="2091755" y="2987161"/>
                  </a:lnTo>
                  <a:lnTo>
                    <a:pt x="2048876" y="3002725"/>
                  </a:lnTo>
                  <a:lnTo>
                    <a:pt x="2005417" y="3017048"/>
                  </a:lnTo>
                  <a:lnTo>
                    <a:pt x="1961400" y="3030108"/>
                  </a:lnTo>
                  <a:lnTo>
                    <a:pt x="1916846" y="3041884"/>
                  </a:lnTo>
                  <a:lnTo>
                    <a:pt x="1871777" y="3052354"/>
                  </a:lnTo>
                  <a:lnTo>
                    <a:pt x="1826213" y="3061497"/>
                  </a:lnTo>
                  <a:lnTo>
                    <a:pt x="1780177" y="3069293"/>
                  </a:lnTo>
                  <a:lnTo>
                    <a:pt x="1733689" y="3075719"/>
                  </a:lnTo>
                  <a:lnTo>
                    <a:pt x="1686770" y="3080754"/>
                  </a:lnTo>
                  <a:lnTo>
                    <a:pt x="1639443" y="3084377"/>
                  </a:lnTo>
                  <a:lnTo>
                    <a:pt x="1591729" y="3086566"/>
                  </a:lnTo>
                  <a:lnTo>
                    <a:pt x="1543648" y="3087301"/>
                  </a:lnTo>
                  <a:close/>
                </a:path>
              </a:pathLst>
            </a:custGeom>
            <a:solidFill>
              <a:srgbClr val="083502">
                <a:alpha val="4784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477160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05351" y="2322055"/>
            <a:ext cx="3073400" cy="2265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中国电脑行业主要由硬件制造、软件研发和互联网服务三部分构成。硬件制造包括个人电脑、笔记本电脑、平板电脑等；软件研发主要涉及操作系统、办公软件、安全软件等；互联网服务则涵盖了云计算、大数据、人工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智能等领域。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19653" y="2322055"/>
            <a:ext cx="30734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45AE37"/>
                </a:solidFill>
                <a:latin typeface="微软雅黑"/>
                <a:cs typeface="微软雅黑"/>
              </a:rPr>
              <a:t>行业特点主要表现为以下几个方面：技术更新换代快，市场竞争激烈；消费者需求多样化，产品差异化明显；品牌影响力逐渐增强，品质和服务成</a:t>
            </a:r>
            <a:r>
              <a:rPr sz="1500" spc="-10">
                <a:solidFill>
                  <a:srgbClr val="45AE37"/>
                </a:solidFill>
                <a:latin typeface="微软雅黑"/>
                <a:cs typeface="微软雅黑"/>
              </a:rPr>
              <a:t>为竞争关键。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行业结构和特点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287270"/>
          </a:xfrm>
          <a:custGeom>
            <a:rect l="l" t="t" r="r" b="b"/>
            <a:pathLst>
              <a:path w="10459085" h="2287270">
                <a:moveTo>
                  <a:pt x="381210" y="2287219"/>
                </a:moveTo>
                <a:lnTo>
                  <a:pt x="333392" y="2284248"/>
                </a:lnTo>
                <a:lnTo>
                  <a:pt x="287346" y="2275576"/>
                </a:lnTo>
                <a:lnTo>
                  <a:pt x="243430" y="2261559"/>
                </a:lnTo>
                <a:lnTo>
                  <a:pt x="202001" y="2242554"/>
                </a:lnTo>
                <a:lnTo>
                  <a:pt x="163416" y="2218918"/>
                </a:lnTo>
                <a:lnTo>
                  <a:pt x="128033" y="2191009"/>
                </a:lnTo>
                <a:lnTo>
                  <a:pt x="96208" y="2159185"/>
                </a:lnTo>
                <a:lnTo>
                  <a:pt x="68300" y="2123801"/>
                </a:lnTo>
                <a:lnTo>
                  <a:pt x="44664" y="2085217"/>
                </a:lnTo>
                <a:lnTo>
                  <a:pt x="25659" y="2043788"/>
                </a:lnTo>
                <a:lnTo>
                  <a:pt x="11642" y="1999872"/>
                </a:lnTo>
                <a:lnTo>
                  <a:pt x="2970" y="1953826"/>
                </a:lnTo>
                <a:lnTo>
                  <a:pt x="0" y="1906008"/>
                </a:lnTo>
                <a:lnTo>
                  <a:pt x="0" y="381210"/>
                </a:lnTo>
                <a:lnTo>
                  <a:pt x="2970" y="333392"/>
                </a:lnTo>
                <a:lnTo>
                  <a:pt x="11642" y="287346"/>
                </a:lnTo>
                <a:lnTo>
                  <a:pt x="25659" y="243430"/>
                </a:lnTo>
                <a:lnTo>
                  <a:pt x="44665" y="202001"/>
                </a:lnTo>
                <a:lnTo>
                  <a:pt x="68300" y="163416"/>
                </a:lnTo>
                <a:lnTo>
                  <a:pt x="96209" y="128033"/>
                </a:lnTo>
                <a:lnTo>
                  <a:pt x="128033" y="96208"/>
                </a:lnTo>
                <a:lnTo>
                  <a:pt x="163417" y="68299"/>
                </a:lnTo>
                <a:lnTo>
                  <a:pt x="202002" y="44664"/>
                </a:lnTo>
                <a:lnTo>
                  <a:pt x="243431" y="25659"/>
                </a:lnTo>
                <a:lnTo>
                  <a:pt x="287347" y="11642"/>
                </a:lnTo>
                <a:lnTo>
                  <a:pt x="333393" y="2970"/>
                </a:lnTo>
                <a:lnTo>
                  <a:pt x="381210" y="0"/>
                </a:lnTo>
                <a:lnTo>
                  <a:pt x="10077639" y="0"/>
                </a:lnTo>
                <a:lnTo>
                  <a:pt x="10125456" y="2970"/>
                </a:lnTo>
                <a:lnTo>
                  <a:pt x="10171502" y="11642"/>
                </a:lnTo>
                <a:lnTo>
                  <a:pt x="10215418" y="25659"/>
                </a:lnTo>
                <a:lnTo>
                  <a:pt x="10256847" y="44664"/>
                </a:lnTo>
                <a:lnTo>
                  <a:pt x="10295432" y="68300"/>
                </a:lnTo>
                <a:lnTo>
                  <a:pt x="10330815" y="96209"/>
                </a:lnTo>
                <a:lnTo>
                  <a:pt x="10362639" y="128033"/>
                </a:lnTo>
                <a:lnTo>
                  <a:pt x="10390548" y="163417"/>
                </a:lnTo>
                <a:lnTo>
                  <a:pt x="10414183" y="202001"/>
                </a:lnTo>
                <a:lnTo>
                  <a:pt x="10433188" y="243430"/>
                </a:lnTo>
                <a:lnTo>
                  <a:pt x="10447206" y="287347"/>
                </a:lnTo>
                <a:lnTo>
                  <a:pt x="10455878" y="333392"/>
                </a:lnTo>
                <a:lnTo>
                  <a:pt x="10458848" y="381210"/>
                </a:lnTo>
                <a:lnTo>
                  <a:pt x="10458848" y="1906008"/>
                </a:lnTo>
                <a:lnTo>
                  <a:pt x="10455878" y="1953826"/>
                </a:lnTo>
                <a:lnTo>
                  <a:pt x="10447205" y="1999872"/>
                </a:lnTo>
                <a:lnTo>
                  <a:pt x="10433188" y="2043788"/>
                </a:lnTo>
                <a:lnTo>
                  <a:pt x="10414183" y="2085217"/>
                </a:lnTo>
                <a:lnTo>
                  <a:pt x="10390548" y="2123802"/>
                </a:lnTo>
                <a:lnTo>
                  <a:pt x="10362639" y="2159185"/>
                </a:lnTo>
                <a:lnTo>
                  <a:pt x="10330815" y="2191010"/>
                </a:lnTo>
                <a:lnTo>
                  <a:pt x="10295431" y="2218918"/>
                </a:lnTo>
                <a:lnTo>
                  <a:pt x="10256847" y="2242554"/>
                </a:lnTo>
                <a:lnTo>
                  <a:pt x="10215418" y="2261559"/>
                </a:lnTo>
                <a:lnTo>
                  <a:pt x="10171502" y="2275576"/>
                </a:lnTo>
                <a:lnTo>
                  <a:pt x="10125456" y="2284248"/>
                </a:lnTo>
                <a:lnTo>
                  <a:pt x="10077638" y="2287218"/>
                </a:lnTo>
                <a:lnTo>
                  <a:pt x="381210" y="2287219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5672" y="1862719"/>
            <a:ext cx="92837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在中国电脑行业中，华为、联想、小米等企业是主要的参与者。这些企业通过技术创新、品牌建设、渠道拓展等方式不断提升自身竞争力，占据了相当大的市场份额。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830585"/>
            <a:ext cx="10459085" cy="2287270"/>
          </a:xfrm>
          <a:custGeom>
            <a:rect l="l" t="t" r="r" b="b"/>
            <a:pathLst>
              <a:path w="10459085" h="2287270">
                <a:moveTo>
                  <a:pt x="381120" y="2286677"/>
                </a:moveTo>
                <a:lnTo>
                  <a:pt x="333313" y="2283707"/>
                </a:lnTo>
                <a:lnTo>
                  <a:pt x="287278" y="2275036"/>
                </a:lnTo>
                <a:lnTo>
                  <a:pt x="243373" y="2261022"/>
                </a:lnTo>
                <a:lnTo>
                  <a:pt x="201953" y="2242022"/>
                </a:lnTo>
                <a:lnTo>
                  <a:pt x="163378" y="2218392"/>
                </a:lnTo>
                <a:lnTo>
                  <a:pt x="128003" y="2190490"/>
                </a:lnTo>
                <a:lnTo>
                  <a:pt x="96186" y="2158673"/>
                </a:lnTo>
                <a:lnTo>
                  <a:pt x="68284" y="2123298"/>
                </a:lnTo>
                <a:lnTo>
                  <a:pt x="44654" y="2084722"/>
                </a:lnTo>
                <a:lnTo>
                  <a:pt x="25653" y="2043303"/>
                </a:lnTo>
                <a:lnTo>
                  <a:pt x="11639" y="1999398"/>
                </a:lnTo>
                <a:lnTo>
                  <a:pt x="2969" y="1953363"/>
                </a:lnTo>
                <a:lnTo>
                  <a:pt x="0" y="1905556"/>
                </a:lnTo>
                <a:lnTo>
                  <a:pt x="0" y="381120"/>
                </a:lnTo>
                <a:lnTo>
                  <a:pt x="2969" y="333313"/>
                </a:lnTo>
                <a:lnTo>
                  <a:pt x="11639" y="287278"/>
                </a:lnTo>
                <a:lnTo>
                  <a:pt x="25653" y="243372"/>
                </a:lnTo>
                <a:lnTo>
                  <a:pt x="44654" y="201953"/>
                </a:lnTo>
                <a:lnTo>
                  <a:pt x="68284" y="163377"/>
                </a:lnTo>
                <a:lnTo>
                  <a:pt x="96186" y="128002"/>
                </a:lnTo>
                <a:lnTo>
                  <a:pt x="128003" y="96185"/>
                </a:lnTo>
                <a:lnTo>
                  <a:pt x="163378" y="68283"/>
                </a:lnTo>
                <a:lnTo>
                  <a:pt x="201954" y="44653"/>
                </a:lnTo>
                <a:lnTo>
                  <a:pt x="243373" y="25653"/>
                </a:lnTo>
                <a:lnTo>
                  <a:pt x="287279" y="11639"/>
                </a:lnTo>
                <a:lnTo>
                  <a:pt x="333314" y="2969"/>
                </a:lnTo>
                <a:lnTo>
                  <a:pt x="381120" y="0"/>
                </a:lnTo>
                <a:lnTo>
                  <a:pt x="10077729" y="0"/>
                </a:lnTo>
                <a:lnTo>
                  <a:pt x="10125536" y="2969"/>
                </a:lnTo>
                <a:lnTo>
                  <a:pt x="10171571" y="11639"/>
                </a:lnTo>
                <a:lnTo>
                  <a:pt x="10215476" y="25653"/>
                </a:lnTo>
                <a:lnTo>
                  <a:pt x="10256896" y="44654"/>
                </a:lnTo>
                <a:lnTo>
                  <a:pt x="10295471" y="68284"/>
                </a:lnTo>
                <a:lnTo>
                  <a:pt x="10330846" y="96186"/>
                </a:lnTo>
                <a:lnTo>
                  <a:pt x="10362663" y="128003"/>
                </a:lnTo>
                <a:lnTo>
                  <a:pt x="10390565" y="163378"/>
                </a:lnTo>
                <a:lnTo>
                  <a:pt x="10414195" y="201953"/>
                </a:lnTo>
                <a:lnTo>
                  <a:pt x="10433196" y="243373"/>
                </a:lnTo>
                <a:lnTo>
                  <a:pt x="10447210" y="287278"/>
                </a:lnTo>
                <a:lnTo>
                  <a:pt x="10455880" y="333313"/>
                </a:lnTo>
                <a:lnTo>
                  <a:pt x="10458850" y="381120"/>
                </a:lnTo>
                <a:lnTo>
                  <a:pt x="10458850" y="1905556"/>
                </a:lnTo>
                <a:lnTo>
                  <a:pt x="10455880" y="1953363"/>
                </a:lnTo>
                <a:lnTo>
                  <a:pt x="10447210" y="1999398"/>
                </a:lnTo>
                <a:lnTo>
                  <a:pt x="10433196" y="2043303"/>
                </a:lnTo>
                <a:lnTo>
                  <a:pt x="10414195" y="2084723"/>
                </a:lnTo>
                <a:lnTo>
                  <a:pt x="10390565" y="2123298"/>
                </a:lnTo>
                <a:lnTo>
                  <a:pt x="10362663" y="2158673"/>
                </a:lnTo>
                <a:lnTo>
                  <a:pt x="10330846" y="2190490"/>
                </a:lnTo>
                <a:lnTo>
                  <a:pt x="10295471" y="2218392"/>
                </a:lnTo>
                <a:lnTo>
                  <a:pt x="10256896" y="2242022"/>
                </a:lnTo>
                <a:lnTo>
                  <a:pt x="10215476" y="2261023"/>
                </a:lnTo>
                <a:lnTo>
                  <a:pt x="10171571" y="2275036"/>
                </a:lnTo>
                <a:lnTo>
                  <a:pt x="10125536" y="2283707"/>
                </a:lnTo>
                <a:lnTo>
                  <a:pt x="10077729" y="2286676"/>
                </a:lnTo>
                <a:lnTo>
                  <a:pt x="381120" y="2286677"/>
                </a:lnTo>
                <a:close/>
              </a:path>
            </a:pathLst>
          </a:custGeom>
          <a:solidFill>
            <a:srgbClr val="45AE37">
              <a:alpha val="1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29999" y="4446925"/>
            <a:ext cx="92837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45AE37"/>
                </a:solidFill>
                <a:latin typeface="微软雅黑"/>
                <a:cs typeface="微软雅黑"/>
              </a:rPr>
              <a:t>华为作为全球知名的科技企业，在电脑行业中拥有完整的产业链和强大的研发能力，其产品线覆盖了个人电脑、笔记本电脑和平板电脑等多个领域。联想作为国内电脑行业的领军企业，拥有丰富的产品线和完善的销售渠道，在个人电脑市场占据领先地位。小米则凭借其高效的供应链管理和创新的产品设计，在笔记本电脑和平板电脑市场取得了不俗的成绩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主要参与者分析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8335" y="1987955"/>
            <a:ext cx="1854200" cy="2977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769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  <a:p>
            <a:pPr marL="513080">
              <a:lnSpc>
                <a:spcPct val="100000"/>
              </a:lnSpc>
              <a:spcBef>
                <a:spcPts val="1835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15">
                <a:solidFill>
                  <a:srgbClr val="FFFFFF"/>
                </a:solidFill>
                <a:latin typeface="微软雅黑"/>
                <a:cs typeface="微软雅黑"/>
              </a:rPr>
              <a:t>市场细分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549900" cy="738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45AE37"/>
                </a:solidFill>
                <a:latin typeface="微软雅黑"/>
                <a:cs typeface="微软雅黑"/>
              </a:rPr>
              <a:t>技术创新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轻薄化、高性能、长续航等成为笔记本电脑市场的主要技术趋势。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549900" cy="7143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45AE37"/>
                </a:solidFill>
                <a:latin typeface="微软雅黑"/>
                <a:cs typeface="微软雅黑"/>
              </a:rPr>
              <a:t>市场规模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随着移动办公和学习的需求增加，笔记本电脑市场规模持续扩大。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45AE37"/>
                </a:solidFill>
                <a:latin typeface="微软雅黑"/>
                <a:cs typeface="微软雅黑"/>
              </a:rPr>
              <a:t>品牌竞争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联想、戴尔、华硕等品牌在市场上占据主导地位，但华为、小米等新兴品牌也在逐步崛起。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笔记本电脑市场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虽然受到笔记本电脑和移动设备的冲击，但台式电脑市场仍保持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一定规模。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消费群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体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家庭用户和学生是主要消费群体，而专业用户则对高性能台式电脑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有较大需求。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产品升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随着硬件技术的升级，高性能处理器、大容量存储和先进显卡成为台式电脑市场的主要卖点。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台式电脑市场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4F5C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近年来一体机市场规模呈现稳步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增长趋势。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22571A"/>
                </a:solidFill>
                <a:latin typeface="微软雅黑"/>
                <a:cs typeface="微软雅黑"/>
              </a:rPr>
              <a:t>特点与优</a:t>
            </a:r>
            <a:r>
              <a:rPr sz="2300" b="1" spc="-50">
                <a:solidFill>
                  <a:srgbClr val="22571A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22571A"/>
                </a:solidFill>
                <a:latin typeface="微软雅黑"/>
                <a:cs typeface="微软雅黑"/>
              </a:rPr>
              <a:t>一体机将主机和显示器集成在一起，具有简洁的外观、占用空间小、易于搬运等优势。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应用场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景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一体机适用于家庭、办公室等多种场景，尤其适合空间有限的环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37B52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一体机市场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37B52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工作站市场相对较小，但专业用户对高性能计算和图形处理的需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求持续增长。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37B52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技术要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工作站需要具备强大的处理器、高性能显卡和大容量内存等技术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配置。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37B52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应用领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工作站主要应用于专业设计、动画制作、科学计算等领域，是专业用户进行高强度工作的必备工具。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45AE37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工作站市场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8335" y="1987955"/>
            <a:ext cx="1854200" cy="2977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769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9600">
              <a:latin typeface="微软雅黑"/>
              <a:cs typeface="微软雅黑"/>
            </a:endParaRPr>
          </a:p>
          <a:p>
            <a:pPr marL="513080">
              <a:lnSpc>
                <a:spcPct val="100000"/>
              </a:lnSpc>
              <a:spcBef>
                <a:spcPts val="1835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15">
                <a:solidFill>
                  <a:srgbClr val="FFFFFF"/>
                </a:solidFill>
                <a:latin typeface="微软雅黑"/>
                <a:cs typeface="微软雅黑"/>
              </a:rPr>
              <a:t>竞争格局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8788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https://d.book118.com/888135026020006044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报告范围和限制</vt:lpstr>
      <vt:lpstr>PowerPoint Presentation</vt:lpstr>
      <vt:lpstr>行业规模和增长</vt:lpstr>
      <vt:lpstr>行业结构和特点</vt:lpstr>
      <vt:lpstr>主要参与者分析</vt:lpstr>
      <vt:lpstr>PowerPoint Presentation</vt:lpstr>
      <vt:lpstr>笔记本电脑市场</vt:lpstr>
      <vt:lpstr>台式电脑市场</vt:lpstr>
      <vt:lpstr>一体机市场</vt:lpstr>
      <vt:lpstr>工作站市场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2024-09-24T00:36:38.451</cp:lastPrinted>
  <dcterms:created xsi:type="dcterms:W3CDTF">2024-09-23T16:36:38Z</dcterms:created>
  <dcterms:modified xsi:type="dcterms:W3CDTF">2024-09-23T16:36:39Z</dcterms:modified>
</cp:coreProperties>
</file>