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8E273C0-E39D-454C-99CA-8343B9FF3FE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0A3142-38BD-4A73-B53A-C367AAE09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4BD8E-921F-4FBC-AE1F-A2D792D49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323A4E-D09F-4B74-A7E2-B7C7B760A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91C232-2B04-43E5-B197-99C9585BB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D84B02-BC7B-4C0F-A01A-CC82EEEC65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C80BAF-6C8F-468F-B9F2-34B3932FCB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43F6C0-DF1D-4796-B85D-494D41D6B0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476E9-55A6-4EE3-BDEB-2AA291B239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264AE1-023B-45E8-8593-7AC18924B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13423C-43CE-422D-B954-A98D74568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B2295-5164-4041-A45F-86ED4937F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DC3C59D-8907-4259-AA18-80463CDAFC8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9EDEE10-2D43-4757-A3CB-FF46F4B5BAD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3710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销售团队市场营销培训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销售团队市场营销培训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销售团队管理与激励</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销售技能提升与实战训练</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社交媒体营销技巧培训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电子邮件营销策略与实践</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销售团队市场营销培训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市场营销是企业获取客户和创造利润的关键活动之一</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市场营销是企业通过各种手段获取客户，并创造利润的重要活动。通过市场营销，企业可以推动产品的销售，提升品牌知名度，拓展市场份额，实现商业目标。</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市场营销基础培训</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深入了解市场营销的概念和运作原理</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市场营销概念及原理</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通过市场分析找到目标客户并确定市场定位</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市场分析与定位</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制定全面的市场营销策略以实现销售目标</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市场营销策略规划</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客户关系管理</a:t>
            </a:r>
            <a:endParaRPr lang="en-US" sz="1800" b="0" strike="noStrike" spc="-1">
              <a:solidFill>
                <a:srgbClr val="FFFFFF"/>
              </a:solidFill>
              <a:latin typeface="Arial"/>
            </a:endParaRPr>
          </a:p>
        </p:txBody>
      </p:sp>
      <p:sp>
        <p:nvSpPr>
          <p:cNvPr id="9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建立维护良好的客户关系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提高客户忠诚度和转化率</a:t>
            </a:r>
            <a:endParaRPr lang="en-US" sz="1400" b="0" strike="noStrike" spc="-1">
              <a:solidFill>
                <a:srgbClr val="FFFFFF"/>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销售谈判技巧</a:t>
            </a:r>
            <a:endParaRPr lang="en-US" sz="1800" b="0" strike="noStrike" spc="-1">
              <a:solidFill>
                <a:srgbClr val="FFFFFF"/>
              </a:solidFill>
              <a:latin typeface="Arial"/>
            </a:endParaRPr>
          </a:p>
        </p:txBody>
      </p:sp>
      <p:sp>
        <p:nvSpPr>
          <p:cNvPr id="9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掌握有效的销售谈判技巧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实现双赢局面</a:t>
            </a:r>
            <a:endParaRPr lang="en-US" sz="1400" b="0" strike="noStrike" spc="-1">
              <a:solidFill>
                <a:srgbClr val="FFFFFF"/>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销售技巧培训</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销售流程与沟通技巧</a:t>
            </a:r>
            <a:endParaRPr lang="en-US" sz="1800" b="0" strike="noStrike" spc="-1">
              <a:solidFill>
                <a:srgbClr val="FFFFFF"/>
              </a:solidFill>
              <a:latin typeface="Arial"/>
            </a:endParaRPr>
          </a:p>
        </p:txBody>
      </p:sp>
      <p:sp>
        <p:nvSpPr>
          <p:cNvPr id="10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了解销售流程和提升沟通技巧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有效引导客户完成购买决策</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数字化营销培训</a:t>
            </a:r>
            <a:endParaRPr lang="en-US" sz="3600" b="0" strike="noStrike" spc="-1">
              <a:solidFill>
                <a:schemeClr val="dk1"/>
              </a:solidFill>
              <a:latin typeface="Arial"/>
            </a:endParaRPr>
          </a:p>
        </p:txBody>
      </p:sp>
      <p:sp>
        <p:nvSpPr>
          <p:cNvPr id="1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利用社交媒体平台进行品牌推广和营销活动</a:t>
            </a:r>
            <a:endParaRPr lang="en-US" sz="1600" b="0" strike="noStrike" spc="-1">
              <a:solidFill>
                <a:srgbClr val="FFFFFF"/>
              </a:solidFill>
              <a:latin typeface="Arial"/>
            </a:endParaRPr>
          </a:p>
        </p:txBody>
      </p:sp>
      <p:sp>
        <p:nvSpPr>
          <p:cNvPr id="1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社交媒体营销</a:t>
            </a:r>
            <a:endParaRPr lang="en-US" sz="2000" b="0" strike="noStrike" spc="-1">
              <a:solidFill>
                <a:srgbClr val="FFFFFF"/>
              </a:solidFill>
              <a:latin typeface="Arial"/>
            </a:endParaRPr>
          </a:p>
        </p:txBody>
      </p:sp>
      <p:sp>
        <p:nvSpPr>
          <p:cNvPr id="1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通过电子邮件向目标客户发送营销信息和促销活动</a:t>
            </a:r>
            <a:endParaRPr lang="en-US" sz="1600" b="0" strike="noStrike" spc="-1">
              <a:solidFill>
                <a:srgbClr val="FFFFFF"/>
              </a:solidFill>
              <a:latin typeface="Arial"/>
            </a:endParaRPr>
          </a:p>
        </p:txBody>
      </p:sp>
      <p:sp>
        <p:nvSpPr>
          <p:cNvPr id="1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电子邮件营销</a:t>
            </a:r>
            <a:endParaRPr lang="en-US" sz="2000" b="0" strike="noStrike" spc="-1">
              <a:solidFill>
                <a:srgbClr val="FFFFFF"/>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优化网站内容以提升在搜索引擎结果中的排名</a:t>
            </a:r>
            <a:endParaRPr lang="en-US" sz="1600" b="0" strike="noStrike" spc="-1">
              <a:solidFill>
                <a:srgbClr val="FFFFFF"/>
              </a:solidFill>
              <a:latin typeface="Arial"/>
            </a:endParaRPr>
          </a:p>
        </p:txBody>
      </p:sp>
      <p:sp>
        <p:nvSpPr>
          <p:cNvPr id="1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搜索引擎优化</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销售团队市场营销培训是企业提升团队销售技能和市场竞争力的有效方式。通过市场营销基础培训、销售技巧培训和数字化营销培训，团队成员可以掌握有效的营销策略和技巧，提升销售绩效和客户满意度。</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销售团队管理与激励</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团队建设的重要性</a:t>
            </a:r>
            <a:endParaRPr lang="en-US" sz="2800" b="0" strike="noStrike" spc="-1">
              <a:solidFill>
                <a:srgbClr val="FFFFFF"/>
              </a:solidFill>
              <a:latin typeface="Arial"/>
            </a:endParaRPr>
          </a:p>
        </p:txBody>
      </p:sp>
      <p:sp>
        <p:nvSpPr>
          <p:cNvPr id="12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一个销售团队中，团队建设是至关重要的。通过建设一个和谐、高效的团队，可以提高团队的士气和凝聚力，从而更好地完成销售任务。团队建设不仅仅是简单地把员工聚集在一起，更应该着重于每个成员的角色分工和团队文化的塑造。</a:t>
            </a:r>
            <a:endParaRPr lang="en-US" sz="1800" b="0" strike="noStrike" spc="-1">
              <a:solidFill>
                <a:srgbClr val="FFFFFF"/>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激励机制设计</a:t>
            </a:r>
            <a:endParaRPr lang="en-US" sz="3600" b="0" strike="noStrike" spc="-1">
              <a:solidFill>
                <a:schemeClr val="dk1"/>
              </a:solidFill>
              <a:latin typeface="Arial"/>
            </a:endParaRPr>
          </a:p>
        </p:txBody>
      </p:sp>
      <p:sp>
        <p:nvSpPr>
          <p:cNvPr id="12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根据员工不同的需求和动机制定激励计划</a:t>
            </a:r>
            <a:endParaRPr lang="en-US" sz="1600" b="0" strike="noStrike" spc="-1">
              <a:solidFill>
                <a:srgbClr val="FFFFFF"/>
              </a:solidFill>
              <a:latin typeface="Arial"/>
            </a:endParaRPr>
          </a:p>
        </p:txBody>
      </p:sp>
      <p:sp>
        <p:nvSpPr>
          <p:cNvPr id="12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个性化激励方案</a:t>
            </a:r>
            <a:endParaRPr lang="en-US" sz="2000" b="0" strike="noStrike" spc="-1">
              <a:solidFill>
                <a:srgbClr val="FFFFFF"/>
              </a:solidFill>
              <a:latin typeface="Arial"/>
            </a:endParaRPr>
          </a:p>
        </p:txBody>
      </p:sp>
      <p:sp>
        <p:nvSpPr>
          <p:cNvPr id="12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建立奖励制度，激励员工积极工作，提高绩效</a:t>
            </a:r>
            <a:endParaRPr lang="en-US" sz="1600" b="0" strike="noStrike" spc="-1">
              <a:solidFill>
                <a:srgbClr val="FFFFFF"/>
              </a:solidFill>
              <a:latin typeface="Arial"/>
            </a:endParaRPr>
          </a:p>
        </p:txBody>
      </p:sp>
      <p:sp>
        <p:nvSpPr>
          <p:cNvPr id="12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奖励制度建设</a:t>
            </a:r>
            <a:endParaRPr lang="en-US" sz="2000" b="0" strike="noStrike" spc="-1">
              <a:solidFill>
                <a:srgbClr val="FFFFFF"/>
              </a:solidFill>
              <a:latin typeface="Arial"/>
            </a:endParaRPr>
          </a:p>
        </p:txBody>
      </p:sp>
      <p:sp>
        <p:nvSpPr>
          <p:cNvPr id="13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制定晋升路径，激发员工的上进心</a:t>
            </a:r>
            <a:endParaRPr lang="en-US" sz="1600" b="0" strike="noStrike" spc="-1">
              <a:solidFill>
                <a:srgbClr val="FFFFFF"/>
              </a:solidFill>
              <a:latin typeface="Arial"/>
            </a:endParaRPr>
          </a:p>
        </p:txBody>
      </p:sp>
      <p:sp>
        <p:nvSpPr>
          <p:cNvPr id="13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晋升机制规划</a:t>
            </a:r>
            <a:endParaRPr lang="en-US" sz="2000" b="0" strike="noStrike" spc="-1">
              <a:solidFill>
                <a:srgbClr val="FFFFFF"/>
              </a:solidFill>
              <a:latin typeface="Arial"/>
            </a:endParaRPr>
          </a:p>
        </p:txBody>
      </p:sp>
      <p:sp>
        <p:nvSpPr>
          <p:cNvPr id="13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业绩管理方法</a:t>
            </a:r>
            <a:endParaRPr lang="en-US" sz="1800" b="0" strike="noStrike" spc="-1">
              <a:solidFill>
                <a:srgbClr val="FFFFFF"/>
              </a:solidFill>
              <a:latin typeface="Arial"/>
            </a:endParaRPr>
          </a:p>
        </p:txBody>
      </p:sp>
      <p:sp>
        <p:nvSpPr>
          <p:cNvPr id="13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设定目标</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实施监控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分析评估</a:t>
            </a:r>
            <a:endParaRPr lang="en-US" sz="1400" b="0" strike="noStrike" spc="-1">
              <a:solidFill>
                <a:srgbClr val="FFFFFF"/>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优化销售团队运营模式</a:t>
            </a:r>
            <a:endParaRPr lang="en-US" sz="1800" b="0" strike="noStrike" spc="-1">
              <a:solidFill>
                <a:srgbClr val="FFFFFF"/>
              </a:solidFill>
              <a:latin typeface="Arial"/>
            </a:endParaRPr>
          </a:p>
        </p:txBody>
      </p:sp>
      <p:sp>
        <p:nvSpPr>
          <p:cNvPr id="13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创新销售策略</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完善运营流程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提升服务质量</a:t>
            </a:r>
            <a:endParaRPr lang="en-US" sz="1400" b="0" strike="noStrike" spc="-1">
              <a:solidFill>
                <a:srgbClr val="FFFFFF"/>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4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业绩评估与优化</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销售绩效评估指标</a:t>
            </a:r>
            <a:endParaRPr lang="en-US" sz="1800" b="0" strike="noStrike" spc="-1">
              <a:solidFill>
                <a:srgbClr val="FFFFFF"/>
              </a:solidFill>
              <a:latin typeface="Arial"/>
            </a:endParaRPr>
          </a:p>
        </p:txBody>
      </p:sp>
      <p:sp>
        <p:nvSpPr>
          <p:cNvPr id="14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销售额完成情况</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客户满意度调查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市场拓展成果</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团队内部沟通与协作</a:t>
            </a:r>
            <a:endParaRPr lang="en-US" sz="2800" b="0" strike="noStrike" spc="-1">
              <a:solidFill>
                <a:srgbClr val="FFFFFF"/>
              </a:solidFill>
              <a:latin typeface="Arial"/>
            </a:endParaRPr>
          </a:p>
        </p:txBody>
      </p:sp>
      <p:sp>
        <p:nvSpPr>
          <p:cNvPr id="14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销售团队中，有效的内部沟通和协作至关重要。建立起良好的团队内部沟通渠道，可以增进团队成员之间的互相理解和信任。同时，协作和信息共享也是团队协同作战的关键，通过有效的协作，团队成员之间可以更好地配合完成工作任务，提高工作效率。团队内部的冲突解决技巧也是必不可少的，只有解决好团队内部的分歧和矛盾，团队才能更好地向前发展。</a:t>
            </a:r>
            <a:endParaRPr lang="en-US" sz="1800" b="0" strike="noStrike" spc="-1">
              <a:solidFill>
                <a:srgbClr val="FFFFFF"/>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激励效果评估</a:t>
            </a:r>
            <a:endParaRPr lang="en-US" sz="3600" b="0" strike="noStrike" spc="-1">
              <a:solidFill>
                <a:schemeClr val="dk1"/>
              </a:solidFill>
              <a:latin typeface="Arial"/>
            </a:endParaRPr>
          </a:p>
        </p:txBody>
      </p:sp>
      <p:sp>
        <p:nvSpPr>
          <p:cNvPr id="15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明确评估指标，用于评估激励措施的效果</a:t>
            </a:r>
            <a:endParaRPr lang="en-US" sz="1600" b="0" strike="noStrike" spc="-1">
              <a:solidFill>
                <a:srgbClr val="FFFFFF"/>
              </a:solidFill>
              <a:latin typeface="Arial"/>
            </a:endParaRPr>
          </a:p>
        </p:txBody>
      </p:sp>
      <p:sp>
        <p:nvSpPr>
          <p:cNvPr id="15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效果评估指标设定</a:t>
            </a:r>
            <a:endParaRPr lang="en-US" sz="2000" b="0" strike="noStrike" spc="-1">
              <a:solidFill>
                <a:srgbClr val="FFFFFF"/>
              </a:solidFill>
              <a:latin typeface="Arial"/>
            </a:endParaRPr>
          </a:p>
        </p:txBody>
      </p:sp>
      <p:sp>
        <p:nvSpPr>
          <p:cNvPr id="15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根据评估结果，及时调整激励方案，提高激励效果</a:t>
            </a:r>
            <a:endParaRPr lang="en-US" sz="1600" b="0" strike="noStrike" spc="-1">
              <a:solidFill>
                <a:srgbClr val="FFFFFF"/>
              </a:solidFill>
              <a:latin typeface="Arial"/>
            </a:endParaRPr>
          </a:p>
        </p:txBody>
      </p:sp>
      <p:sp>
        <p:nvSpPr>
          <p:cNvPr id="15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激励方案调整</a:t>
            </a:r>
            <a:endParaRPr lang="en-US" sz="2000" b="0" strike="noStrike" spc="-1">
              <a:solidFill>
                <a:srgbClr val="FFFFFF"/>
              </a:solidFill>
              <a:latin typeface="Arial"/>
            </a:endParaRPr>
          </a:p>
        </p:txBody>
      </p:sp>
      <p:sp>
        <p:nvSpPr>
          <p:cNvPr id="15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及时收集员工反馈，了解激励效果，改进激励措施</a:t>
            </a:r>
            <a:endParaRPr lang="en-US" sz="1600" b="0" strike="noStrike" spc="-1">
              <a:solidFill>
                <a:srgbClr val="FFFFFF"/>
              </a:solidFill>
              <a:latin typeface="Arial"/>
            </a:endParaRPr>
          </a:p>
        </p:txBody>
      </p:sp>
      <p:sp>
        <p:nvSpPr>
          <p:cNvPr id="15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激励效果反馈</a:t>
            </a:r>
            <a:endParaRPr lang="en-US" sz="2000" b="0" strike="noStrike" spc="-1">
              <a:solidFill>
                <a:srgbClr val="FFFFFF"/>
              </a:solidFill>
              <a:latin typeface="Arial"/>
            </a:endParaRPr>
          </a:p>
        </p:txBody>
      </p:sp>
      <p:sp>
        <p:nvSpPr>
          <p:cNvPr id="15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5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内部沟通渠道</a:t>
            </a:r>
            <a:endParaRPr lang="en-US" sz="3600" b="0" strike="noStrike" spc="-1">
              <a:solidFill>
                <a:schemeClr val="dk1"/>
              </a:solidFill>
              <a:latin typeface="Arial"/>
            </a:endParaRPr>
          </a:p>
        </p:txBody>
      </p:sp>
      <p:sp>
        <p:nvSpPr>
          <p:cNvPr id="16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定期召开团队会议，沟通工作计划和进展</a:t>
            </a:r>
            <a:endParaRPr lang="en-US" sz="1600" b="0" strike="noStrike" spc="-1">
              <a:solidFill>
                <a:srgbClr val="FFFFFF"/>
              </a:solidFill>
              <a:latin typeface="Arial"/>
            </a:endParaRPr>
          </a:p>
        </p:txBody>
      </p:sp>
      <p:sp>
        <p:nvSpPr>
          <p:cNvPr id="16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团队会议</a:t>
            </a:r>
            <a:endParaRPr lang="en-US" sz="2000" b="0" strike="noStrike" spc="-1">
              <a:solidFill>
                <a:srgbClr val="FFFFFF"/>
              </a:solidFill>
              <a:latin typeface="Arial"/>
            </a:endParaRPr>
          </a:p>
        </p:txBody>
      </p:sp>
      <p:sp>
        <p:nvSpPr>
          <p:cNvPr id="16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6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6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组织团队建设活动，增进团队凝聚力和团队精神</a:t>
            </a:r>
            <a:endParaRPr lang="en-US" sz="1600" b="0" strike="noStrike" spc="-1">
              <a:solidFill>
                <a:srgbClr val="FFFFFF"/>
              </a:solidFill>
              <a:latin typeface="Arial"/>
            </a:endParaRPr>
          </a:p>
        </p:txBody>
      </p:sp>
      <p:sp>
        <p:nvSpPr>
          <p:cNvPr id="16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团队建设活动</a:t>
            </a:r>
            <a:endParaRPr lang="en-US" sz="2000" b="0" strike="noStrike" spc="-1">
              <a:solidFill>
                <a:srgbClr val="FFFFFF"/>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使用即时通讯工具，方便团队成员之间的沟通交流</a:t>
            </a:r>
            <a:endParaRPr lang="en-US" sz="1600" b="0" strike="noStrike" spc="-1">
              <a:solidFill>
                <a:srgbClr val="FFFFFF"/>
              </a:solidFill>
              <a:latin typeface="Arial"/>
            </a:endParaRPr>
          </a:p>
        </p:txBody>
      </p:sp>
      <p:sp>
        <p:nvSpPr>
          <p:cNvPr id="16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内部通讯工具</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销售技能提升与实战训练</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销售演讲技巧</a:t>
            </a:r>
            <a:endParaRPr lang="en-US" sz="2800" b="0" strike="noStrike" spc="-1">
              <a:solidFill>
                <a:srgbClr val="FFFFFF"/>
              </a:solidFill>
              <a:latin typeface="Arial"/>
            </a:endParaRPr>
          </a:p>
        </p:txBody>
      </p:sp>
      <p:sp>
        <p:nvSpPr>
          <p:cNvPr id="17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在销售演讲中，如何有效与客户沟通是至关重要的。除了语言技巧外，肢体语言也是影响演讲效果的重要因素。销售人员需要通过训练，提升演讲能力，吸引客户注意力。</a:t>
            </a:r>
            <a:endParaRPr lang="en-US" sz="1800" b="0" strike="noStrike" spc="-1">
              <a:solidFill>
                <a:srgbClr val="FFFFFF"/>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客户需求分析</a:t>
            </a:r>
            <a:endParaRPr lang="en-US" sz="3600" b="0" strike="noStrike" spc="-1">
              <a:solidFill>
                <a:schemeClr val="dk1"/>
              </a:solidFill>
              <a:latin typeface="Arial"/>
            </a:endParaRPr>
          </a:p>
        </p:txBody>
      </p:sp>
      <p:sp>
        <p:nvSpPr>
          <p:cNvPr id="17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了解客户的需求是与客户建立信任的第一步</a:t>
            </a:r>
            <a:endParaRPr lang="en-US" sz="1600" b="0" strike="noStrike" spc="-1">
              <a:solidFill>
                <a:srgbClr val="FFFFFF"/>
              </a:solidFill>
              <a:latin typeface="Arial"/>
            </a:endParaRPr>
          </a:p>
        </p:txBody>
      </p:sp>
      <p:sp>
        <p:nvSpPr>
          <p:cNvPr id="17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准确捕捉需求</a:t>
            </a:r>
            <a:endParaRPr lang="en-US" sz="2000" b="0" strike="noStrike" spc="-1">
              <a:solidFill>
                <a:srgbClr val="FFFFFF"/>
              </a:solidFill>
              <a:latin typeface="Arial"/>
            </a:endParaRPr>
          </a:p>
        </p:txBody>
      </p:sp>
      <p:sp>
        <p:nvSpPr>
          <p:cNvPr id="18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通过调研了解市场动态，精准把握客户需求</a:t>
            </a:r>
            <a:endParaRPr lang="en-US" sz="1600" b="0" strike="noStrike" spc="-1">
              <a:solidFill>
                <a:srgbClr val="FFFFFF"/>
              </a:solidFill>
              <a:latin typeface="Arial"/>
            </a:endParaRPr>
          </a:p>
        </p:txBody>
      </p:sp>
      <p:sp>
        <p:nvSpPr>
          <p:cNvPr id="18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需求调研方法</a:t>
            </a:r>
            <a:endParaRPr lang="en-US" sz="2000" b="0" strike="noStrike" spc="-1">
              <a:solidFill>
                <a:srgbClr val="FFFFFF"/>
              </a:solidFill>
              <a:latin typeface="Arial"/>
            </a:endParaRPr>
          </a:p>
        </p:txBody>
      </p:sp>
      <p:sp>
        <p:nvSpPr>
          <p:cNvPr id="18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利用工具分析数据，深入了解客户的需求痛点</a:t>
            </a:r>
            <a:endParaRPr lang="en-US" sz="1600" b="0" strike="noStrike" spc="-1">
              <a:solidFill>
                <a:srgbClr val="FFFFFF"/>
              </a:solidFill>
              <a:latin typeface="Arial"/>
            </a:endParaRPr>
          </a:p>
        </p:txBody>
      </p:sp>
      <p:sp>
        <p:nvSpPr>
          <p:cNvPr id="18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需求分析工具</a:t>
            </a:r>
            <a:endParaRPr lang="en-US" sz="2000" b="0" strike="noStrike" spc="-1">
              <a:solidFill>
                <a:srgbClr val="FFFFFF"/>
              </a:solidFill>
              <a:latin typeface="Arial"/>
            </a:endParaRPr>
          </a:p>
        </p:txBody>
      </p:sp>
      <p:sp>
        <p:nvSpPr>
          <p:cNvPr id="18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推销策略</a:t>
            </a:r>
            <a:endParaRPr lang="en-US" sz="1800" b="0" strike="noStrike" spc="-1">
              <a:solidFill>
                <a:srgbClr val="FFFFFF"/>
              </a:solidFill>
              <a:latin typeface="Arial"/>
            </a:endParaRPr>
          </a:p>
        </p:txBody>
      </p:sp>
      <p:sp>
        <p:nvSpPr>
          <p:cNvPr id="18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建立信任关系</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强调产品特点</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解决客户问题</a:t>
            </a:r>
            <a:endParaRPr lang="en-US" sz="1400" b="0" strike="noStrike" spc="-1">
              <a:solidFill>
                <a:srgbClr val="FFFFFF"/>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案例分析</a:t>
            </a:r>
            <a:endParaRPr lang="en-US" sz="1800" b="0" strike="noStrike" spc="-1">
              <a:solidFill>
                <a:srgbClr val="FFFFFF"/>
              </a:solidFill>
              <a:latin typeface="Arial"/>
            </a:endParaRPr>
          </a:p>
        </p:txBody>
      </p:sp>
      <p:sp>
        <p:nvSpPr>
          <p:cNvPr id="19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分析成功案例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总结推销策略</a:t>
            </a:r>
            <a:endParaRPr lang="en-US" sz="1400" b="0" strike="noStrike" spc="-1">
              <a:solidFill>
                <a:srgbClr val="FFFFFF"/>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9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解决方案定制与推销</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定制解决方案</a:t>
            </a:r>
            <a:endParaRPr lang="en-US" sz="1800" b="0" strike="noStrike" spc="-1">
              <a:solidFill>
                <a:srgbClr val="FFFFFF"/>
              </a:solidFill>
              <a:latin typeface="Arial"/>
            </a:endParaRPr>
          </a:p>
        </p:txBody>
      </p:sp>
      <p:sp>
        <p:nvSpPr>
          <p:cNvPr id="19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根据客户需求量身定制方案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提供个性化解决方案</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https://d.book118.com/888137105010006050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销售团队市场营销培训</vt:lpstr>
      <vt:lpstr>目录</vt:lpstr>
      <vt:lpstr>第1章 销售团队市场营销培训</vt:lpstr>
      <vt:lpstr> </vt:lpstr>
      <vt:lpstr>市场营销基础培训</vt:lpstr>
      <vt:lpstr>销售技巧培训</vt:lpstr>
      <vt:lpstr>数字化营销培训</vt:lpstr>
      <vt:lpstr>总结</vt:lpstr>
      <vt:lpstr>第2章 销售团队管理与激励</vt:lpstr>
      <vt:lpstr> </vt:lpstr>
      <vt:lpstr>激励机制设计</vt:lpstr>
      <vt:lpstr>业绩评估与优化</vt:lpstr>
      <vt:lpstr> </vt:lpstr>
      <vt:lpstr>激励效果评估</vt:lpstr>
      <vt:lpstr>内部沟通渠道</vt:lpstr>
      <vt:lpstr>第3章 销售技能提升与实战训练</vt:lpstr>
      <vt:lpstr> </vt:lpstr>
      <vt:lpstr>客户需求分析</vt:lpstr>
      <vt:lpstr>解决方案定制与推销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2024-09-29T14:41:10.195</cp:lastPrinted>
  <dcterms:created xsi:type="dcterms:W3CDTF">2024-09-29T06:41:10Z</dcterms:created>
  <dcterms:modified xsi:type="dcterms:W3CDTF">2024-09-29T06:41:12Z</dcterms:modified>
</cp:coreProperties>
</file>