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20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53F10F-2537-497A-B37E-D619B7FED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13E97-9091-4D23-8C52-E2BEC4F8E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3EA59A-5CD6-4502-ADC7-769DF6733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7047EB-EC7C-4E71-A2C0-A0D1F4D8B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3369B4-364F-4961-8DAA-8492021D4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E36657-7281-4AFE-8D55-229CC4CE5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6A4E14-C6BE-4199-8433-840A51476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0DA877-BEFB-48DD-AE44-FF932E6AE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4C3A2D-8A6C-412B-970D-07B9E365D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812ABA-98A7-4591-8D41-F4902AC6B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428B6E-9F7D-4C82-9183-A87B51821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429510"/>
            <a:ext cx="10515600" cy="1249045"/>
          </a:xfrm>
          <a:noFill/>
        </p:spPr>
        <p:txBody>
          <a:bodyPr wrap="square" rtlCol="0" anchor="t">
            <a:normAutofit/>
          </a:bodyPr>
          <a:lstStyle>
            <a:lvl1pPr>
              <a:defRPr lang="zh-CN" altLang="en-US" sz="720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lt"/>
              </a:defRPr>
            </a:lvl1pPr>
          </a:lstStyle>
          <a:p>
            <a:pPr marL="0" lvl="0" defTabSz="1218565"/>
            <a:r>
              <a:rPr sz="6000">
                <a:sym typeface="+mn-ea"/>
              </a:rPr>
              <a:t>单击此处编辑母版标题样式</a:t>
            </a:r>
            <a:endParaRPr lang="zh-CN" altLang="en-US" sz="60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04875" y="939800"/>
            <a:ext cx="10515600" cy="124841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>
                <a:sym typeface="+mn-ea"/>
              </a:rPr>
              <a:t>单击此处编辑母版副标题样式</a:t>
            </a:r>
            <a:endParaRPr lang="zh-CN" altLang="en-US" b="1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8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公司名占位符</a:t>
            </a:r>
            <a:endParaRPr lang="en-US" altLang="zh-CN" sz="1800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署名占位符</a:t>
            </a:r>
            <a:endParaRPr lang="zh-CN" altLang="en-US" b="1"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0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048682" name="iconfont-10342-5064101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838198" y="384556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" descr="商务-红色-折纸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0" y="995680"/>
            <a:ext cx="4307840" cy="2914015"/>
          </a:xfrm>
        </p:spPr>
        <p:txBody>
          <a:bodyPr wrap="square" anchor="b">
            <a:normAutofit/>
          </a:bodyPr>
          <a:lstStyle>
            <a:lvl1pPr algn="ctr">
              <a:defRPr sz="72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标题</a:t>
            </a:r>
          </a:p>
        </p:txBody>
      </p:sp>
      <p:sp>
        <p:nvSpPr>
          <p:cNvPr id="104869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0" y="3998595"/>
            <a:ext cx="4307840" cy="1729105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800" b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商务-红色-折纸_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1051750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835" y="360045"/>
            <a:ext cx="10516870" cy="864235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000" b="1" i="0" u="none" strike="noStrike" kern="1200" cap="none" spc="0" normalizeH="0" baseline="0" noProof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</a:p>
        </p:txBody>
      </p:sp>
      <p:sp>
        <p:nvSpPr>
          <p:cNvPr id="1048786" name="iconfont-10342-5064101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838833" y="3603245"/>
            <a:ext cx="432000" cy="432000"/>
          </a:xfrm>
          <a:custGeom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红色-折纸_0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45"/>
            <a:ext cx="10515600" cy="86423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tags" Target="../tags/tag90.xml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tags" Target="../tags/tag94.xml" /><Relationship Id="rId2" Type="http://schemas.openxmlformats.org/officeDocument/2006/relationships/tags" Target="../tags/tag77.xml" /><Relationship Id="rId20" Type="http://schemas.openxmlformats.org/officeDocument/2006/relationships/tags" Target="../tags/tag95.xml" /><Relationship Id="rId21" Type="http://schemas.openxmlformats.org/officeDocument/2006/relationships/tags" Target="../tags/tag96.xml" /><Relationship Id="rId22" Type="http://schemas.openxmlformats.org/officeDocument/2006/relationships/tags" Target="../tags/tag9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4.xml" /><Relationship Id="rId3" Type="http://schemas.openxmlformats.org/officeDocument/2006/relationships/tags" Target="../tags/tag10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14" Type="http://schemas.openxmlformats.org/officeDocument/2006/relationships/tags" Target="../tags/tag118.xml" /><Relationship Id="rId15" Type="http://schemas.openxmlformats.org/officeDocument/2006/relationships/tags" Target="../tags/tag119.xml" /><Relationship Id="rId16" Type="http://schemas.openxmlformats.org/officeDocument/2006/relationships/tags" Target="../tags/tag120.xml" /><Relationship Id="rId17" Type="http://schemas.openxmlformats.org/officeDocument/2006/relationships/tags" Target="../tags/tag121.xml" /><Relationship Id="rId18" Type="http://schemas.openxmlformats.org/officeDocument/2006/relationships/tags" Target="../tags/tag122.xml" /><Relationship Id="rId19" Type="http://schemas.openxmlformats.org/officeDocument/2006/relationships/tags" Target="../tags/tag123.xml" /><Relationship Id="rId2" Type="http://schemas.openxmlformats.org/officeDocument/2006/relationships/tags" Target="../tags/tag106.xml" /><Relationship Id="rId20" Type="http://schemas.openxmlformats.org/officeDocument/2006/relationships/tags" Target="../tags/tag124.xml" /><Relationship Id="rId21" Type="http://schemas.openxmlformats.org/officeDocument/2006/relationships/tags" Target="../tags/tag125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18" Type="http://schemas.openxmlformats.org/officeDocument/2006/relationships/tags" Target="../tags/tag142.xml" /><Relationship Id="rId19" Type="http://schemas.openxmlformats.org/officeDocument/2006/relationships/tags" Target="../tags/tag143.xml" /><Relationship Id="rId2" Type="http://schemas.openxmlformats.org/officeDocument/2006/relationships/tags" Target="../tags/tag126.xml" /><Relationship Id="rId20" Type="http://schemas.openxmlformats.org/officeDocument/2006/relationships/tags" Target="../tags/tag144.xml" /><Relationship Id="rId21" Type="http://schemas.openxmlformats.org/officeDocument/2006/relationships/tags" Target="../tags/tag145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14" Type="http://schemas.openxmlformats.org/officeDocument/2006/relationships/tags" Target="../tags/tag173.xml" /><Relationship Id="rId15" Type="http://schemas.openxmlformats.org/officeDocument/2006/relationships/tags" Target="../tags/tag174.xml" /><Relationship Id="rId16" Type="http://schemas.openxmlformats.org/officeDocument/2006/relationships/tags" Target="../tags/tag175.xml" /><Relationship Id="rId17" Type="http://schemas.openxmlformats.org/officeDocument/2006/relationships/tags" Target="../tags/tag176.xml" /><Relationship Id="rId18" Type="http://schemas.openxmlformats.org/officeDocument/2006/relationships/tags" Target="../tags/tag177.xml" /><Relationship Id="rId19" Type="http://schemas.openxmlformats.org/officeDocument/2006/relationships/tags" Target="../tags/tag178.xml" /><Relationship Id="rId2" Type="http://schemas.openxmlformats.org/officeDocument/2006/relationships/tags" Target="../tags/tag161.xml" /><Relationship Id="rId20" Type="http://schemas.openxmlformats.org/officeDocument/2006/relationships/tags" Target="../tags/tag179.xml" /><Relationship Id="rId21" Type="http://schemas.openxmlformats.org/officeDocument/2006/relationships/tags" Target="../tags/tag180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9.xml" /><Relationship Id="rId11" Type="http://schemas.openxmlformats.org/officeDocument/2006/relationships/tags" Target="../tags/tag190.xml" /><Relationship Id="rId12" Type="http://schemas.openxmlformats.org/officeDocument/2006/relationships/tags" Target="../tags/tag191.xml" /><Relationship Id="rId13" Type="http://schemas.openxmlformats.org/officeDocument/2006/relationships/tags" Target="../tags/tag192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tags" Target="../tags/tag18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40047126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429510"/>
            <a:ext cx="10515600" cy="1249045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普通话口语交际课件</a:t>
            </a: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04875" y="939800"/>
            <a:ext cx="10515600" cy="1248410"/>
          </a:xfrm>
        </p:spPr>
        <p:txBody>
          <a:bodyPr wrap="square">
            <a:normAutofit/>
          </a:bodyPr>
          <a:lstStyle/>
          <a:p>
            <a:r>
              <a:rPr lang="zh-CN" altLang="en-US" sz="2200"/>
              <a:t>PPT,a click to unlimited possibilities</a:t>
            </a: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>
            <a:normAutofit/>
          </a:bodyPr>
          <a:lstStyle/>
          <a:p>
            <a:r>
              <a:rPr lang="en-US" altLang="zh-CN"/>
              <a:t>YOUR LOGO</a:t>
            </a:r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421061" y="3809565"/>
            <a:ext cx="5193634" cy="50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汇报人：PPT</a:t>
            </a: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目录</a:t>
            </a:r>
          </a:p>
        </p:txBody>
      </p:sp>
      <p:sp>
        <p:nvSpPr>
          <p:cNvPr id="1048806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/>
              <a:t>CONTENTS</a:t>
            </a:r>
          </a:p>
        </p:txBody>
      </p:sp>
      <p:sp>
        <p:nvSpPr>
          <p:cNvPr id="1048808" name="@这不是阿燊"/>
          <p:cNvSpPr/>
          <p:nvPr>
            <p:custDataLst>
              <p:tags r:id="rId4"/>
            </p:custDataLst>
          </p:nvPr>
        </p:nvSpPr>
        <p:spPr>
          <a:xfrm>
            <a:off x="4644000" y="7562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4965310" y="8102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5905745" y="8102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单击添加目录项标题</a:t>
            </a:r>
          </a:p>
        </p:txBody>
      </p:sp>
      <p:sp>
        <p:nvSpPr>
          <p:cNvPr id="1048814" name="@这不是阿燊"/>
          <p:cNvSpPr/>
          <p:nvPr>
            <p:custDataLst>
              <p:tags r:id="rId7"/>
            </p:custDataLst>
          </p:nvPr>
        </p:nvSpPr>
        <p:spPr>
          <a:xfrm>
            <a:off x="4644000" y="171132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8"/>
            </p:custDataLst>
          </p:nvPr>
        </p:nvSpPr>
        <p:spPr>
          <a:xfrm>
            <a:off x="4965310" y="176530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</a:p>
        </p:txBody>
      </p:sp>
      <p:sp>
        <p:nvSpPr>
          <p:cNvPr id="1048818" name="项标题"/>
          <p:cNvSpPr txBox="1"/>
          <p:nvPr>
            <p:custDataLst>
              <p:tags r:id="rId9"/>
            </p:custDataLst>
          </p:nvPr>
        </p:nvSpPr>
        <p:spPr>
          <a:xfrm>
            <a:off x="5905745" y="176530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普通话基础知识</a:t>
            </a:r>
          </a:p>
        </p:txBody>
      </p:sp>
      <p:sp>
        <p:nvSpPr>
          <p:cNvPr id="1048820" name="@这不是阿燊"/>
          <p:cNvSpPr/>
          <p:nvPr>
            <p:custDataLst>
              <p:tags r:id="rId10"/>
            </p:custDataLst>
          </p:nvPr>
        </p:nvSpPr>
        <p:spPr>
          <a:xfrm>
            <a:off x="4644000" y="266636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4965310" y="272034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5905745" y="272034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口语交际技巧</a:t>
            </a:r>
          </a:p>
        </p:txBody>
      </p:sp>
      <p:sp>
        <p:nvSpPr>
          <p:cNvPr id="1048826" name="@这不是阿燊"/>
          <p:cNvSpPr/>
          <p:nvPr>
            <p:custDataLst>
              <p:tags r:id="rId13"/>
            </p:custDataLst>
          </p:nvPr>
        </p:nvSpPr>
        <p:spPr>
          <a:xfrm>
            <a:off x="4644000" y="362140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14"/>
            </p:custDataLst>
          </p:nvPr>
        </p:nvSpPr>
        <p:spPr>
          <a:xfrm>
            <a:off x="4965310" y="367538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</a:p>
        </p:txBody>
      </p:sp>
      <p:sp>
        <p:nvSpPr>
          <p:cNvPr id="1048830" name="项标题"/>
          <p:cNvSpPr txBox="1"/>
          <p:nvPr>
            <p:custDataLst>
              <p:tags r:id="rId15"/>
            </p:custDataLst>
          </p:nvPr>
        </p:nvSpPr>
        <p:spPr>
          <a:xfrm>
            <a:off x="5905745" y="36753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普通话口语实践</a:t>
            </a:r>
          </a:p>
        </p:txBody>
      </p:sp>
      <p:sp>
        <p:nvSpPr>
          <p:cNvPr id="1048832" name="@这不是阿燊"/>
          <p:cNvSpPr/>
          <p:nvPr>
            <p:custDataLst>
              <p:tags r:id="rId16"/>
            </p:custDataLst>
          </p:nvPr>
        </p:nvSpPr>
        <p:spPr>
          <a:xfrm>
            <a:off x="4644000" y="457644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17"/>
            </p:custDataLst>
          </p:nvPr>
        </p:nvSpPr>
        <p:spPr>
          <a:xfrm>
            <a:off x="4965310" y="463042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</a:p>
        </p:txBody>
      </p:sp>
      <p:sp>
        <p:nvSpPr>
          <p:cNvPr id="1048836" name="项标题"/>
          <p:cNvSpPr txBox="1"/>
          <p:nvPr>
            <p:custDataLst>
              <p:tags r:id="rId18"/>
            </p:custDataLst>
          </p:nvPr>
        </p:nvSpPr>
        <p:spPr>
          <a:xfrm>
            <a:off x="5905745" y="46304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口语交际中的文化差异</a:t>
            </a:r>
          </a:p>
        </p:txBody>
      </p:sp>
      <p:sp>
        <p:nvSpPr>
          <p:cNvPr id="1048838" name="@这不是阿燊"/>
          <p:cNvSpPr/>
          <p:nvPr>
            <p:custDataLst>
              <p:tags r:id="rId19"/>
            </p:custDataLst>
          </p:nvPr>
        </p:nvSpPr>
        <p:spPr>
          <a:xfrm>
            <a:off x="4644000" y="5531485"/>
            <a:ext cx="6102350" cy="6121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20"/>
            </p:custDataLst>
          </p:nvPr>
        </p:nvSpPr>
        <p:spPr>
          <a:xfrm>
            <a:off x="4965310" y="5585460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</a:p>
        </p:txBody>
      </p:sp>
      <p:sp>
        <p:nvSpPr>
          <p:cNvPr id="1048842" name="项标题"/>
          <p:cNvSpPr txBox="1"/>
          <p:nvPr>
            <p:custDataLst>
              <p:tags r:id="rId21"/>
            </p:custDataLst>
          </p:nvPr>
        </p:nvSpPr>
        <p:spPr>
          <a:xfrm>
            <a:off x="5905745" y="558546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普通话口语交际教学策略</a:t>
            </a: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单击添加章节标题</a:t>
            </a:r>
            <a:endParaRPr lang="en-US" altLang="zh-CN"/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普通话基础知识</a:t>
            </a: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PART02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普通话的定义和重要性</a:t>
            </a:r>
          </a:p>
        </p:txBody>
      </p:sp>
      <p:sp>
        <p:nvSpPr>
          <p:cNvPr id="1048978" name="正文"/>
          <p:cNvSpPr txBox="1"/>
          <p:nvPr>
            <p:custDataLst>
              <p:tags r:id="rId2"/>
            </p:custDataLst>
          </p:nvPr>
        </p:nvSpPr>
        <p:spPr>
          <a:xfrm>
            <a:off x="838200" y="2171603"/>
            <a:ext cx="10515600" cy="139015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普通话的定义：普通话是中华人民共和国官方语言，以北京语音为标准音，以北方话为基础方言，以典型的现代白话文作为语法规范。</a:t>
            </a:r>
          </a:p>
        </p:txBody>
      </p:sp>
      <p:sp>
        <p:nvSpPr>
          <p:cNvPr id="1048980" name="正文"/>
          <p:cNvSpPr txBox="1"/>
          <p:nvPr>
            <p:custDataLst>
              <p:tags r:id="rId3"/>
            </p:custDataLst>
          </p:nvPr>
        </p:nvSpPr>
        <p:spPr>
          <a:xfrm>
            <a:off x="838200" y="3980239"/>
            <a:ext cx="10515600" cy="139015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普通话的重要性：普通话是现代汉语的共同语，是人与人之间交流的重要工具。在中国，普通话是通用语言，也是国家语言文字工作的重点。掌握好普通话对于个人和社会都具有重要意义。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普通话语音系统简介</a:t>
            </a:r>
          </a:p>
        </p:txBody>
      </p:sp>
      <p:sp>
        <p:nvSpPr>
          <p:cNvPr id="104901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普通话的定义和标准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普通话的声母、韵母和声调</a:t>
            </a:r>
          </a:p>
        </p:txBody>
      </p:sp>
      <p:sp>
        <p:nvSpPr>
          <p:cNvPr id="104903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普通话的发音规则和技巧</a:t>
            </a: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普通话的语音系统组成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普通话常用词汇和表达方式</a:t>
            </a:r>
          </a:p>
        </p:txBody>
      </p:sp>
      <p:sp>
        <p:nvSpPr>
          <p:cNvPr id="104909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普通话常用词汇：包括问候、介绍、感谢、道歉等日常用语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普通话词汇与方言的区别：介绍普通话与方言在词汇方面的差异</a:t>
            </a:r>
          </a:p>
        </p:txBody>
      </p:sp>
      <p:sp>
        <p:nvSpPr>
          <p:cNvPr id="104911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普通话表达技巧：介绍如何运用普通话进行流利、准确的表达</a:t>
            </a: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普通话常用表达方式：包括陈述句、疑问句、感叹句等基本句型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口语交际技巧</a:t>
            </a:r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PART03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口头表达技巧</a:t>
            </a:r>
          </a:p>
        </p:txBody>
      </p:sp>
      <p:sp>
        <p:nvSpPr>
          <p:cNvPr id="104922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23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23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23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23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准确无误：确保表达的内容准确无误，避免使用模糊或不确定的语言</a:t>
            </a:r>
          </a:p>
        </p:txBody>
      </p:sp>
      <p:sp>
        <p:nvSpPr>
          <p:cNvPr id="104923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清晰简洁：用简单明了的语言表达，避免使用复杂的词汇和句子结构</a:t>
            </a:r>
          </a:p>
        </p:txBody>
      </p:sp>
      <p:sp>
        <p:nvSpPr>
          <p:cNvPr id="104924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生动形象：运用比喻、夸张等修辞手法，使表达更加生动形象</a:t>
            </a:r>
          </a:p>
        </p:txBody>
      </p:sp>
      <p:sp>
        <p:nvSpPr>
          <p:cNvPr id="104924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自信从容：保持自信从容的态度，不要紧张或犹豫不决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倾听技巧</a:t>
            </a:r>
          </a:p>
        </p:txBody>
      </p:sp>
      <p:sp>
        <p:nvSpPr>
          <p:cNvPr id="104927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保持专注：全神贯注地倾听对方讲话，避免分心或打断对方</a:t>
            </a:r>
          </a:p>
        </p:txBody>
      </p:sp>
      <p:sp>
        <p:nvSpPr>
          <p:cNvPr id="104928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理解对方：尝试理解对方的观点和情感，不要急于表达自己的看法</a:t>
            </a:r>
          </a:p>
        </p:txBody>
      </p:sp>
      <p:sp>
        <p:nvSpPr>
          <p:cNvPr id="104928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回应对方：通过点头、微笑等方式给予回应，让对方感受到被关注和重视</a:t>
            </a:r>
          </a:p>
        </p:txBody>
      </p:sp>
      <p:sp>
        <p:nvSpPr>
          <p:cNvPr id="104928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提问和澄清：在适当的时候提出问题或澄清对方的意思，以更好地理解对方的观点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提问技巧</a:t>
            </a:r>
          </a:p>
        </p:txBody>
      </p:sp>
      <p:sp>
        <p:nvSpPr>
          <p:cNvPr id="104932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明确目的：提问前要明确目的，避免盲目提问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掌握时机：选择合适的时机提问，避免打断对方思路</a:t>
            </a:r>
          </a:p>
        </p:txBody>
      </p:sp>
      <p:sp>
        <p:nvSpPr>
          <p:cNvPr id="104934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适度开放：提问时适度开放，给予对方足够的空间和时间回答</a:t>
            </a: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尊重对方：提问时要尊重对方，避免冒犯或攻击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反馈技巧</a:t>
            </a:r>
          </a:p>
        </p:txBody>
      </p:sp>
      <p:sp>
        <p:nvSpPr>
          <p:cNvPr id="104939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提问：通过提问进一步了解对方的想法和需求</a:t>
            </a:r>
          </a:p>
        </p:txBody>
      </p:sp>
      <p:sp>
        <p:nvSpPr>
          <p:cNvPr id="104941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引导：通过引导让对方更好地表达自己的想法和需求</a:t>
            </a:r>
          </a:p>
        </p:txBody>
      </p:sp>
      <p:sp>
        <p:nvSpPr>
          <p:cNvPr id="104941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倾听：认真听取对方的观点和意见</a:t>
            </a:r>
          </a:p>
        </p:txBody>
      </p:sp>
      <p:sp>
        <p:nvSpPr>
          <p:cNvPr id="104941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肯定：对对方的观点表示认同和支持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540" y="3274695"/>
            <a:ext cx="9144000" cy="264668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lt"/>
              </a:rPr>
              <a:t>普通话口语实践</a:t>
            </a:r>
          </a:p>
        </p:txBody>
      </p:sp>
      <p:sp>
        <p:nvSpPr>
          <p:cNvPr id="10494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square">
            <a:normAutofit/>
          </a:bodyPr>
          <a:lstStyle/>
          <a:p>
            <a:r>
              <a:rPr lang="zh-CN" altLang="en-US">
                <a:sym typeface="+mn-ea"/>
              </a:rPr>
              <a:t>PART04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日常生活中的口语实践</a:t>
            </a:r>
          </a:p>
        </p:txBody>
      </p:sp>
      <p:sp>
        <p:nvSpPr>
          <p:cNvPr id="104951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51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52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52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52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日常生活中的口语实践技巧</a:t>
            </a:r>
          </a:p>
        </p:txBody>
      </p:sp>
      <p:sp>
        <p:nvSpPr>
          <p:cNvPr id="104952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普通话口语实践的重要性</a:t>
            </a:r>
          </a:p>
        </p:txBody>
      </p:sp>
      <p:sp>
        <p:nvSpPr>
          <p:cNvPr id="104952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不同场合下的口语实践应用</a:t>
            </a:r>
          </a:p>
        </p:txBody>
      </p:sp>
      <p:sp>
        <p:nvSpPr>
          <p:cNvPr id="104953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提高口语实践能力的途径和方法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工作场合中的口语实践</a:t>
            </a:r>
          </a:p>
        </p:txBody>
      </p:sp>
      <p:sp>
        <p:nvSpPr>
          <p:cNvPr id="104956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礼貌待人与尊重他人</a:t>
            </a:r>
          </a:p>
        </p:txBody>
      </p:sp>
      <p:sp>
        <p:nvSpPr>
          <p:cNvPr id="104958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应对突发情况与处理问题</a:t>
            </a:r>
          </a:p>
        </p:txBody>
      </p:sp>
      <p:sp>
        <p:nvSpPr>
          <p:cNvPr id="104958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明确工作目标与任务</a:t>
            </a:r>
          </a:p>
        </p:txBody>
      </p:sp>
      <p:sp>
        <p:nvSpPr>
          <p:cNvPr id="104958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有效沟通与倾听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社交场合中的口语实践</a:t>
            </a:r>
          </a:p>
        </p:txBody>
      </p:sp>
      <p:sp>
        <p:nvSpPr>
          <p:cNvPr id="1049624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问候与寒暄</a:t>
            </a:r>
          </a:p>
        </p:txBody>
      </p:sp>
      <p:sp>
        <p:nvSpPr>
          <p:cNvPr id="1049626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自我介绍与介绍他人</a:t>
            </a:r>
          </a:p>
        </p:txBody>
      </p:sp>
      <p:sp>
        <p:nvSpPr>
          <p:cNvPr id="1049628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感谢与道歉</a:t>
            </a:r>
          </a:p>
        </p:txBody>
      </p:sp>
      <p:sp>
        <p:nvSpPr>
          <p:cNvPr id="1049630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邀请与拒绝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https://d.book118.com/888140047126006022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9"/>
</p:tagLst>
</file>

<file path=ppt/tags/tag76.xml><?xml version="1.0" encoding="utf-8"?>
<p:tagLst xmlns:p="http://schemas.openxmlformats.org/presentationml/2006/main">
  <p:tag name="KSO_WM_BEAUTIFY_FLAG" val="#wm#"/>
  <p:tag name="KSO_WM_SLIDE_ID" val="custom20230983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1"/>
  <p:tag name="KSO_WM_UNIT_INDEX" val="1_1_1"/>
  <p:tag name="KSO_WM_UNIT_LAYERLEVEL" val="1_1_1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1_2"/>
  <p:tag name="KSO_WM_UNIT_INDEX" val="1_1_2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1"/>
  <p:tag name="KSO_WM_UNIT_INDEX" val="1_2_1"/>
  <p:tag name="KSO_WM_UNIT_LAYERLEVEL" val="1_1_1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2_2"/>
  <p:tag name="KSO_WM_UNIT_INDEX" val="1_2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1"/>
  <p:tag name="KSO_WM_UNIT_INDEX" val="1_3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3_2"/>
  <p:tag name="KSO_WM_UNIT_INDEX" val="1_3_2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1"/>
  <p:tag name="KSO_WM_UNIT_INDEX" val="1_4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4_2"/>
  <p:tag name="KSO_WM_UNIT_INDEX" val="1_4_2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1"/>
  <p:tag name="KSO_WM_UNIT_INDEX" val="1_5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5_2"/>
  <p:tag name="KSO_WM_UNIT_INDEX" val="1_5_2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,&quot;colorType&quot;:1,&quot;foreColorIndex&quot;:6,&quot;pos&quot;:0.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1"/>
  <p:tag name="KSO_WM_UNIT_INDEX" val="1_6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i*1_6_2"/>
  <p:tag name="KSO_WM_UNIT_INDEX" val="1_6_2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4.2,&quot;width&quot;:480.5}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1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2"/>
  <p:tag name="KSO_WM_UNIT_TYPE" val="e"/>
  <p:tag name="KSO_WM_UNIT_VALUE" val="13"/>
</p:tagLst>
</file>

<file path=ppt/tags/tag103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1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1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3"/>
  <p:tag name="KSO_WM_UNIT_TYPE" val="e"/>
  <p:tag name="KSO_WM_UNIT_VALUE" val="13"/>
</p:tagLst>
</file>

<file path=ppt/tags/tag148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0"/>
  <p:tag name="KSO_WM_UNIT_DIAGRAM_ISNUMVISUAL" val="0"/>
  <p:tag name="KSO_WM_UNIT_DIAGRAM_ISREFERUNIT" val="0"/>
  <p:tag name="KSO_WM_UNIT_HIGHLIGHT" val="0"/>
  <p:tag name="KSO_WM_UNIT_ID" val="custom2023098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3"/>
  <p:tag name="KSO_WM_UNIT_COMPATIBLE" val="1"/>
  <p:tag name="KSO_WM_UNIT_DIAGRAM_ISNUMVISUAL" val="0"/>
  <p:tag name="KSO_WM_UNIT_DIAGRAM_ISREFERUNIT" val="0"/>
  <p:tag name="KSO_WM_UNIT_HIGHLIGHT" val="0"/>
  <p:tag name="KSO_WM_UNIT_ID" val="custom20230983_7*e*1"/>
  <p:tag name="KSO_WM_UNIT_INDEX" val="1"/>
  <p:tag name="KSO_WM_UNIT_LAYERLEVEL" val="1"/>
  <p:tag name="KSO_WM_UNIT_NOCLEAR" val="0"/>
  <p:tag name="KSO_WM_UNIT_PRESET_TEXT" val="PART04"/>
  <p:tag name="KSO_WM_UNIT_TYPE" val="e"/>
  <p:tag name="KSO_WM_UNIT_VALUE" val="13"/>
</p:tagLst>
</file>

<file path=ppt/tags/tag195.xml><?xml version="1.0" encoding="utf-8"?>
<p:tagLst xmlns:p="http://schemas.openxmlformats.org/presentationml/2006/main">
  <p:tag name="KSO_WM_BEAUTIFY_FLAG" val="#wm#"/>
  <p:tag name="KSO_WM_SLIDE_ID" val="custom2023098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3"/>
  <p:tag name="KSO_WM_TEMPLATE_MASTER_TYPE" val="0"/>
  <p:tag name="KSO_WM_TEMPLATE_SUBCATEGORY" val="29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自定义 8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vertOverflow="overflow" horzOverflow="overflow" vert="horz" wrap="square" numCol="1" spcCol="0" rtlCol="0" fromWordArt="0" anchor="ctr" anchorCtr="0" forceAA="0" compatLnSpc="1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lang="zh-CN" altLang="en-US" b="1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宋体</vt:lpstr>
      <vt:lpstr>Office Theme</vt:lpstr>
      <vt:lpstr>普通话口语交际课件</vt:lpstr>
      <vt:lpstr>目录</vt:lpstr>
      <vt:lpstr>单击添加章节标题</vt:lpstr>
      <vt:lpstr>普通话基础知识</vt:lpstr>
      <vt:lpstr>普通话的定义和重要性</vt:lpstr>
      <vt:lpstr>普通话语音系统简介</vt:lpstr>
      <vt:lpstr>普通话常用词汇和表达方式</vt:lpstr>
      <vt:lpstr>口语交际技巧</vt:lpstr>
      <vt:lpstr>口头表达技巧</vt:lpstr>
      <vt:lpstr>倾听技巧</vt:lpstr>
      <vt:lpstr>提问技巧</vt:lpstr>
      <vt:lpstr>反馈技巧</vt:lpstr>
      <vt:lpstr>普通话口语实践</vt:lpstr>
      <vt:lpstr>日常生活中的口语实践</vt:lpstr>
      <vt:lpstr>工作场合中的口语实践</vt:lpstr>
      <vt:lpstr>社交场合中的口语实践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2024-08-29T02:31:41.407</cp:lastPrinted>
  <dcterms:created xsi:type="dcterms:W3CDTF">2024-08-28T18:31:41Z</dcterms:created>
  <dcterms:modified xsi:type="dcterms:W3CDTF">2024-08-28T18:31:43Z</dcterms:modified>
</cp:coreProperties>
</file>