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D9C5CCB-938F-49AD-A9EA-AE0D138FC8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B487B1-71B3-4265-9AF2-EB77E1DE40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78304A6-0CA4-429E-9735-85A9215EDD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E395B87-D03F-4F47-AF07-CFDC3641D2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B3A789B-1736-4405-A84F-D2246FDEE2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D641C55-DB43-4D5A-8BCD-773DE43D39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9A8024C-CDCA-4534-BAEB-B145A5C9B8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1A39827-385C-40B9-AA2E-320E2BC94B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C018332-04C0-4C0E-8E06-7E2F453BF0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10E59BF-4F06-44F9-A86B-1DD7BCA502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F1D09A6-4B97-40CF-9CE8-33D6E58240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8814213704600602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723949" y="1562007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设立商务咨询服务公司商业计划书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19901" y="3818645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25012" y="5590905"/>
            <a:ext cx="1941977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XX-01-03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92925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市场分析与定位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公司战略与愿景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产品与服务设计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组织架构与团队组建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营销策略与实施计划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财务预测与投资回报分析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市场分析与定位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行业规模与增长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商务咨询服务行业近年来保持稳定增长，市场规模不断扩大，预计未来几年将持续增长。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行业结构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行业内企业数量众多，但龙头企业占据市场份额较大，市场集中度逐渐提高。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发展趋势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随着企业对于专业化、定制化咨询服务的需求增加，商务咨询服务行业将朝着更加专业化、精细化的方向发展。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行业现状及发展趋势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目标市场细分与定位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目标市场细分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根据客户需求和行业特点，将目标市场细分为企业战略咨询、市场营销咨询、人力资源管理咨询等子市场。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目标市场定位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以中型企业为主要目标客户群体，提供专业化、定制化的商务咨询服务，帮助企业解决经营过程中的实际问题。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659243" y="3119345"/>
            <a:ext cx="5783287" cy="1160526"/>
            <a:chOff x="5659243" y="3119345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659243" y="3119345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竞争对手优劣势分析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659243" y="3577688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大型跨国咨询公司具有品牌优势和全球化资源，但收费较高；本土知名咨询公司熟悉国内市场和文化，但国际化程度有限。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659243" y="4772000"/>
            <a:ext cx="5783287" cy="1160526"/>
            <a:chOff x="5659243" y="4772000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659243" y="477200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差异化竞争策略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659243" y="5230343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通过深入了解客户需求和行业特点，提供具有针对性的解决方案和高质量的咨询服务，打造专业化和定制化的品牌形象。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482093" y="4861535"/>
            <a:ext cx="810236" cy="810236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659243" y="1470704"/>
            <a:ext cx="5783287" cy="1160526"/>
            <a:chOff x="5659243" y="1470704"/>
            <a:chExt cx="5783287" cy="1160526"/>
          </a:xfrm>
        </p:grpSpPr>
        <p:sp>
          <p:nvSpPr>
            <p:cNvPr id="10" name="TextBox 10"/>
            <p:cNvSpPr txBox="1"/>
            <p:nvPr/>
          </p:nvSpPr>
          <p:spPr>
            <a:xfrm>
              <a:off x="5659243" y="14707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主要竞争对手概况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59243" y="19290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目前市场上主要的竞争对手包括大型跨国咨询公司、本土知名咨询公司等。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4610240" y="4989683"/>
            <a:ext cx="553940" cy="553940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82093" y="3221072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482093" y="156013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666510" y="1762961"/>
            <a:ext cx="405314" cy="405314"/>
          </a:xfrm>
          <a:custGeom>
            <a:rect l="l" t="t" r="r" b="b"/>
            <a:pathLst>
              <a:path w="304800" h="304800">
                <a:moveTo>
                  <a:pt x="173841" y="122930"/>
                </a:moveTo>
                <a:cubicBezTo>
                  <a:pt x="179718" y="102937"/>
                  <a:pt x="177232" y="81020"/>
                  <a:pt x="166392" y="62665"/>
                </a:cubicBezTo>
                <a:cubicBezTo>
                  <a:pt x="166630" y="62998"/>
                  <a:pt x="62770" y="167697"/>
                  <a:pt x="62027" y="167040"/>
                </a:cubicBezTo>
                <a:cubicBezTo>
                  <a:pt x="80077" y="177698"/>
                  <a:pt x="101994" y="180699"/>
                  <a:pt x="121720" y="175193"/>
                </a:cubicBezTo>
                <a:cubicBezTo>
                  <a:pt x="121577" y="174689"/>
                  <a:pt x="173422" y="122853"/>
                  <a:pt x="173841" y="122930"/>
                </a:cubicBezTo>
                <a:close/>
                <a:moveTo>
                  <a:pt x="155315" y="45968"/>
                </a:moveTo>
                <a:cubicBezTo>
                  <a:pt x="141322" y="32175"/>
                  <a:pt x="121301" y="22822"/>
                  <a:pt x="100127" y="22822"/>
                </a:cubicBezTo>
                <a:cubicBezTo>
                  <a:pt x="57331" y="22822"/>
                  <a:pt x="22631" y="57607"/>
                  <a:pt x="22631" y="100508"/>
                </a:cubicBezTo>
                <a:cubicBezTo>
                  <a:pt x="22631" y="121444"/>
                  <a:pt x="32156" y="141713"/>
                  <a:pt x="45587" y="155686"/>
                </a:cubicBezTo>
                <a:cubicBezTo>
                  <a:pt x="45615" y="155686"/>
                  <a:pt x="154657" y="46863"/>
                  <a:pt x="155315" y="45968"/>
                </a:cubicBezTo>
                <a:close/>
                <a:moveTo>
                  <a:pt x="264909" y="252089"/>
                </a:moveTo>
                <a:cubicBezTo>
                  <a:pt x="264909" y="252089"/>
                  <a:pt x="267443" y="230200"/>
                  <a:pt x="261128" y="223885"/>
                </a:cubicBezTo>
                <a:cubicBezTo>
                  <a:pt x="260709" y="223466"/>
                  <a:pt x="188300" y="135065"/>
                  <a:pt x="188300" y="135065"/>
                </a:cubicBezTo>
                <a:lnTo>
                  <a:pt x="134417" y="188947"/>
                </a:lnTo>
                <a:lnTo>
                  <a:pt x="222818" y="262185"/>
                </a:lnTo>
                <a:cubicBezTo>
                  <a:pt x="228714" y="268919"/>
                  <a:pt x="251441" y="265557"/>
                  <a:pt x="251441" y="265557"/>
                </a:cubicBezTo>
                <a:lnTo>
                  <a:pt x="269538" y="281978"/>
                </a:lnTo>
                <a:lnTo>
                  <a:pt x="282169" y="269348"/>
                </a:lnTo>
                <a:lnTo>
                  <a:pt x="264909" y="2520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4678702" y="3406734"/>
            <a:ext cx="424244" cy="42424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0539" y="2236546"/>
            <a:ext cx="2648574" cy="2933980"/>
          </a:xfrm>
          <a:custGeom>
            <a:rect l="l" t="t" r="r" b="b"/>
            <a:pathLst>
              <a:path w="1905000" h="1905000">
                <a:moveTo>
                  <a:pt x="0" y="952500"/>
                </a:moveTo>
                <a:lnTo>
                  <a:pt x="476250" y="190500"/>
                </a:lnTo>
                <a:lnTo>
                  <a:pt x="1428750" y="190500"/>
                </a:lnTo>
                <a:lnTo>
                  <a:pt x="1905000" y="952500"/>
                </a:lnTo>
                <a:lnTo>
                  <a:pt x="1428750" y="1714500"/>
                </a:lnTo>
                <a:lnTo>
                  <a:pt x="476250" y="17145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  <a:ln w="762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655515" y="3001353"/>
            <a:ext cx="1278622" cy="119519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竞争对手分析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市场机会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随着企业对于商务咨询服务的需求增加，市场潜力巨大；新兴行业和领域的发展为商务咨询服务提供了新的市场空间。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市场挑战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市场竞争激烈，需要不断提高服务质量和专业水平；客户需求多样化，需要不断创新服务模式和内容。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市场机会与挑战识别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公司战略与愿景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致力于为企业提供专业、高效的商务咨询服务，助力客户实现商业成功。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公司使命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诚信、专业、创新、合作。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核心价值观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公司使命与核心价值观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270200" y="1337640"/>
            <a:ext cx="5127218" cy="4704522"/>
          </a:xfrm>
          <a:prstGeom prst="rect">
            <a:avLst/>
          </a:prstGeom>
          <a:solidFill>
            <a:schemeClr val="accent1">
              <a:lumMod val="60000"/>
              <a:lumOff val="40000"/>
              <a:alpha val="1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829" y="1337640"/>
            <a:ext cx="5127218" cy="4704522"/>
          </a:xfrm>
          <a:prstGeom prst="rect">
            <a:avLst/>
          </a:prstGeom>
          <a:solidFill>
            <a:schemeClr val="accent1">
              <a:lumMod val="60000"/>
              <a:lumOff val="40000"/>
              <a:alpha val="1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56128" y="1337640"/>
            <a:ext cx="2037627" cy="50594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385959" y="1337640"/>
            <a:ext cx="663153" cy="505943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270200" y="1337640"/>
            <a:ext cx="2037627" cy="50594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900031" y="1337640"/>
            <a:ext cx="663153" cy="505943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027151" y="1991575"/>
            <a:ext cx="4600575" cy="1800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短期目标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7151" y="3277450"/>
            <a:ext cx="4600575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在成立初期，专注于本地市场，积累经验和口碑，实现稳步发展。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18180" y="1247318"/>
            <a:ext cx="1167779" cy="6705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要点一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775216" y="1261999"/>
            <a:ext cx="1167779" cy="6705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要点二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533522" y="1991575"/>
            <a:ext cx="4600575" cy="12858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长期目标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547810" y="3277450"/>
            <a:ext cx="4572000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拓展全国市场，提升品牌影响力，成为行业内的领导者。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短期及长期发展目标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24831" y="1475793"/>
            <a:ext cx="674481" cy="674481"/>
          </a:xfrm>
          <a:prstGeom prst="ellipse">
            <a:avLst/>
          </a:prstGeom>
          <a:solidFill>
            <a:schemeClr val="accent1"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21675" y="1573370"/>
            <a:ext cx="468663" cy="46866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36034" y="5792552"/>
            <a:ext cx="363278" cy="363278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5" name="Connector 5"/>
          <p:cNvCxnSpPr/>
          <p:nvPr/>
        </p:nvCxnSpPr>
        <p:spPr>
          <a:xfrm>
            <a:off x="1137333" y="2069399"/>
            <a:ext cx="10894" cy="4074239"/>
          </a:xfrm>
          <a:prstGeom prst="line">
            <a:avLst/>
          </a:prstGeom>
          <a:ln w="1905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H="1">
            <a:off x="1137333" y="6143637"/>
            <a:ext cx="4730545" cy="0"/>
          </a:xfrm>
          <a:prstGeom prst="line">
            <a:avLst/>
          </a:prstGeom>
          <a:ln w="1905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AutoShape 7"/>
          <p:cNvSpPr/>
          <p:nvPr/>
        </p:nvSpPr>
        <p:spPr>
          <a:xfrm>
            <a:off x="6244186" y="1522937"/>
            <a:ext cx="674481" cy="674481"/>
          </a:xfrm>
          <a:prstGeom prst="ellipse">
            <a:avLst/>
          </a:prstGeom>
          <a:solidFill>
            <a:schemeClr val="accent1"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341031" y="1620514"/>
            <a:ext cx="468663" cy="46866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555390" y="5839696"/>
            <a:ext cx="363278" cy="363278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0" name="Connector 10"/>
          <p:cNvCxnSpPr/>
          <p:nvPr/>
        </p:nvCxnSpPr>
        <p:spPr>
          <a:xfrm>
            <a:off x="6556688" y="2116543"/>
            <a:ext cx="10894" cy="4074239"/>
          </a:xfrm>
          <a:prstGeom prst="line">
            <a:avLst/>
          </a:prstGeom>
          <a:ln w="1905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1" name="Connector 11"/>
          <p:cNvCxnSpPr/>
          <p:nvPr/>
        </p:nvCxnSpPr>
        <p:spPr>
          <a:xfrm flipH="1">
            <a:off x="6556688" y="6190781"/>
            <a:ext cx="4730545" cy="0"/>
          </a:xfrm>
          <a:prstGeom prst="line">
            <a:avLst/>
          </a:prstGeom>
          <a:ln w="1905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1446384" y="2003158"/>
            <a:ext cx="4421494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业务模式创新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446384" y="3066374"/>
            <a:ext cx="4421494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结合线上和线下服务，提供一站式商务咨询解决方案。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918667" y="2003158"/>
            <a:ext cx="4421494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差异化竞争策略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918667" y="3067862"/>
            <a:ext cx="4421494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专注于特定行业或领域，提供深度定制化的咨询服务。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业务模式创新与差异化竞争策略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与行业内具有互补优势的机构或企业建立合作关系。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资源整合方式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通过共享资源、互利共赢的方式，提升整体服务质量和效率。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合作伙伴选择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合作伙伴关系建立及资源整合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产品与服务设计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市场调研与分析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提供行业趋势、竞争对手分析、消费者行为等方面的深入研究。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商业策略制定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根据客户需求和市场状况，为客户量身定制商业策略和发展规划。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投资决策支持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协助客户进行投资决策，包括项目评估、风险评估和回报预测等。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运营管理优化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针对客户运营过程中的问题，提供改进方案和管理咨询服务。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商务咨询服务内容概述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个性化服务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深入了解客户的业务需求和目标，为客户设计个性化的解决方案。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灵活调整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根据市场变化和客户反馈，及时调整解决方案，确保服务效果最大化。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多领域融合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整合不同领域的专业知识和资源，为客户提供综合性的解决方案。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定制化解决方案设计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75" r="1667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资源整合与对接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利用自身资源网络，为客户寻找合适的合作伙伴和资源，促进业务发展。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培训服务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提供商务技能、管理技巧等方面的培训课程，帮助客户提升员工能力。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会议策划与执行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协助客户策划、组织各类商务会议和活动，提升品牌形象和知名度。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增值服务拓展及产品线延伸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https://d.book118.com/888142137046006025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92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2024-09-01T22:52:02.510</cp:lastPrinted>
  <dcterms:created xsi:type="dcterms:W3CDTF">2024-09-01T14:52:02Z</dcterms:created>
  <dcterms:modified xsi:type="dcterms:W3CDTF">2024-09-01T14:52:04Z</dcterms:modified>
</cp:coreProperties>
</file>