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18.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2023/12/11</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18F03C3-53C1-4F10-8DAF-D1F318E96C6E}"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2</a:t>
            </a:fld>
            <a:endParaRPr lang="zh-CN" altLang="en-US"/>
          </a:p>
        </p:txBody>
      </p:sp>
    </p:spTree>
    <p:extLst>
      <p:ext uri="{BB962C8B-B14F-4D97-AF65-F5344CB8AC3E}">
        <p14:creationId xmlns:p14="http://schemas.microsoft.com/office/powerpoint/2010/main" val="3930457864"/>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9</a:t>
            </a:fld>
            <a:endParaRPr lang="zh-CN" altLang="en-US"/>
          </a:p>
        </p:txBody>
      </p:sp>
    </p:spTree>
    <p:extLst>
      <p:ext uri="{BB962C8B-B14F-4D97-AF65-F5344CB8AC3E}">
        <p14:creationId xmlns:p14="http://schemas.microsoft.com/office/powerpoint/2010/main" val="1449489370"/>
      </p:ext>
    </p:extLst>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10</a:t>
            </a:fld>
            <a:endParaRPr lang="zh-CN" altLang="en-US"/>
          </a:p>
        </p:txBody>
      </p:sp>
    </p:spTree>
    <p:extLst>
      <p:ext uri="{BB962C8B-B14F-4D97-AF65-F5344CB8AC3E}">
        <p14:creationId xmlns:p14="http://schemas.microsoft.com/office/powerpoint/2010/main" val="2869086079"/>
      </p:ext>
    </p:extLst>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11</a:t>
            </a:fld>
            <a:endParaRPr lang="zh-CN" altLang="en-US"/>
          </a:p>
        </p:txBody>
      </p:sp>
    </p:spTree>
    <p:extLst>
      <p:ext uri="{BB962C8B-B14F-4D97-AF65-F5344CB8AC3E}">
        <p14:creationId xmlns:p14="http://schemas.microsoft.com/office/powerpoint/2010/main" val="3529457916"/>
      </p:ext>
    </p:extLst>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13</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F9D057-4FC2-4E61-BFE6-2DC63E0E1A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89C8EB-6501-454C-87DE-0F23873072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90F5D7F-AA57-4BF8-8E9B-07F29094DE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0B2CFF-9D8D-43F8-90F6-E403F3264A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2206FB-337D-44C9-8E56-EF828F945CD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9EFC6B-C1AD-49B3-899F-532ED646E2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6FCB8C-BA59-422C-AB34-6C44AC99508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6558E5-38D2-4902-9196-BB2C38B79C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BF1FF6-23FD-44AB-A375-2A27D72522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E3792B-A596-4B5A-A2CD-BD461F4E0C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D5CB34-8B74-4180-9694-BA43778CE6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5_空白">
    <p:bg>
      <p:bgPr>
        <a:solidFill>
          <a:schemeClr val="bg1"/>
        </a:solidFill>
        <a:effectLst/>
      </p:bgPr>
    </p:bg>
    <p:spTree>
      <p:nvGrpSpPr>
        <p:cNvPr id="1" name=""/>
        <p:cNvGrpSpPr/>
        <p:nvPr/>
      </p:nvGrpSpPr>
      <p:grpSpPr>
        <a:xfrm>
          <a:off x="0" y="0"/>
          <a:ext cx="0" cy="0"/>
        </a:xfrm>
      </p:grpSpPr>
    </p:spTree>
  </p:cSld>
  <p:clrMapOvr>
    <a:overrideClrMapping bg1="lt1" tx1="dk1" bg2="lt2" tx2="dk2" accent1="accent1" accent2="accent2" accent3="accent3" accent4="accent4" accent5="accent5" accent6="accent6" hlink="hlink" folHlink="folHlink"/>
  </p:clrMapOvr>
  <mc:AlternateContent>
    <mc:Choice xmlns:p14="http://schemas.microsoft.com/office/powerpoint/2010/main" Requires="p14">
      <p:transition spd="slow" advTm="0" p14:dur="1200"/>
    </mc:Choice>
    <mc:Fallback>
      <p:transition spd="slow" advTm="0"/>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标题和内容">
    <p:bg>
      <p:bgPr>
        <a:solidFill>
          <a:schemeClr val="bg1"/>
        </a:solidFill>
        <a:effectLst/>
      </p:bgPr>
    </p:bg>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slow" advTm="0" p14:dur="1200"/>
    </mc:Choice>
    <mc:Fallback>
      <p:transition spd="slow" advTm="0"/>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标题和内容">
    <p:bg>
      <p:bgPr>
        <a:gradFill>
          <a:gsLst>
            <a:gs pos="0">
              <a:srgbClr val="FFFFFF"/>
            </a:gs>
            <a:gs pos="100000">
              <a:srgbClr val="FFFFFF"/>
            </a:gs>
            <a:gs pos="0">
              <a:srgbClr val="FFFFFF"/>
            </a:gs>
          </a:gsLst>
          <a:lin ang="5400000" scaled="1"/>
        </a:gradFill>
        <a:effectLst/>
      </p:bgPr>
    </p:bg>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slow" advTm="0" p14:dur="1200"/>
    </mc:Choice>
    <mc:Fallback>
      <p:transition spd="slow" advTm="0"/>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标题和内容">
    <p:bg>
      <p:bgPr>
        <a:gradFill>
          <a:gsLst>
            <a:gs pos="0">
              <a:srgbClr val="FFFFFF"/>
            </a:gs>
            <a:gs pos="100000">
              <a:srgbClr val="FFFFFF"/>
            </a:gs>
            <a:gs pos="0">
              <a:srgbClr val="FFFFFF"/>
            </a:gs>
          </a:gsLst>
          <a:lin ang="5400000" scaled="1"/>
        </a:gradFill>
        <a:effectLst/>
      </p:bgPr>
    </p:bg>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slow" advTm="0" p14:dur="1200"/>
    </mc:Choice>
    <mc:Fallback>
      <p:transition spd="slow" advTm="0"/>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标题和内容">
    <p:bg>
      <p:bgPr>
        <a:gradFill>
          <a:gsLst>
            <a:gs pos="0">
              <a:srgbClr val="FFFFFF"/>
            </a:gs>
            <a:gs pos="100000">
              <a:srgbClr val="FFFFFF"/>
            </a:gs>
            <a:gs pos="0">
              <a:srgbClr val="FFFFFF"/>
            </a:gs>
          </a:gsLst>
          <a:lin ang="5400000" scaled="1"/>
        </a:gradFill>
        <a:effectLst/>
      </p:bgPr>
    </p:bg>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slow" advTm="0" p14:dur="1200"/>
    </mc:Choice>
    <mc:Fallback>
      <p:transition spd="slow" advTm="0"/>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5_标题幻灯片">
    <p:bg>
      <p:bgPr>
        <a:solidFill>
          <a:schemeClr val="bg1"/>
        </a:solidFill>
        <a:effectLst/>
      </p:bgPr>
    </p:bg>
    <p:spTree>
      <p:nvGrpSpPr>
        <p:cNvPr id="1" name=""/>
        <p:cNvGrpSpPr/>
        <p:nvPr/>
      </p:nvGrpSpPr>
      <p:grpSpPr>
        <a:xfrm>
          <a:off x="0" y="0"/>
          <a:ext cx="0" cy="0"/>
        </a:xfrm>
      </p:grpSpPr>
      <p:pic>
        <p:nvPicPr>
          <p:cNvPr id="4" name="图片 3"/>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335" y="1"/>
            <a:ext cx="12191332" cy="6857999"/>
          </a:xfrm>
          <a:prstGeom prst="rect">
            <a:avLst/>
          </a:prstGeom>
        </p:spPr>
      </p:pic>
    </p:spTree>
  </p:cSld>
  <p:clrMapOvr>
    <a:masterClrMapping/>
  </p:clrMapOvr>
  <mc:AlternateContent>
    <mc:Choice xmlns:p14="http://schemas.microsoft.com/office/powerpoint/2010/main" Requires="p14">
      <p:transition spd="slow" advTm="0" p14:dur="1200"/>
    </mc:Choice>
    <mc:Fallback>
      <p:transition spd="slow" advTm="0"/>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7" name="组合 6"/>
          <p:cNvGrpSpPr/>
          <p:nvPr userDrawn="1">
            <p:custDataLst>
              <p:tags r:id="rId1"/>
            </p:custDataLst>
          </p:nvPr>
        </p:nvGrpSpPr>
        <p:grpSpPr>
          <a:xfrm>
            <a:off x="156210" y="6426200"/>
            <a:ext cx="1134745" cy="224790"/>
            <a:chOff x="1489" y="4565"/>
            <a:chExt cx="1787" cy="354"/>
          </a:xfrm>
        </p:grpSpPr>
        <p:sp>
          <p:nvSpPr>
            <p:cNvPr id="8" name="菱形 7"/>
            <p:cNvSpPr/>
            <p:nvPr userDrawn="1">
              <p:custDataLst>
                <p:tags r:id="rId2"/>
              </p:custDataLst>
            </p:nvPr>
          </p:nvSpPr>
          <p:spPr>
            <a:xfrm>
              <a:off x="1489" y="4565"/>
              <a:ext cx="355" cy="355"/>
            </a:xfrm>
            <a:prstGeom prst="diamond">
              <a:avLst/>
            </a:prstGeom>
            <a:solidFill>
              <a:schemeClr val="accent2"/>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菱形 8"/>
            <p:cNvSpPr/>
            <p:nvPr userDrawn="1">
              <p:custDataLst>
                <p:tags r:id="rId3"/>
              </p:custDataLst>
            </p:nvPr>
          </p:nvSpPr>
          <p:spPr>
            <a:xfrm>
              <a:off x="1967" y="4565"/>
              <a:ext cx="355" cy="355"/>
            </a:xfrm>
            <a:prstGeom prst="diamond">
              <a:avLst/>
            </a:prstGeom>
            <a:solidFill>
              <a:schemeClr val="accent2"/>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菱形 9"/>
            <p:cNvSpPr/>
            <p:nvPr userDrawn="1">
              <p:custDataLst>
                <p:tags r:id="rId4"/>
              </p:custDataLst>
            </p:nvPr>
          </p:nvSpPr>
          <p:spPr>
            <a:xfrm>
              <a:off x="2444" y="4565"/>
              <a:ext cx="355" cy="355"/>
            </a:xfrm>
            <a:prstGeom prst="diamond">
              <a:avLst/>
            </a:prstGeom>
            <a:solidFill>
              <a:schemeClr val="accent2"/>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菱形 10"/>
            <p:cNvSpPr/>
            <p:nvPr userDrawn="1">
              <p:custDataLst>
                <p:tags r:id="rId5"/>
              </p:custDataLst>
            </p:nvPr>
          </p:nvSpPr>
          <p:spPr>
            <a:xfrm>
              <a:off x="2922" y="4565"/>
              <a:ext cx="355" cy="355"/>
            </a:xfrm>
            <a:prstGeom prst="diamond">
              <a:avLst/>
            </a:prstGeom>
            <a:solidFill>
              <a:schemeClr val="accent2"/>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2" name="组合 11"/>
          <p:cNvGrpSpPr/>
          <p:nvPr userDrawn="1">
            <p:custDataLst>
              <p:tags r:id="rId6"/>
            </p:custDataLst>
          </p:nvPr>
        </p:nvGrpSpPr>
        <p:grpSpPr>
          <a:xfrm>
            <a:off x="10915650" y="142240"/>
            <a:ext cx="1134745" cy="224790"/>
            <a:chOff x="1489" y="4565"/>
            <a:chExt cx="1787" cy="354"/>
          </a:xfrm>
        </p:grpSpPr>
        <p:sp>
          <p:nvSpPr>
            <p:cNvPr id="13" name="菱形 12"/>
            <p:cNvSpPr/>
            <p:nvPr userDrawn="1">
              <p:custDataLst>
                <p:tags r:id="rId7"/>
              </p:custDataLst>
            </p:nvPr>
          </p:nvSpPr>
          <p:spPr>
            <a:xfrm>
              <a:off x="1489" y="4565"/>
              <a:ext cx="355" cy="355"/>
            </a:xfrm>
            <a:prstGeom prst="diamond">
              <a:avLst/>
            </a:prstGeom>
            <a:solidFill>
              <a:schemeClr val="accent2"/>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 name="菱形 13"/>
            <p:cNvSpPr/>
            <p:nvPr userDrawn="1">
              <p:custDataLst>
                <p:tags r:id="rId8"/>
              </p:custDataLst>
            </p:nvPr>
          </p:nvSpPr>
          <p:spPr>
            <a:xfrm>
              <a:off x="1967" y="4565"/>
              <a:ext cx="355" cy="355"/>
            </a:xfrm>
            <a:prstGeom prst="diamond">
              <a:avLst/>
            </a:prstGeom>
            <a:solidFill>
              <a:schemeClr val="accent2"/>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菱形 14"/>
            <p:cNvSpPr/>
            <p:nvPr userDrawn="1">
              <p:custDataLst>
                <p:tags r:id="rId9"/>
              </p:custDataLst>
            </p:nvPr>
          </p:nvSpPr>
          <p:spPr>
            <a:xfrm>
              <a:off x="2444" y="4565"/>
              <a:ext cx="355" cy="355"/>
            </a:xfrm>
            <a:prstGeom prst="diamond">
              <a:avLst/>
            </a:prstGeom>
            <a:solidFill>
              <a:schemeClr val="accent2"/>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菱形 15"/>
            <p:cNvSpPr/>
            <p:nvPr userDrawn="1">
              <p:custDataLst>
                <p:tags r:id="rId10"/>
              </p:custDataLst>
            </p:nvPr>
          </p:nvSpPr>
          <p:spPr>
            <a:xfrm>
              <a:off x="2922" y="4565"/>
              <a:ext cx="355" cy="355"/>
            </a:xfrm>
            <a:prstGeom prst="diamond">
              <a:avLst/>
            </a:prstGeom>
            <a:solidFill>
              <a:schemeClr val="accent2"/>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p:custDataLst>
              <p:tags r:id="rId11"/>
            </p:custDataLst>
          </p:nvPr>
        </p:nvSpPr>
        <p:spPr>
          <a:xfrm>
            <a:off x="669882" y="443234"/>
            <a:ext cx="10852237" cy="441964"/>
          </a:xfrm>
        </p:spPr>
        <p:txBody>
          <a:bodyPr vert="horz" lIns="90000" tIns="46800" rIns="90000" bIns="468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微软雅黑" panose="020b0503020204020204" charset="-122"/>
                <a:cs typeface="+mj-cs"/>
                <a:sym typeface="+mn-ea"/>
              </a:defRPr>
            </a:lvl1pPr>
          </a:lstStyle>
          <a:p>
            <a:pPr lvl="0"/>
            <a:r>
              <a:rPr>
                <a:sym typeface="+mn-ea"/>
              </a:rPr>
              <a:t>单击此处编辑母版标题样式</a:t>
            </a:r>
          </a:p>
        </p:txBody>
      </p:sp>
      <p:sp>
        <p:nvSpPr>
          <p:cNvPr id="3" name="内容占位符 2"/>
          <p:cNvSpPr>
            <a:spLocks noGrp="1"/>
          </p:cNvSpPr>
          <p:nvPr>
            <p:ph idx="1"/>
            <p:custDataLst>
              <p:tags r:id="rId12"/>
            </p:custDataLst>
          </p:nvPr>
        </p:nvSpPr>
        <p:spPr>
          <a:xfrm>
            <a:off x="669882" y="952508"/>
            <a:ext cx="10852237" cy="5388907"/>
          </a:xfrm>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charset="-122"/>
                <a:cs typeface="+mn-cs"/>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4" name="日期占位符 3"/>
          <p:cNvSpPr>
            <a:spLocks noGrp="1"/>
          </p:cNvSpPr>
          <p:nvPr>
            <p:ph type="dt" sz="half" idx="10"/>
            <p:custDataLst>
              <p:tags r:id="rId13"/>
            </p:custDataLst>
          </p:nvPr>
        </p:nvSpPr>
        <p:spPr>
          <a:xfrm>
            <a:off x="879742" y="6349833"/>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2023/12/11</a:t>
            </a:fld>
            <a:endParaRPr lang="zh-CN" altLang="en-US"/>
          </a:p>
        </p:txBody>
      </p:sp>
      <p:sp>
        <p:nvSpPr>
          <p:cNvPr id="5" name="页脚占位符 4"/>
          <p:cNvSpPr>
            <a:spLocks noGrp="1"/>
          </p:cNvSpPr>
          <p:nvPr>
            <p:ph type="ftr" sz="quarter" idx="11"/>
            <p:custDataLst>
              <p:tags r:id="rId14"/>
            </p:custDataLst>
          </p:nvPr>
        </p:nvSpPr>
        <p:spPr>
          <a:xfrm>
            <a:off x="4116000" y="6349833"/>
            <a:ext cx="396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custDataLst>
              <p:tags r:id="rId15"/>
            </p:custDataLst>
          </p:nvPr>
        </p:nvSpPr>
        <p:spPr>
          <a:xfrm>
            <a:off x="8610600" y="6349833"/>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a:t>
            </a:fld>
            <a:endParaRPr lang="zh-CN" altLang="en-US"/>
          </a:p>
        </p:txBody>
      </p:sp>
    </p:spTree>
  </p:cSld>
  <p:clrMapOvr>
    <a:masterClrMapping/>
  </p:clrMapOvr>
  <mc:AlternateContent>
    <mc:Choice xmlns:p14="http://schemas.microsoft.com/office/powerpoint/2010/main" Requires="p14">
      <p:transition spd="slow" advTm="0" p14:dur="1200"/>
    </mc:Choice>
    <mc:Fallback>
      <p:transition spd="slow" advTm="0"/>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标题和内容">
    <p:bg>
      <p:bgRef idx="1001">
        <a:schemeClr val="bg1"/>
      </p:bgRef>
    </p:bg>
    <p:spTree>
      <p:nvGrpSpPr>
        <p:cNvPr id="1" name=""/>
        <p:cNvGrpSpPr/>
        <p:nvPr/>
      </p:nvGrpSpPr>
      <p:grpSpPr>
        <a:xfrm>
          <a:off x="0" y="0"/>
          <a:ext cx="0" cy="0"/>
        </a:xfrm>
      </p:grpSpPr>
      <p:sp>
        <p:nvSpPr>
          <p:cNvPr id="3" name="内容占位符 2"/>
          <p:cNvSpPr>
            <a:spLocks noGrp="1"/>
          </p:cNvSpPr>
          <p:nvPr>
            <p:ph idx="1"/>
          </p:nvPr>
        </p:nvSpPr>
        <p:spPr>
          <a:xfrm>
            <a:off x="838200" y="1118473"/>
            <a:ext cx="10515600" cy="5058490"/>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Tree>
    <p:extLst>
      <p:ext uri="{BB962C8B-B14F-4D97-AF65-F5344CB8AC3E}">
        <p14:creationId xmlns:p14="http://schemas.microsoft.com/office/powerpoint/2010/main" val="1348379946"/>
      </p:ext>
    </p:extLst>
  </p:cSld>
  <p:clrMapOvr>
    <a:overrideClrMapping bg1="lt1" tx1="dk1" bg2="lt2" tx2="dk2" accent1="accent1" accent2="accent2" accent3="accent3" accent4="accent4" accent5="accent5" accent6="accent6" hlink="hlink" folHlink="folHlink"/>
  </p:clrMapOvr>
  <mc:AlternateContent>
    <mc:Choice xmlns:p14="http://schemas.microsoft.com/office/powerpoint/2010/main" Requires="p14">
      <p:transition spd="slow" p14:dur="1200"/>
    </mc:Choice>
    <mc:Fallback>
      <p:transition spd="slow"/>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a:effectLst/>
      </p:bgPr>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Lst>
  <mc:AlternateContent>
    <mc:Choice xmlns:p14="http://schemas.microsoft.com/office/powerpoint/2010/main" Requires="p14">
      <p:transition spd="slow" advTm="0" p14:dur="1200"/>
    </mc:Choice>
    <mc:Fallback>
      <p:transition spd="slow" advTm="0"/>
    </mc:Fallback>
  </mc:AlternateContent>
  <p:timing/>
  <p:txStyles>
    <p:titleStyle>
      <a:lvl1pPr algn="ctr" defTabSz="1219200" rtl="0" eaLnBrk="1" latinLnBrk="0" hangingPunct="1">
        <a:spcBef>
          <a:spcPct val="0"/>
        </a:spcBef>
        <a:buNone/>
        <a:defRPr sz="5865" kern="1200">
          <a:solidFill>
            <a:schemeClr val="tx1"/>
          </a:solidFill>
          <a:latin typeface="+mj-lt"/>
          <a:ea typeface="+mj-ea"/>
          <a:cs typeface="+mj-cs"/>
        </a:defRPr>
      </a:lvl1pPr>
    </p:titleStyle>
    <p:bodyStyle>
      <a:lvl1pPr marL="457200" indent="-457200" algn="l" defTabSz="1219200" rtl="0" eaLnBrk="1" latinLnBrk="0" hangingPunct="1">
        <a:spcBef>
          <a:spcPts val="130"/>
        </a:spcBef>
        <a:buFont typeface="Arial" pitchFamily="34" charset="0"/>
        <a:buChar char="•"/>
        <a:defRPr sz="4265" kern="1200">
          <a:solidFill>
            <a:schemeClr val="tx1"/>
          </a:solidFill>
          <a:latin typeface="+mn-lt"/>
          <a:ea typeface="+mn-ea"/>
          <a:cs typeface="+mn-cs"/>
        </a:defRPr>
      </a:lvl1pPr>
      <a:lvl2pPr marL="990600" indent="-381000" algn="l" defTabSz="1219200" rtl="0" eaLnBrk="1" latinLnBrk="0" hangingPunct="1">
        <a:spcBef>
          <a:spcPts val="130"/>
        </a:spcBef>
        <a:buFont typeface="Arial" pitchFamily="34" charset="0"/>
        <a:buChar char="–"/>
        <a:defRPr sz="3735" kern="1200">
          <a:solidFill>
            <a:schemeClr val="tx1"/>
          </a:solidFill>
          <a:latin typeface="+mn-lt"/>
          <a:ea typeface="+mn-ea"/>
          <a:cs typeface="+mn-cs"/>
        </a:defRPr>
      </a:lvl2pPr>
      <a:lvl3pPr marL="1524000" indent="-304800" algn="l" defTabSz="1219200" rtl="0" eaLnBrk="1" latinLnBrk="0" hangingPunct="1">
        <a:spcBef>
          <a:spcPts val="130"/>
        </a:spcBef>
        <a:buFont typeface="Arial"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4pPr>
      <a:lvl5pPr marL="274320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5pPr>
      <a:lvl6pPr marL="335280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6pPr>
      <a:lvl7pPr marL="396240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7pPr>
      <a:lvl8pPr marL="457200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8pPr>
      <a:lvl9pPr marL="518160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2.jpeg" /><Relationship Id="rId4" Type="http://schemas.openxmlformats.org/officeDocument/2006/relationships/tags" Target="../tags/tag1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3.xml" /><Relationship Id="rId3" Type="http://schemas.openxmlformats.org/officeDocument/2006/relationships/tags" Target="../tags/tag1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jpeg" /><Relationship Id="rId4"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5.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2.xml" /><Relationship Id="rId3" Type="http://schemas.openxmlformats.org/officeDocument/2006/relationships/image" Target="../media/image9.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3.xml" /><Relationship Id="rId3" Type="http://schemas.openxmlformats.org/officeDocument/2006/relationships/image" Target="../media/image10.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8143104020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 name="组合 2"/>
          <p:cNvGrpSpPr/>
          <p:nvPr/>
        </p:nvGrpSpPr>
        <p:grpSpPr>
          <a:xfrm>
            <a:off x="0" y="0"/>
            <a:ext cx="12192000" cy="6858000"/>
            <a:chExt cx="9144000" cy="5143500"/>
          </a:xfrm>
          <a:solidFill>
            <a:srgbClr val="14673F"/>
          </a:solidFill>
        </p:grpSpPr>
        <p:grpSp>
          <p:nvGrpSpPr>
            <p:cNvPr id="2" name="组合 1"/>
            <p:cNvGrpSpPr/>
            <p:nvPr/>
          </p:nvGrpSpPr>
          <p:grpSpPr>
            <a:xfrm>
              <a:off x="0" y="0"/>
              <a:ext cx="9143999" cy="1419622"/>
              <a:chExt cx="9143999" cy="1419622"/>
            </a:xfrm>
            <a:grpFill/>
          </p:grpSpPr>
          <p:grpSp>
            <p:nvGrpSpPr>
              <p:cNvPr id="13" name="组合 12"/>
              <p:cNvGrpSpPr/>
              <p:nvPr/>
            </p:nvGrpSpPr>
            <p:grpSpPr>
              <a:xfrm>
                <a:off x="0" y="0"/>
                <a:ext cx="1187624" cy="1419622"/>
                <a:chOff x="809625" y="151495"/>
                <a:chExt cx="1409982" cy="1409982"/>
              </a:xfrm>
              <a:grpFill/>
            </p:grpSpPr>
            <p:sp>
              <p:nvSpPr>
                <p:cNvPr id="15" name="矩形 14"/>
                <p:cNvSpPr/>
                <p:nvPr/>
              </p:nvSpPr>
              <p:spPr>
                <a:xfrm>
                  <a:off x="809625" y="151495"/>
                  <a:ext cx="1409982" cy="12695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a:p>
              </p:txBody>
            </p:sp>
            <p:sp>
              <p:nvSpPr>
                <p:cNvPr id="16" name="矩形 15"/>
                <p:cNvSpPr/>
                <p:nvPr/>
              </p:nvSpPr>
              <p:spPr>
                <a:xfrm rot="5400000">
                  <a:off x="170087" y="793007"/>
                  <a:ext cx="1409982" cy="12695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a:p>
              </p:txBody>
            </p:sp>
          </p:grpSp>
          <p:grpSp>
            <p:nvGrpSpPr>
              <p:cNvPr id="17" name="组合 16"/>
              <p:cNvGrpSpPr/>
              <p:nvPr/>
            </p:nvGrpSpPr>
            <p:grpSpPr>
              <a:xfrm rot="5400000">
                <a:off x="7840376" y="-115999"/>
                <a:ext cx="1187624" cy="1419622"/>
                <a:chOff x="809625" y="151495"/>
                <a:chExt cx="1409982" cy="1409982"/>
              </a:xfrm>
              <a:grpFill/>
            </p:grpSpPr>
            <p:sp>
              <p:nvSpPr>
                <p:cNvPr id="18" name="矩形 17"/>
                <p:cNvSpPr/>
                <p:nvPr/>
              </p:nvSpPr>
              <p:spPr>
                <a:xfrm>
                  <a:off x="809625" y="151495"/>
                  <a:ext cx="1409982" cy="12695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a:p>
              </p:txBody>
            </p:sp>
            <p:sp>
              <p:nvSpPr>
                <p:cNvPr id="20" name="矩形 19"/>
                <p:cNvSpPr/>
                <p:nvPr/>
              </p:nvSpPr>
              <p:spPr>
                <a:xfrm rot="5400000">
                  <a:off x="168114" y="793007"/>
                  <a:ext cx="1409982" cy="12695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a:p>
              </p:txBody>
            </p:sp>
          </p:grpSp>
        </p:grpSp>
        <p:grpSp>
          <p:nvGrpSpPr>
            <p:cNvPr id="21" name="组合 20"/>
            <p:cNvGrpSpPr/>
            <p:nvPr/>
          </p:nvGrpSpPr>
          <p:grpSpPr>
            <a:xfrm flipH="1" flipV="1">
              <a:off x="1" y="3723878"/>
              <a:ext cx="9143999" cy="1419622"/>
              <a:chExt cx="9143999" cy="1419622"/>
            </a:xfrm>
            <a:grpFill/>
          </p:grpSpPr>
          <p:grpSp>
            <p:nvGrpSpPr>
              <p:cNvPr id="22" name="组合 21"/>
              <p:cNvGrpSpPr/>
              <p:nvPr/>
            </p:nvGrpSpPr>
            <p:grpSpPr>
              <a:xfrm>
                <a:off x="0" y="0"/>
                <a:ext cx="1187624" cy="1419622"/>
                <a:chOff x="809625" y="151495"/>
                <a:chExt cx="1409982" cy="1409982"/>
              </a:xfrm>
              <a:grpFill/>
            </p:grpSpPr>
            <p:sp>
              <p:nvSpPr>
                <p:cNvPr id="26" name="矩形 25"/>
                <p:cNvSpPr/>
                <p:nvPr/>
              </p:nvSpPr>
              <p:spPr>
                <a:xfrm>
                  <a:off x="809625" y="151495"/>
                  <a:ext cx="1409982" cy="12695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a:p>
              </p:txBody>
            </p:sp>
            <p:sp>
              <p:nvSpPr>
                <p:cNvPr id="27" name="矩形 26"/>
                <p:cNvSpPr/>
                <p:nvPr/>
              </p:nvSpPr>
              <p:spPr>
                <a:xfrm rot="5400000">
                  <a:off x="170087" y="793007"/>
                  <a:ext cx="1409982" cy="12695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a:p>
              </p:txBody>
            </p:sp>
          </p:grpSp>
          <p:grpSp>
            <p:nvGrpSpPr>
              <p:cNvPr id="23" name="组合 22"/>
              <p:cNvGrpSpPr/>
              <p:nvPr/>
            </p:nvGrpSpPr>
            <p:grpSpPr>
              <a:xfrm rot="5400000">
                <a:off x="7840376" y="-115999"/>
                <a:ext cx="1187624" cy="1419622"/>
                <a:chOff x="809625" y="151495"/>
                <a:chExt cx="1409982" cy="1409982"/>
              </a:xfrm>
              <a:grpFill/>
            </p:grpSpPr>
            <p:sp>
              <p:nvSpPr>
                <p:cNvPr id="24" name="矩形 23"/>
                <p:cNvSpPr/>
                <p:nvPr/>
              </p:nvSpPr>
              <p:spPr>
                <a:xfrm>
                  <a:off x="809625" y="151495"/>
                  <a:ext cx="1409982" cy="12695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a:p>
              </p:txBody>
            </p:sp>
            <p:sp>
              <p:nvSpPr>
                <p:cNvPr id="25" name="矩形 24"/>
                <p:cNvSpPr/>
                <p:nvPr/>
              </p:nvSpPr>
              <p:spPr>
                <a:xfrm rot="5400000">
                  <a:off x="168114" y="793007"/>
                  <a:ext cx="1409982" cy="12695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a:p>
              </p:txBody>
            </p:sp>
          </p:grpSp>
        </p:grpSp>
      </p:grpSp>
      <p:sp>
        <p:nvSpPr>
          <p:cNvPr id="28" name="文本框 27"/>
          <p:cNvSpPr txBox="1"/>
          <p:nvPr/>
        </p:nvSpPr>
        <p:spPr>
          <a:xfrm>
            <a:off x="1447800" y="2906428"/>
            <a:ext cx="9296401"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6000" spc="225">
                <a:solidFill>
                  <a:srgbClr val="14673F"/>
                </a:solidFill>
                <a:latin typeface="黑体" panose="02010609060101010101" pitchFamily="49" charset="-122"/>
                <a:ea typeface="黑体" panose="02010609060101010101" pitchFamily="49" charset="-122"/>
              </a:rPr>
              <a:t>数字货币与数字金融</a:t>
            </a:r>
          </a:p>
        </p:txBody>
      </p:sp>
      <p:pic>
        <p:nvPicPr>
          <p:cNvPr id="4" name="图片 3"/>
          <p:cNvPicPr>
            <a:picLocks noChangeAspect="1"/>
          </p:cNvPicPr>
          <p:nvPr>
            <p:custDataLst>
              <p:tags r:id="rId4"/>
            </p:custDataLst>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019887" y="452967"/>
            <a:ext cx="2127673" cy="1998980"/>
          </a:xfrm>
          <a:prstGeom prst="rect">
            <a:avLst/>
          </a:prstGeom>
        </p:spPr>
      </p:pic>
    </p:spTree>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6"/>
          <p:cNvSpPr txBox="1"/>
          <p:nvPr/>
        </p:nvSpPr>
        <p:spPr>
          <a:xfrm>
            <a:off x="165600" y="226800"/>
            <a:ext cx="5048177"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spc="225">
                <a:solidFill>
                  <a:srgbClr val="14673F"/>
                </a:solidFill>
                <a:latin typeface="黑体" panose="02010609060101010101" pitchFamily="49" charset="-122"/>
                <a:ea typeface="黑体" panose="02010609060101010101" pitchFamily="49" charset="-122"/>
                <a:sym typeface="+mn-ea"/>
              </a:rPr>
              <a:t>专题四 数字货币与数字金融</a:t>
            </a:r>
            <a:endParaRPr lang="zh-CN" altLang="en-US" sz="2800" spc="225">
              <a:solidFill>
                <a:srgbClr val="14673F"/>
              </a:solidFill>
              <a:latin typeface="黑体" panose="02010609060101010101" pitchFamily="49" charset="-122"/>
              <a:ea typeface="黑体" panose="02010609060101010101" pitchFamily="49" charset="-122"/>
            </a:endParaRPr>
          </a:p>
        </p:txBody>
      </p:sp>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6" name="文本框 5"/>
          <p:cNvSpPr txBox="1"/>
          <p:nvPr/>
        </p:nvSpPr>
        <p:spPr>
          <a:xfrm>
            <a:off x="696000" y="1108800"/>
            <a:ext cx="10800000" cy="552240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indent="579755" algn="just" fontAlgn="ctr">
              <a:lnSpc>
                <a:spcPct val="150000"/>
              </a:lnSpc>
              <a:spcBef>
                <a:spcPts val="600"/>
              </a:spcBef>
              <a:buSzPct val="120000"/>
              <a:buFont typeface="Wingdings" panose="05000000000000000000" charset="0"/>
              <a:buNone/>
            </a:pPr>
            <a:r>
              <a:rPr lang="zh-CN" altLang="en-US" sz="2000" spc="160">
                <a:solidFill>
                  <a:schemeClr val="dk1">
                    <a:lumMod val="75000"/>
                    <a:lumOff val="25000"/>
                  </a:schemeClr>
                </a:solidFill>
                <a:latin typeface="微软雅黑" panose="020b0503020204020204" charset="-122"/>
                <a:ea typeface="微软雅黑" panose="020b0503020204020204" charset="-122"/>
              </a:rPr>
              <a:t>第一节 数字货币的内涵和本质</a:t>
            </a:r>
          </a:p>
          <a:p>
            <a:pPr marL="0" lvl="1" indent="579755" algn="just" fontAlgn="ctr">
              <a:lnSpc>
                <a:spcPct val="150000"/>
              </a:lnSpc>
              <a:spcBef>
                <a:spcPts val="600"/>
              </a:spcBef>
              <a:buSzPct val="120000"/>
              <a:buFont typeface="Wingdings" panose="05000000000000000000" charset="0"/>
              <a:buNone/>
            </a:pPr>
            <a:r>
              <a:rPr lang="zh-CN" altLang="en-US" sz="2000" spc="160">
                <a:solidFill>
                  <a:schemeClr val="dk1">
                    <a:lumMod val="75000"/>
                    <a:lumOff val="25000"/>
                  </a:schemeClr>
                </a:solidFill>
                <a:latin typeface="微软雅黑" panose="020b0503020204020204" charset="-122"/>
                <a:ea typeface="微软雅黑" panose="020b0503020204020204" charset="-122"/>
              </a:rPr>
              <a:t>第二节 数字货币发展的影响</a:t>
            </a:r>
          </a:p>
          <a:p>
            <a:pPr marL="0" lvl="1" indent="579755" algn="just" fontAlgn="ctr">
              <a:lnSpc>
                <a:spcPct val="150000"/>
              </a:lnSpc>
              <a:spcBef>
                <a:spcPts val="600"/>
              </a:spcBef>
              <a:buSzPct val="120000"/>
              <a:buFont typeface="Wingdings" panose="05000000000000000000" charset="0"/>
              <a:buNone/>
            </a:pPr>
            <a:r>
              <a:rPr lang="zh-CN" altLang="en-US" sz="2000" spc="160">
                <a:solidFill>
                  <a:schemeClr val="dk1">
                    <a:lumMod val="75000"/>
                    <a:lumOff val="25000"/>
                  </a:schemeClr>
                </a:solidFill>
                <a:latin typeface="微软雅黑" panose="020b0503020204020204" charset="-122"/>
                <a:ea typeface="微软雅黑" panose="020b0503020204020204" charset="-122"/>
              </a:rPr>
              <a:t>第三节 数字金融的内涵与本质</a:t>
            </a:r>
          </a:p>
        </p:txBody>
      </p:sp>
    </p:spTree>
    <p:extLst>
      <p:ext uri="{BB962C8B-B14F-4D97-AF65-F5344CB8AC3E}">
        <p14:creationId xmlns:p14="http://schemas.microsoft.com/office/powerpoint/2010/main" val="2332535179"/>
      </p:ext>
    </p:extLst>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6" name="文本框 5"/>
          <p:cNvSpPr txBox="1"/>
          <p:nvPr/>
        </p:nvSpPr>
        <p:spPr>
          <a:xfrm>
            <a:off x="166254" y="228036"/>
            <a:ext cx="11887201"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800" spc="225">
                <a:solidFill>
                  <a:srgbClr val="14673F"/>
                </a:solidFill>
                <a:latin typeface="黑体" panose="02010609060101010101" pitchFamily="49" charset="-122"/>
                <a:ea typeface="黑体" panose="02010609060101010101" pitchFamily="49" charset="-122"/>
                <a:sym typeface="+mn-ea"/>
              </a:rPr>
              <a:t>专题四 数字货币与数字金融</a:t>
            </a:r>
            <a:endParaRPr lang="zh-CN" altLang="en-US" sz="2800" spc="225">
              <a:solidFill>
                <a:srgbClr val="14673F"/>
              </a:solidFill>
              <a:latin typeface="黑体" panose="02010609060101010101" pitchFamily="49" charset="-122"/>
              <a:ea typeface="黑体" panose="02010609060101010101" pitchFamily="49" charset="-122"/>
            </a:endParaRPr>
          </a:p>
        </p:txBody>
      </p:sp>
      <p:sp>
        <p:nvSpPr>
          <p:cNvPr id="2" name="文本框 1"/>
          <p:cNvSpPr txBox="1"/>
          <p:nvPr>
            <p:custDataLst>
              <p:tags r:id="rId3"/>
            </p:custDataLst>
          </p:nvPr>
        </p:nvSpPr>
        <p:spPr>
          <a:xfrm>
            <a:off x="696000" y="1080000"/>
            <a:ext cx="10800000" cy="4231928"/>
          </a:xfrm>
          <a:prstGeom prst="rect">
            <a:avLst/>
          </a:prstGeom>
          <a:noFill/>
        </p:spPr>
        <p:txBody>
          <a:bodyPr wrap="square" lIns="9017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579755" algn="just" fontAlgn="ctr">
              <a:lnSpc>
                <a:spcPct val="130000"/>
              </a:lnSpc>
              <a:spcBef>
                <a:spcPts val="600"/>
              </a:spcBef>
              <a:buClrTx/>
              <a:buSzPct val="120000"/>
              <a:buFont typeface="Wingdings" panose="05000000000000000000" charset="0"/>
            </a:pPr>
            <a:r>
              <a:rPr lang="zh-CN" altLang="en-US" sz="2000" b="1" spc="160">
                <a:solidFill>
                  <a:schemeClr val="dk1">
                    <a:lumMod val="75000"/>
                    <a:lumOff val="25000"/>
                  </a:schemeClr>
                </a:solidFill>
                <a:latin typeface="微软雅黑" panose="020b0503020204020204" charset="-122"/>
                <a:ea typeface="微软雅黑" panose="020b0503020204020204" charset="-122"/>
              </a:rPr>
              <a:t>一、主要内容</a:t>
            </a:r>
          </a:p>
          <a:p>
            <a:pPr marL="0" lvl="1" indent="579755" algn="just" fontAlgn="ctr">
              <a:lnSpc>
                <a:spcPct val="130000"/>
              </a:lnSpc>
              <a:spcBef>
                <a:spcPts val="600"/>
              </a:spcBef>
              <a:buClrTx/>
              <a:buSzPct val="120000"/>
              <a:buFont typeface="Wingdings" panose="05000000000000000000" charset="0"/>
            </a:pPr>
            <a:r>
              <a:rPr lang="en-US" altLang="zh-CN" sz="2000" spc="160">
                <a:solidFill>
                  <a:schemeClr val="dk1">
                    <a:lumMod val="75000"/>
                    <a:lumOff val="25000"/>
                  </a:schemeClr>
                </a:solidFill>
                <a:latin typeface="微软雅黑" panose="020b0503020204020204" charset="-122"/>
                <a:ea typeface="微软雅黑" panose="020b0503020204020204" charset="-122"/>
              </a:rPr>
              <a:t>1.</a:t>
            </a:r>
            <a:r>
              <a:rPr lang="zh-CN" altLang="en-US" sz="2000" spc="160">
                <a:solidFill>
                  <a:schemeClr val="dk1">
                    <a:lumMod val="75000"/>
                    <a:lumOff val="25000"/>
                  </a:schemeClr>
                </a:solidFill>
                <a:latin typeface="微软雅黑" panose="020b0503020204020204" charset="-122"/>
                <a:ea typeface="微软雅黑" panose="020b0503020204020204" charset="-122"/>
              </a:rPr>
              <a:t>了解和知悉数字时代社会再生产的分配、交换和消费等环节发生了哪些新变化，社会总资本运动呈现出什么新的特点。</a:t>
            </a:r>
          </a:p>
          <a:p>
            <a:pPr marL="0" lvl="1" indent="579755" algn="just" fontAlgn="ctr">
              <a:lnSpc>
                <a:spcPct val="130000"/>
              </a:lnSpc>
              <a:spcBef>
                <a:spcPts val="600"/>
              </a:spcBef>
              <a:buClrTx/>
              <a:buSzPct val="120000"/>
              <a:buFont typeface="Wingdings" panose="05000000000000000000" charset="0"/>
            </a:pPr>
            <a:r>
              <a:rPr lang="en-US" altLang="zh-CN" sz="2000" spc="160">
                <a:solidFill>
                  <a:schemeClr val="dk1">
                    <a:lumMod val="75000"/>
                    <a:lumOff val="25000"/>
                  </a:schemeClr>
                </a:solidFill>
                <a:latin typeface="微软雅黑" panose="020b0503020204020204" charset="-122"/>
                <a:ea typeface="微软雅黑" panose="020b0503020204020204" charset="-122"/>
              </a:rPr>
              <a:t>2.</a:t>
            </a:r>
            <a:r>
              <a:rPr lang="zh-CN" altLang="en-US" sz="2000" spc="160">
                <a:solidFill>
                  <a:schemeClr val="dk1">
                    <a:lumMod val="75000"/>
                    <a:lumOff val="25000"/>
                  </a:schemeClr>
                </a:solidFill>
                <a:latin typeface="微软雅黑" panose="020b0503020204020204" charset="-122"/>
                <a:ea typeface="微软雅黑" panose="020b0503020204020204" charset="-122"/>
              </a:rPr>
              <a:t>能够理解这些新变化和新特点之后的资本逻辑。</a:t>
            </a:r>
          </a:p>
          <a:p>
            <a:pPr marL="0" lvl="1" indent="579755" algn="just" fontAlgn="ctr">
              <a:lnSpc>
                <a:spcPct val="130000"/>
              </a:lnSpc>
              <a:spcBef>
                <a:spcPts val="600"/>
              </a:spcBef>
              <a:buClrTx/>
              <a:buSzPct val="120000"/>
              <a:buFont typeface="Wingdings" panose="05000000000000000000" charset="0"/>
            </a:pPr>
            <a:r>
              <a:rPr lang="en-US" altLang="zh-CN" sz="2000" spc="160">
                <a:solidFill>
                  <a:schemeClr val="dk1">
                    <a:lumMod val="75000"/>
                    <a:lumOff val="25000"/>
                  </a:schemeClr>
                </a:solidFill>
                <a:latin typeface="微软雅黑" panose="020b0503020204020204" charset="-122"/>
                <a:ea typeface="微软雅黑" panose="020b0503020204020204" charset="-122"/>
              </a:rPr>
              <a:t>3.</a:t>
            </a:r>
            <a:r>
              <a:rPr lang="zh-CN" altLang="en-US" sz="2000" spc="160">
                <a:solidFill>
                  <a:schemeClr val="dk1">
                    <a:lumMod val="75000"/>
                    <a:lumOff val="25000"/>
                  </a:schemeClr>
                </a:solidFill>
                <a:latin typeface="微软雅黑" panose="020b0503020204020204" charset="-122"/>
                <a:ea typeface="微软雅黑" panose="020b0503020204020204" charset="-122"/>
              </a:rPr>
              <a:t>掌握政治经济学分析的基本方法，形成辩证思考的行为习惯和思想意识。</a:t>
            </a:r>
            <a:endParaRPr lang="en-US" altLang="zh-CN" sz="2000" spc="160">
              <a:solidFill>
                <a:schemeClr val="dk1">
                  <a:lumMod val="75000"/>
                  <a:lumOff val="25000"/>
                </a:schemeClr>
              </a:solidFill>
              <a:latin typeface="微软雅黑" panose="020b0503020204020204" charset="-122"/>
              <a:ea typeface="微软雅黑" panose="020b0503020204020204" charset="-122"/>
            </a:endParaRPr>
          </a:p>
          <a:p>
            <a:pPr marL="0" lvl="1" indent="579755" algn="just" fontAlgn="ctr">
              <a:lnSpc>
                <a:spcPct val="130000"/>
              </a:lnSpc>
              <a:spcBef>
                <a:spcPts val="600"/>
              </a:spcBef>
              <a:buClrTx/>
              <a:buSzPct val="120000"/>
              <a:buFont typeface="Wingdings" panose="05000000000000000000" charset="0"/>
            </a:pPr>
            <a:r>
              <a:rPr lang="zh-CN" altLang="en-US" sz="2000" b="1" spc="160">
                <a:solidFill>
                  <a:schemeClr val="dk1">
                    <a:lumMod val="75000"/>
                    <a:lumOff val="25000"/>
                  </a:schemeClr>
                </a:solidFill>
                <a:latin typeface="微软雅黑" panose="020b0503020204020204" charset="-122"/>
                <a:ea typeface="微软雅黑" panose="020b0503020204020204" charset="-122"/>
              </a:rPr>
              <a:t>二、重点难点</a:t>
            </a:r>
          </a:p>
          <a:p>
            <a:pPr marL="0" lvl="1" indent="579755" algn="just" fontAlgn="ctr">
              <a:lnSpc>
                <a:spcPct val="130000"/>
              </a:lnSpc>
              <a:spcBef>
                <a:spcPts val="600"/>
              </a:spcBef>
              <a:buSzPct val="120000"/>
              <a:buFont typeface="Wingdings" panose="05000000000000000000" charset="0"/>
            </a:pPr>
            <a:r>
              <a:rPr lang="en-US" altLang="zh-CN" sz="2000" spc="160">
                <a:solidFill>
                  <a:schemeClr val="dk1">
                    <a:lumMod val="75000"/>
                    <a:lumOff val="25000"/>
                  </a:schemeClr>
                </a:solidFill>
                <a:latin typeface="微软雅黑" panose="020b0503020204020204" charset="-122"/>
                <a:ea typeface="微软雅黑" panose="020b0503020204020204" charset="-122"/>
              </a:rPr>
              <a:t>1.</a:t>
            </a:r>
            <a:r>
              <a:rPr lang="zh-CN" altLang="zh-CN" sz="2000" spc="160">
                <a:solidFill>
                  <a:schemeClr val="dk1">
                    <a:lumMod val="75000"/>
                    <a:lumOff val="25000"/>
                  </a:schemeClr>
                </a:solidFill>
                <a:latin typeface="微软雅黑" panose="020b0503020204020204" charset="-122"/>
                <a:ea typeface="微软雅黑" panose="020b0503020204020204" charset="-122"/>
              </a:rPr>
              <a:t>数字平台的收入来源及其参与价值分配的过程</a:t>
            </a:r>
          </a:p>
          <a:p>
            <a:pPr marL="0" lvl="1" indent="579755" algn="just" fontAlgn="ctr">
              <a:lnSpc>
                <a:spcPct val="130000"/>
              </a:lnSpc>
              <a:spcBef>
                <a:spcPts val="600"/>
              </a:spcBef>
              <a:buSzPct val="120000"/>
              <a:buFont typeface="Wingdings" panose="05000000000000000000" charset="0"/>
            </a:pPr>
            <a:r>
              <a:rPr lang="en-US" altLang="zh-CN" sz="2000" spc="160">
                <a:solidFill>
                  <a:schemeClr val="dk1">
                    <a:lumMod val="75000"/>
                    <a:lumOff val="25000"/>
                  </a:schemeClr>
                </a:solidFill>
                <a:latin typeface="微软雅黑" panose="020b0503020204020204" charset="-122"/>
                <a:ea typeface="微软雅黑" panose="020b0503020204020204" charset="-122"/>
              </a:rPr>
              <a:t>2.</a:t>
            </a:r>
            <a:r>
              <a:rPr lang="zh-CN" altLang="zh-CN" sz="2000" spc="160">
                <a:solidFill>
                  <a:schemeClr val="dk1">
                    <a:lumMod val="75000"/>
                    <a:lumOff val="25000"/>
                  </a:schemeClr>
                </a:solidFill>
                <a:latin typeface="微软雅黑" panose="020b0503020204020204" charset="-122"/>
                <a:ea typeface="微软雅黑" panose="020b0503020204020204" charset="-122"/>
              </a:rPr>
              <a:t>平台经济如何协调生产与消费之间的矛盾</a:t>
            </a:r>
          </a:p>
          <a:p>
            <a:pPr marL="0" lvl="1" indent="579755" algn="just" fontAlgn="ctr">
              <a:lnSpc>
                <a:spcPct val="130000"/>
              </a:lnSpc>
              <a:spcBef>
                <a:spcPts val="600"/>
              </a:spcBef>
              <a:buSzPct val="120000"/>
              <a:buFont typeface="Wingdings" panose="05000000000000000000" charset="0"/>
            </a:pPr>
            <a:r>
              <a:rPr lang="en-US" altLang="zh-CN" sz="2000" spc="160">
                <a:solidFill>
                  <a:schemeClr val="dk1">
                    <a:lumMod val="75000"/>
                    <a:lumOff val="25000"/>
                  </a:schemeClr>
                </a:solidFill>
                <a:latin typeface="微软雅黑" panose="020b0503020204020204" charset="-122"/>
                <a:ea typeface="微软雅黑" panose="020b0503020204020204" charset="-122"/>
              </a:rPr>
              <a:t>3.</a:t>
            </a:r>
            <a:r>
              <a:rPr lang="zh-CN" altLang="zh-CN" sz="2000" spc="160">
                <a:solidFill>
                  <a:schemeClr val="dk1">
                    <a:lumMod val="75000"/>
                    <a:lumOff val="25000"/>
                  </a:schemeClr>
                </a:solidFill>
                <a:latin typeface="微软雅黑" panose="020b0503020204020204" charset="-122"/>
                <a:ea typeface="微软雅黑" panose="020b0503020204020204" charset="-122"/>
              </a:rPr>
              <a:t>消费的数字化如何导致进一步的消费异化 </a:t>
            </a:r>
            <a:endParaRPr sz="2000" spc="160">
              <a:solidFill>
                <a:schemeClr val="dk1">
                  <a:lumMod val="75000"/>
                  <a:lumOff val="25000"/>
                </a:schemeClr>
              </a:solidFill>
              <a:latin typeface="微软雅黑" panose="020b0503020204020204" charset="-122"/>
              <a:ea typeface="微软雅黑" panose="020b0503020204020204" charset="-122"/>
            </a:endParaRPr>
          </a:p>
        </p:txBody>
      </p:sp>
    </p:spTree>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6"/>
          <p:cNvSpPr txBox="1"/>
          <p:nvPr/>
        </p:nvSpPr>
        <p:spPr>
          <a:xfrm>
            <a:off x="165600" y="226800"/>
            <a:ext cx="5048177"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spc="225">
                <a:solidFill>
                  <a:srgbClr val="14673F"/>
                </a:solidFill>
                <a:latin typeface="黑体" panose="02010609060101010101" pitchFamily="49" charset="-122"/>
                <a:ea typeface="黑体" panose="02010609060101010101" pitchFamily="49" charset="-122"/>
                <a:sym typeface="+mn-ea"/>
              </a:rPr>
              <a:t>专题四 数字货币与数字金融</a:t>
            </a:r>
            <a:endParaRPr lang="zh-CN" altLang="en-US" sz="2800" spc="225">
              <a:solidFill>
                <a:srgbClr val="14673F"/>
              </a:solidFill>
              <a:latin typeface="黑体" panose="02010609060101010101" pitchFamily="49" charset="-122"/>
              <a:ea typeface="黑体" panose="02010609060101010101" pitchFamily="49" charset="-122"/>
            </a:endParaRPr>
          </a:p>
        </p:txBody>
      </p:sp>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6" name="文本框 5"/>
          <p:cNvSpPr txBox="1"/>
          <p:nvPr/>
        </p:nvSpPr>
        <p:spPr>
          <a:xfrm>
            <a:off x="696000" y="1108800"/>
            <a:ext cx="10800000" cy="552240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indent="579755" algn="just" fontAlgn="ctr">
              <a:lnSpc>
                <a:spcPct val="150000"/>
              </a:lnSpc>
              <a:spcBef>
                <a:spcPts val="600"/>
              </a:spcBef>
              <a:buSzPct val="120000"/>
              <a:buFont typeface="Wingdings" panose="05000000000000000000" charset="0"/>
              <a:buNone/>
            </a:pPr>
            <a:r>
              <a:rPr lang="zh-CN" altLang="en-US" sz="2000" b="1" spc="160">
                <a:solidFill>
                  <a:srgbClr val="FF0000"/>
                </a:solidFill>
                <a:latin typeface="微软雅黑" panose="020b0503020204020204" charset="-122"/>
                <a:ea typeface="微软雅黑" panose="020b0503020204020204" charset="-122"/>
              </a:rPr>
              <a:t>第一节 数字货币的内涵和本质</a:t>
            </a:r>
          </a:p>
          <a:p>
            <a:pPr marL="0" lvl="1" indent="579755" algn="just" fontAlgn="ctr">
              <a:lnSpc>
                <a:spcPct val="150000"/>
              </a:lnSpc>
              <a:spcBef>
                <a:spcPts val="600"/>
              </a:spcBef>
              <a:buSzPct val="120000"/>
              <a:buFont typeface="Wingdings" panose="05000000000000000000" charset="0"/>
              <a:buNone/>
            </a:pPr>
            <a:r>
              <a:rPr lang="zh-CN" altLang="en-US" sz="2000" spc="160">
                <a:solidFill>
                  <a:schemeClr val="dk1">
                    <a:lumMod val="75000"/>
                    <a:lumOff val="25000"/>
                  </a:schemeClr>
                </a:solidFill>
                <a:latin typeface="微软雅黑" panose="020b0503020204020204" charset="-122"/>
                <a:ea typeface="微软雅黑" panose="020b0503020204020204" charset="-122"/>
              </a:rPr>
              <a:t>第二节 数字货币发展的影响</a:t>
            </a:r>
          </a:p>
          <a:p>
            <a:pPr marL="0" lvl="1" indent="579755" algn="just" fontAlgn="ctr">
              <a:lnSpc>
                <a:spcPct val="150000"/>
              </a:lnSpc>
              <a:spcBef>
                <a:spcPts val="600"/>
              </a:spcBef>
              <a:buSzPct val="120000"/>
              <a:buFont typeface="Wingdings" panose="05000000000000000000" charset="0"/>
              <a:buNone/>
            </a:pPr>
            <a:r>
              <a:rPr lang="zh-CN" altLang="en-US" sz="2000" spc="160">
                <a:solidFill>
                  <a:schemeClr val="dk1">
                    <a:lumMod val="75000"/>
                    <a:lumOff val="25000"/>
                  </a:schemeClr>
                </a:solidFill>
                <a:latin typeface="微软雅黑" panose="020b0503020204020204" charset="-122"/>
                <a:ea typeface="微软雅黑" panose="020b0503020204020204" charset="-122"/>
              </a:rPr>
              <a:t>第三节 数字金融的内涵与本质</a:t>
            </a:r>
          </a:p>
        </p:txBody>
      </p:sp>
    </p:spTree>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6"/>
          <p:cNvSpPr txBox="1"/>
          <p:nvPr/>
        </p:nvSpPr>
        <p:spPr>
          <a:xfrm>
            <a:off x="165600" y="226800"/>
            <a:ext cx="8495665"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spc="225">
                <a:solidFill>
                  <a:srgbClr val="14673F"/>
                </a:solidFill>
                <a:latin typeface="黑体" panose="02010609060101010101" pitchFamily="49" charset="-122"/>
                <a:ea typeface="黑体" panose="02010609060101010101" pitchFamily="49" charset="-122"/>
              </a:rPr>
              <a:t>第一节 数字货币的内涵和本质</a:t>
            </a:r>
          </a:p>
        </p:txBody>
      </p:sp>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3" name="文本框 2"/>
          <p:cNvSpPr txBox="1"/>
          <p:nvPr/>
        </p:nvSpPr>
        <p:spPr>
          <a:xfrm>
            <a:off x="696000" y="1443721"/>
            <a:ext cx="5180817" cy="4324261"/>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indent="579755" algn="just" fontAlgn="ctr">
              <a:lnSpc>
                <a:spcPct val="130000"/>
              </a:lnSpc>
              <a:spcBef>
                <a:spcPts val="600"/>
              </a:spcBef>
              <a:buSzPct val="120000"/>
            </a:pPr>
            <a:r>
              <a:rPr lang="zh-CN" altLang="en-US" sz="2000" b="1" spc="160">
                <a:solidFill>
                  <a:schemeClr val="dk1">
                    <a:lumMod val="75000"/>
                    <a:lumOff val="25000"/>
                  </a:schemeClr>
                </a:solidFill>
                <a:latin typeface="微软雅黑" panose="020b0503020204020204" charset="-122"/>
                <a:ea typeface="微软雅黑" panose="020b0503020204020204" charset="-122"/>
              </a:rPr>
              <a:t>一、数字货币的内涵和发展状况</a:t>
            </a:r>
          </a:p>
          <a:p>
            <a:pPr marL="0" lvl="1" indent="579755" algn="just" fontAlgn="ctr">
              <a:lnSpc>
                <a:spcPct val="130000"/>
              </a:lnSpc>
              <a:spcBef>
                <a:spcPts val="600"/>
              </a:spcBef>
              <a:buSzPct val="120000"/>
            </a:pPr>
            <a:r>
              <a:rPr lang="zh-CN" altLang="en-US" sz="2000" spc="160">
                <a:solidFill>
                  <a:schemeClr val="dk1">
                    <a:lumMod val="75000"/>
                    <a:lumOff val="25000"/>
                  </a:schemeClr>
                </a:solidFill>
                <a:latin typeface="微软雅黑" panose="020b0503020204020204" charset="-122"/>
                <a:ea typeface="微软雅黑" panose="020b0503020204020204" charset="-122"/>
              </a:rPr>
              <a:t>我们如今所说的数字货币一般指的是基于区块链技术的以数据形式存在的货币。</a:t>
            </a:r>
          </a:p>
          <a:p>
            <a:pPr marL="0" lvl="1" indent="579755" algn="just" fontAlgn="ctr">
              <a:lnSpc>
                <a:spcPct val="130000"/>
              </a:lnSpc>
              <a:spcBef>
                <a:spcPts val="600"/>
              </a:spcBef>
              <a:buSzPct val="120000"/>
            </a:pPr>
            <a:r>
              <a:rPr lang="zh-CN" altLang="en-US" sz="2000" spc="160">
                <a:solidFill>
                  <a:schemeClr val="dk1">
                    <a:lumMod val="75000"/>
                    <a:lumOff val="25000"/>
                  </a:schemeClr>
                </a:solidFill>
                <a:latin typeface="微软雅黑" panose="020b0503020204020204" charset="-122"/>
                <a:ea typeface="微软雅黑" panose="020b0503020204020204" charset="-122"/>
              </a:rPr>
              <a:t>区块链：一种点对点的电子货币系统</a:t>
            </a:r>
          </a:p>
          <a:p>
            <a:pPr marL="0" lvl="1" indent="579755" algn="just" fontAlgn="ctr">
              <a:lnSpc>
                <a:spcPct val="130000"/>
              </a:lnSpc>
              <a:spcBef>
                <a:spcPts val="600"/>
              </a:spcBef>
              <a:buSzPct val="120000"/>
            </a:pPr>
            <a:r>
              <a:rPr lang="zh-CN" altLang="en-US" sz="2000" spc="160">
                <a:solidFill>
                  <a:schemeClr val="dk1">
                    <a:lumMod val="75000"/>
                    <a:lumOff val="25000"/>
                  </a:schemeClr>
                </a:solidFill>
                <a:latin typeface="微软雅黑" panose="020b0503020204020204" charset="-122"/>
                <a:ea typeface="微软雅黑" panose="020b0503020204020204" charset="-122"/>
              </a:rPr>
              <a:t>课后阅读：在2008年，中本聪（Satoshi Nakamoto）在互联网上发布了一篇题为《比特币：一种点对点电子货币系统》（Bitcoin: A Peer-to-Peer Electronic Cash System）的论文，这篇论文概述了比特币的基本原理。</a:t>
            </a:r>
          </a:p>
        </p:txBody>
      </p:sp>
      <p:pic>
        <p:nvPicPr>
          <p:cNvPr id="1026" name="Picture 2" descr="五分钟读懂区块链的智能合约 - 知乎">
            <a:extLst>
              <a:ext uri="{FF2B5EF4-FFF2-40B4-BE49-F238E27FC236}">
                <a16:creationId xmlns:a16="http://schemas.microsoft.com/office/drawing/2014/main" id="{0A07501D-5980-10C7-C320-0F6236F0B4A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15184" y="1256645"/>
            <a:ext cx="3424219" cy="256460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比特币图片素材-正版创意图片500764741-摄图网">
            <a:extLst>
              <a:ext uri="{FF2B5EF4-FFF2-40B4-BE49-F238E27FC236}">
                <a16:creationId xmlns:a16="http://schemas.microsoft.com/office/drawing/2014/main" id="{80BE6956-3AA2-FE98-A951-FBAE2868129B}"/>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832159" y="3821247"/>
            <a:ext cx="3814488" cy="255918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3" name="文本框 2"/>
          <p:cNvSpPr txBox="1"/>
          <p:nvPr/>
        </p:nvSpPr>
        <p:spPr>
          <a:xfrm>
            <a:off x="696000" y="1104674"/>
            <a:ext cx="10800000" cy="2400657"/>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indent="579755" algn="just" fontAlgn="ctr">
              <a:lnSpc>
                <a:spcPct val="130000"/>
              </a:lnSpc>
              <a:spcBef>
                <a:spcPts val="600"/>
              </a:spcBef>
              <a:buSzPct val="120000"/>
            </a:pPr>
            <a:r>
              <a:rPr lang="zh-CN" altLang="en-US" sz="2000" b="1" spc="160">
                <a:solidFill>
                  <a:schemeClr val="dk1">
                    <a:lumMod val="75000"/>
                    <a:lumOff val="25000"/>
                  </a:schemeClr>
                </a:solidFill>
                <a:latin typeface="微软雅黑" panose="020b0503020204020204" charset="-122"/>
                <a:ea typeface="微软雅黑" panose="020b0503020204020204" charset="-122"/>
              </a:rPr>
              <a:t>一、数字货币的内涵和发展状况</a:t>
            </a:r>
          </a:p>
          <a:p>
            <a:pPr marL="0" lvl="1" indent="579755" algn="just" fontAlgn="ctr">
              <a:lnSpc>
                <a:spcPct val="130000"/>
              </a:lnSpc>
              <a:spcBef>
                <a:spcPts val="600"/>
              </a:spcBef>
              <a:buSzPct val="120000"/>
            </a:pPr>
            <a:r>
              <a:rPr lang="zh-CN" altLang="en-US" sz="2000" spc="160">
                <a:solidFill>
                  <a:schemeClr val="dk1">
                    <a:lumMod val="75000"/>
                    <a:lumOff val="25000"/>
                  </a:schemeClr>
                </a:solidFill>
                <a:latin typeface="微软雅黑" panose="020b0503020204020204" charset="-122"/>
                <a:ea typeface="微软雅黑" panose="020b0503020204020204" charset="-122"/>
              </a:rPr>
              <a:t>20世纪90年代的“密码朋克”（Cypherpunk）运动</a:t>
            </a:r>
          </a:p>
          <a:p>
            <a:pPr marL="0" lvl="1" indent="579755" algn="just" fontAlgn="ctr">
              <a:lnSpc>
                <a:spcPct val="130000"/>
              </a:lnSpc>
              <a:spcBef>
                <a:spcPts val="600"/>
              </a:spcBef>
              <a:buSzPct val="120000"/>
            </a:pPr>
            <a:r>
              <a:rPr lang="zh-CN" altLang="en-US" sz="2000" spc="160">
                <a:solidFill>
                  <a:schemeClr val="dk1">
                    <a:lumMod val="75000"/>
                    <a:lumOff val="25000"/>
                  </a:schemeClr>
                </a:solidFill>
                <a:latin typeface="微软雅黑" panose="020b0503020204020204" charset="-122"/>
                <a:ea typeface="微软雅黑" panose="020b0503020204020204" charset="-122"/>
              </a:rPr>
              <a:t>2015年，以太坊的上线对于数字货币的发展有着重要意义</a:t>
            </a:r>
          </a:p>
          <a:p>
            <a:pPr marL="0" lvl="1" indent="579755" algn="just" fontAlgn="ctr">
              <a:lnSpc>
                <a:spcPct val="130000"/>
              </a:lnSpc>
              <a:spcBef>
                <a:spcPts val="600"/>
              </a:spcBef>
              <a:buSzPct val="120000"/>
            </a:pPr>
            <a:r>
              <a:rPr lang="zh-CN" altLang="en-US" sz="2000" spc="160">
                <a:solidFill>
                  <a:schemeClr val="dk1">
                    <a:lumMod val="75000"/>
                    <a:lumOff val="25000"/>
                  </a:schemeClr>
                </a:solidFill>
                <a:latin typeface="微软雅黑" panose="020b0503020204020204" charset="-122"/>
                <a:ea typeface="微软雅黑" panose="020b0503020204020204" charset="-122"/>
              </a:rPr>
              <a:t>2019年，Facebook推出了它的Libra发行计划</a:t>
            </a:r>
          </a:p>
          <a:p>
            <a:pPr marL="0" lvl="1" indent="579755" algn="just" fontAlgn="ctr">
              <a:lnSpc>
                <a:spcPct val="130000"/>
              </a:lnSpc>
              <a:spcBef>
                <a:spcPts val="600"/>
              </a:spcBef>
              <a:buSzPct val="120000"/>
            </a:pPr>
            <a:r>
              <a:rPr lang="zh-CN" altLang="en-US" sz="2000" spc="160">
                <a:solidFill>
                  <a:schemeClr val="dk1">
                    <a:lumMod val="75000"/>
                    <a:lumOff val="25000"/>
                  </a:schemeClr>
                </a:solidFill>
                <a:latin typeface="微软雅黑" panose="020b0503020204020204" charset="-122"/>
                <a:ea typeface="微软雅黑" panose="020b0503020204020204" charset="-122"/>
              </a:rPr>
              <a:t>数字货币的不同类型</a:t>
            </a:r>
          </a:p>
        </p:txBody>
      </p:sp>
      <p:sp>
        <p:nvSpPr>
          <p:cNvPr id="4" name="文本框 3">
            <a:extLst>
              <a:ext uri="{FF2B5EF4-FFF2-40B4-BE49-F238E27FC236}">
                <a16:creationId xmlns:a16="http://schemas.microsoft.com/office/drawing/2014/main" id="{82FEB310-D732-14D1-4FB2-811C2B1593FF}"/>
              </a:ext>
            </a:extLst>
          </p:cNvPr>
          <p:cNvSpPr txBox="1"/>
          <p:nvPr/>
        </p:nvSpPr>
        <p:spPr>
          <a:xfrm>
            <a:off x="165600" y="226800"/>
            <a:ext cx="8495665"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spc="225">
                <a:solidFill>
                  <a:srgbClr val="14673F"/>
                </a:solidFill>
                <a:latin typeface="黑体" panose="02010609060101010101" pitchFamily="49" charset="-122"/>
                <a:ea typeface="黑体" panose="02010609060101010101" pitchFamily="49" charset="-122"/>
              </a:rPr>
              <a:t>第一节 数字货币的内涵和本质</a:t>
            </a:r>
          </a:p>
        </p:txBody>
      </p:sp>
      <p:pic>
        <p:nvPicPr>
          <p:cNvPr id="2050" name="Picture 2" descr="数字货币被叫停，Facebook面临公众、行业和政策三重挑战-蓝鲸财经">
            <a:extLst>
              <a:ext uri="{FF2B5EF4-FFF2-40B4-BE49-F238E27FC236}">
                <a16:creationId xmlns:a16="http://schemas.microsoft.com/office/drawing/2014/main" id="{CC2D5FFC-2545-2C80-5219-96E38BD5F87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80159" y="3405883"/>
            <a:ext cx="4480317" cy="297191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3" name="文本框 2"/>
          <p:cNvSpPr txBox="1"/>
          <p:nvPr/>
        </p:nvSpPr>
        <p:spPr>
          <a:xfrm>
            <a:off x="696000" y="1104674"/>
            <a:ext cx="7307569" cy="5355312"/>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indent="579755" algn="just" fontAlgn="ctr">
              <a:lnSpc>
                <a:spcPct val="130000"/>
              </a:lnSpc>
              <a:spcBef>
                <a:spcPts val="600"/>
              </a:spcBef>
              <a:buSzPct val="120000"/>
            </a:pPr>
            <a:r>
              <a:rPr lang="zh-CN" altLang="en-US" sz="2000" b="1" spc="160">
                <a:solidFill>
                  <a:schemeClr val="dk1">
                    <a:lumMod val="75000"/>
                    <a:lumOff val="25000"/>
                  </a:schemeClr>
                </a:solidFill>
                <a:latin typeface="微软雅黑" panose="020b0503020204020204" charset="-122"/>
                <a:ea typeface="微软雅黑" panose="020b0503020204020204" charset="-122"/>
              </a:rPr>
              <a:t>一、数字货币的内涵和发展状况</a:t>
            </a:r>
          </a:p>
          <a:p>
            <a:pPr marL="0" lvl="1" indent="579755" algn="just" fontAlgn="ctr">
              <a:lnSpc>
                <a:spcPct val="130000"/>
              </a:lnSpc>
              <a:spcBef>
                <a:spcPts val="600"/>
              </a:spcBef>
              <a:buSzPct val="120000"/>
            </a:pPr>
            <a:r>
              <a:rPr lang="zh-CN" altLang="en-US" sz="2000" spc="160">
                <a:solidFill>
                  <a:schemeClr val="dk1">
                    <a:lumMod val="75000"/>
                    <a:lumOff val="25000"/>
                  </a:schemeClr>
                </a:solidFill>
                <a:latin typeface="微软雅黑" panose="020b0503020204020204" charset="-122"/>
                <a:ea typeface="微软雅黑" panose="020b0503020204020204" charset="-122"/>
              </a:rPr>
              <a:t>比特币；</a:t>
            </a:r>
          </a:p>
          <a:p>
            <a:pPr marL="0" lvl="1" indent="579755" algn="just" fontAlgn="ctr">
              <a:lnSpc>
                <a:spcPct val="130000"/>
              </a:lnSpc>
              <a:spcBef>
                <a:spcPts val="600"/>
              </a:spcBef>
              <a:buSzPct val="120000"/>
            </a:pPr>
            <a:r>
              <a:rPr lang="zh-CN" altLang="en-US" sz="2000" spc="160">
                <a:solidFill>
                  <a:schemeClr val="dk1">
                    <a:lumMod val="75000"/>
                    <a:lumOff val="25000"/>
                  </a:schemeClr>
                </a:solidFill>
                <a:latin typeface="微软雅黑" panose="020b0503020204020204" charset="-122"/>
                <a:ea typeface="微软雅黑" panose="020b0503020204020204" charset="-122"/>
              </a:rPr>
              <a:t>以太坊体系的数字货币，依据以太坊提供的开发模组创立的数字货币；</a:t>
            </a:r>
          </a:p>
          <a:p>
            <a:pPr marL="0" lvl="1" indent="579755" algn="just" fontAlgn="ctr">
              <a:lnSpc>
                <a:spcPct val="130000"/>
              </a:lnSpc>
              <a:spcBef>
                <a:spcPts val="600"/>
              </a:spcBef>
              <a:buSzPct val="120000"/>
            </a:pPr>
            <a:r>
              <a:rPr lang="zh-CN" altLang="en-US" sz="2000" spc="160">
                <a:solidFill>
                  <a:schemeClr val="dk1">
                    <a:lumMod val="75000"/>
                    <a:lumOff val="25000"/>
                  </a:schemeClr>
                </a:solidFill>
                <a:latin typeface="微软雅黑" panose="020b0503020204020204" charset="-122"/>
                <a:ea typeface="微软雅黑" panose="020b0503020204020204" charset="-122"/>
              </a:rPr>
              <a:t>分叉币，这相当于对已有的某种数字货币进行升级，这使得原有的货币分化为不同类型的新货币；</a:t>
            </a:r>
          </a:p>
          <a:p>
            <a:pPr marL="0" lvl="1" indent="579755" algn="just" fontAlgn="ctr">
              <a:lnSpc>
                <a:spcPct val="130000"/>
              </a:lnSpc>
              <a:spcBef>
                <a:spcPts val="600"/>
              </a:spcBef>
              <a:buSzPct val="120000"/>
            </a:pPr>
            <a:r>
              <a:rPr lang="zh-CN" altLang="en-US" sz="2000" spc="160">
                <a:solidFill>
                  <a:schemeClr val="dk1">
                    <a:lumMod val="75000"/>
                    <a:lumOff val="25000"/>
                  </a:schemeClr>
                </a:solidFill>
                <a:latin typeface="微软雅黑" panose="020b0503020204020204" charset="-122"/>
                <a:ea typeface="微软雅黑" panose="020b0503020204020204" charset="-122"/>
              </a:rPr>
              <a:t>山寨币，这一般指的是在比特币的基础上进行修改而形成的数字货币；</a:t>
            </a:r>
          </a:p>
          <a:p>
            <a:pPr marL="0" lvl="1" indent="579755" algn="just" fontAlgn="ctr">
              <a:lnSpc>
                <a:spcPct val="130000"/>
              </a:lnSpc>
              <a:spcBef>
                <a:spcPts val="600"/>
              </a:spcBef>
              <a:buSzPct val="120000"/>
            </a:pPr>
            <a:r>
              <a:rPr lang="zh-CN" altLang="en-US" sz="2000" spc="160">
                <a:solidFill>
                  <a:schemeClr val="dk1">
                    <a:lumMod val="75000"/>
                    <a:lumOff val="25000"/>
                  </a:schemeClr>
                </a:solidFill>
                <a:latin typeface="微软雅黑" panose="020b0503020204020204" charset="-122"/>
                <a:ea typeface="微软雅黑" panose="020b0503020204020204" charset="-122"/>
              </a:rPr>
              <a:t>匿名币，采用了更强的匿名技术的数字货币；</a:t>
            </a:r>
          </a:p>
          <a:p>
            <a:pPr marL="0" lvl="1" indent="579755" algn="just" fontAlgn="ctr">
              <a:lnSpc>
                <a:spcPct val="130000"/>
              </a:lnSpc>
              <a:spcBef>
                <a:spcPts val="600"/>
              </a:spcBef>
              <a:buSzPct val="120000"/>
            </a:pPr>
            <a:r>
              <a:rPr lang="zh-CN" altLang="en-US" sz="2000" spc="160">
                <a:solidFill>
                  <a:schemeClr val="dk1">
                    <a:lumMod val="75000"/>
                    <a:lumOff val="25000"/>
                  </a:schemeClr>
                </a:solidFill>
                <a:latin typeface="微软雅黑" panose="020b0503020204020204" charset="-122"/>
                <a:ea typeface="微软雅黑" panose="020b0503020204020204" charset="-122"/>
              </a:rPr>
              <a:t>稳定币，通过某种机制来保证价格稳定的数字货币，例如以某种金融资产作为储备，按照固定的比率发行的数字货币。</a:t>
            </a:r>
          </a:p>
        </p:txBody>
      </p:sp>
      <p:sp>
        <p:nvSpPr>
          <p:cNvPr id="4" name="文本框 3">
            <a:extLst>
              <a:ext uri="{FF2B5EF4-FFF2-40B4-BE49-F238E27FC236}">
                <a16:creationId xmlns:a16="http://schemas.microsoft.com/office/drawing/2014/main" id="{702696D6-15F2-CC6E-BCD6-115C7B1C5094}"/>
              </a:ext>
            </a:extLst>
          </p:cNvPr>
          <p:cNvSpPr txBox="1"/>
          <p:nvPr/>
        </p:nvSpPr>
        <p:spPr>
          <a:xfrm>
            <a:off x="165600" y="226800"/>
            <a:ext cx="8495665"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spc="225">
                <a:solidFill>
                  <a:srgbClr val="14673F"/>
                </a:solidFill>
                <a:latin typeface="黑体" panose="02010609060101010101" pitchFamily="49" charset="-122"/>
                <a:ea typeface="黑体" panose="02010609060101010101" pitchFamily="49" charset="-122"/>
              </a:rPr>
              <a:t>第一节 数字货币的内涵和本质</a:t>
            </a:r>
          </a:p>
        </p:txBody>
      </p:sp>
      <p:pic>
        <p:nvPicPr>
          <p:cNvPr id="3074" name="Picture 2" descr="以太坊基本原理 - 知乎">
            <a:extLst>
              <a:ext uri="{FF2B5EF4-FFF2-40B4-BE49-F238E27FC236}">
                <a16:creationId xmlns:a16="http://schemas.microsoft.com/office/drawing/2014/main" id="{DE7173F8-4C69-CC8D-99EF-8A0C20E474A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191948" y="2157573"/>
            <a:ext cx="3794268" cy="254285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3" name="文本框 2"/>
          <p:cNvSpPr txBox="1"/>
          <p:nvPr/>
        </p:nvSpPr>
        <p:spPr>
          <a:xfrm>
            <a:off x="694800" y="1094400"/>
            <a:ext cx="6024499" cy="520142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indent="579755" algn="just" fontAlgn="ctr">
              <a:lnSpc>
                <a:spcPct val="130000"/>
              </a:lnSpc>
              <a:spcBef>
                <a:spcPts val="600"/>
              </a:spcBef>
              <a:buSzPct val="120000"/>
            </a:pPr>
            <a:r>
              <a:rPr lang="zh-CN" altLang="en-US" sz="2000" b="1" spc="160">
                <a:solidFill>
                  <a:schemeClr val="dk1">
                    <a:lumMod val="75000"/>
                    <a:lumOff val="25000"/>
                  </a:schemeClr>
                </a:solidFill>
                <a:latin typeface="微软雅黑" panose="020b0503020204020204" charset="-122"/>
                <a:ea typeface="微软雅黑" panose="020b0503020204020204" charset="-122"/>
              </a:rPr>
              <a:t>二、数字货币的本质与职能</a:t>
            </a:r>
          </a:p>
          <a:p>
            <a:pPr marL="0" lvl="1" indent="579755" algn="just" fontAlgn="ctr">
              <a:lnSpc>
                <a:spcPct val="130000"/>
              </a:lnSpc>
              <a:spcBef>
                <a:spcPts val="600"/>
              </a:spcBef>
              <a:buSzPct val="120000"/>
            </a:pPr>
            <a:r>
              <a:rPr lang="zh-CN" altLang="en-US" sz="2000" spc="160">
                <a:solidFill>
                  <a:schemeClr val="dk1">
                    <a:lumMod val="75000"/>
                    <a:lumOff val="25000"/>
                  </a:schemeClr>
                </a:solidFill>
                <a:latin typeface="微软雅黑" panose="020b0503020204020204" charset="-122"/>
                <a:ea typeface="微软雅黑" panose="020b0503020204020204" charset="-122"/>
              </a:rPr>
              <a:t>马克思指出，货币的本质是一般等价物，即从商品世界中分离出来作为其他一切商品价值的统一表现的特殊商品。</a:t>
            </a:r>
          </a:p>
          <a:p>
            <a:pPr marL="0" lvl="1" indent="579755" algn="just" fontAlgn="ctr">
              <a:lnSpc>
                <a:spcPct val="130000"/>
              </a:lnSpc>
              <a:spcBef>
                <a:spcPts val="600"/>
              </a:spcBef>
              <a:buSzPct val="120000"/>
            </a:pPr>
            <a:r>
              <a:rPr lang="zh-CN" altLang="en-US" sz="2000" spc="160">
                <a:solidFill>
                  <a:schemeClr val="dk1">
                    <a:lumMod val="75000"/>
                    <a:lumOff val="25000"/>
                  </a:schemeClr>
                </a:solidFill>
                <a:latin typeface="微软雅黑" panose="020b0503020204020204" charset="-122"/>
                <a:ea typeface="微软雅黑" panose="020b0503020204020204" charset="-122"/>
              </a:rPr>
              <a:t>关键在于这类货币是否具有价值，这一问题目前还存在争议。</a:t>
            </a:r>
          </a:p>
          <a:p>
            <a:pPr marL="0" lvl="1" indent="579755" algn="just" fontAlgn="ctr">
              <a:lnSpc>
                <a:spcPct val="130000"/>
              </a:lnSpc>
              <a:spcBef>
                <a:spcPts val="600"/>
              </a:spcBef>
              <a:buSzPct val="120000"/>
            </a:pPr>
            <a:r>
              <a:rPr lang="zh-CN" altLang="en-US" sz="2000" spc="160">
                <a:solidFill>
                  <a:schemeClr val="dk1">
                    <a:lumMod val="75000"/>
                    <a:lumOff val="25000"/>
                  </a:schemeClr>
                </a:solidFill>
                <a:latin typeface="微软雅黑" panose="020b0503020204020204" charset="-122"/>
                <a:ea typeface="微软雅黑" panose="020b0503020204020204" charset="-122"/>
              </a:rPr>
              <a:t>虽然民间数字货币具备货币本质所要求的部分条件，但由于其内在价值量难以确定，并且在现实中难以广泛履行货币职能，我们目前还不能称其为真正的货币。</a:t>
            </a:r>
          </a:p>
          <a:p>
            <a:pPr marL="0" lvl="1" indent="579755" algn="just" fontAlgn="ctr">
              <a:lnSpc>
                <a:spcPct val="130000"/>
              </a:lnSpc>
              <a:spcBef>
                <a:spcPts val="600"/>
              </a:spcBef>
              <a:buSzPct val="120000"/>
            </a:pPr>
            <a:r>
              <a:rPr lang="zh-CN" altLang="en-US" sz="2000" spc="160">
                <a:solidFill>
                  <a:schemeClr val="dk1">
                    <a:lumMod val="75000"/>
                    <a:lumOff val="25000"/>
                  </a:schemeClr>
                </a:solidFill>
                <a:latin typeface="微软雅黑" panose="020b0503020204020204" charset="-122"/>
                <a:ea typeface="微软雅黑" panose="020b0503020204020204" charset="-122"/>
              </a:rPr>
              <a:t>数字人民币是央行发行的法定货币。数字人民币和我们现有的实物人民币具有相同的地位。</a:t>
            </a:r>
          </a:p>
        </p:txBody>
      </p:sp>
      <p:sp>
        <p:nvSpPr>
          <p:cNvPr id="2" name="文本框 1">
            <a:extLst>
              <a:ext uri="{FF2B5EF4-FFF2-40B4-BE49-F238E27FC236}">
                <a16:creationId xmlns:a16="http://schemas.microsoft.com/office/drawing/2014/main" id="{73FC8CA6-C27C-1C10-7246-0DBCE07A9222}"/>
              </a:ext>
            </a:extLst>
          </p:cNvPr>
          <p:cNvSpPr txBox="1"/>
          <p:nvPr/>
        </p:nvSpPr>
        <p:spPr>
          <a:xfrm>
            <a:off x="165600" y="226800"/>
            <a:ext cx="8495665"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spc="225">
                <a:solidFill>
                  <a:srgbClr val="14673F"/>
                </a:solidFill>
                <a:latin typeface="黑体" panose="02010609060101010101" pitchFamily="49" charset="-122"/>
                <a:ea typeface="黑体" panose="02010609060101010101" pitchFamily="49" charset="-122"/>
              </a:rPr>
              <a:t>第一节 数字货币的内涵和本质</a:t>
            </a:r>
          </a:p>
        </p:txBody>
      </p:sp>
      <p:pic>
        <p:nvPicPr>
          <p:cNvPr id="4098" name="Picture 2" descr="关于数字人民币，你有这些认知误区吗？">
            <a:extLst>
              <a:ext uri="{FF2B5EF4-FFF2-40B4-BE49-F238E27FC236}">
                <a16:creationId xmlns:a16="http://schemas.microsoft.com/office/drawing/2014/main" id="{C251662F-2BC8-8719-2F84-178337D4726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06729" y="2080945"/>
            <a:ext cx="4044165" cy="269611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2" name="文本框 1">
            <a:extLst>
              <a:ext uri="{FF2B5EF4-FFF2-40B4-BE49-F238E27FC236}">
                <a16:creationId xmlns:a16="http://schemas.microsoft.com/office/drawing/2014/main" id="{9E89DE11-70B4-FEEC-7776-363C22BCC8BC}"/>
              </a:ext>
            </a:extLst>
          </p:cNvPr>
          <p:cNvSpPr txBox="1"/>
          <p:nvPr/>
        </p:nvSpPr>
        <p:spPr>
          <a:xfrm>
            <a:off x="694800" y="1094400"/>
            <a:ext cx="10800000" cy="37338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indent="579755" algn="just" fontAlgn="ctr">
              <a:lnSpc>
                <a:spcPct val="130000"/>
              </a:lnSpc>
              <a:spcBef>
                <a:spcPts val="600"/>
              </a:spcBef>
              <a:buSzPct val="120000"/>
            </a:pPr>
            <a:r>
              <a:rPr lang="zh-CN" altLang="en-US" sz="2000" b="1" spc="160">
                <a:solidFill>
                  <a:schemeClr val="dk1">
                    <a:lumMod val="75000"/>
                    <a:lumOff val="25000"/>
                  </a:schemeClr>
                </a:solidFill>
                <a:latin typeface="微软雅黑" panose="020b0503020204020204" charset="-122"/>
                <a:ea typeface="微软雅黑" panose="020b0503020204020204" charset="-122"/>
              </a:rPr>
              <a:t>二、数字货币的本质与职能</a:t>
            </a:r>
          </a:p>
          <a:p>
            <a:pPr marL="0" lvl="1" indent="579755" algn="just" fontAlgn="ctr">
              <a:lnSpc>
                <a:spcPct val="130000"/>
              </a:lnSpc>
              <a:spcBef>
                <a:spcPts val="600"/>
              </a:spcBef>
              <a:buSzPct val="120000"/>
            </a:pPr>
            <a:r>
              <a:rPr lang="zh-CN" altLang="en-US" sz="2000" spc="160">
                <a:solidFill>
                  <a:schemeClr val="dk1">
                    <a:lumMod val="75000"/>
                    <a:lumOff val="25000"/>
                  </a:schemeClr>
                </a:solidFill>
                <a:latin typeface="微软雅黑" panose="020b0503020204020204" charset="-122"/>
                <a:ea typeface="微软雅黑" panose="020b0503020204020204" charset="-122"/>
                <a:sym typeface="+mn-ea"/>
              </a:rPr>
              <a:t>课堂讨论：</a:t>
            </a:r>
          </a:p>
          <a:p>
            <a:pPr marL="0" lvl="1" indent="579755" algn="just" fontAlgn="ctr">
              <a:lnSpc>
                <a:spcPct val="130000"/>
              </a:lnSpc>
              <a:spcBef>
                <a:spcPts val="600"/>
              </a:spcBef>
              <a:buSzPct val="120000"/>
            </a:pPr>
            <a:r>
              <a:rPr lang="zh-CN" altLang="en-US" sz="2000" spc="160">
                <a:solidFill>
                  <a:schemeClr val="dk1">
                    <a:lumMod val="75000"/>
                    <a:lumOff val="25000"/>
                  </a:schemeClr>
                </a:solidFill>
                <a:latin typeface="微软雅黑" panose="020b0503020204020204" charset="-122"/>
                <a:ea typeface="微软雅黑" panose="020b0503020204020204" charset="-122"/>
                <a:sym typeface="+mn-ea"/>
              </a:rPr>
              <a:t>数字货币是货币吗？</a:t>
            </a:r>
          </a:p>
        </p:txBody>
      </p:sp>
      <p:sp>
        <p:nvSpPr>
          <p:cNvPr id="3" name="文本框 2">
            <a:extLst>
              <a:ext uri="{FF2B5EF4-FFF2-40B4-BE49-F238E27FC236}">
                <a16:creationId xmlns:a16="http://schemas.microsoft.com/office/drawing/2014/main" id="{B87481CC-C0E3-6755-66A4-3583218DECDB}"/>
              </a:ext>
            </a:extLst>
          </p:cNvPr>
          <p:cNvSpPr txBox="1"/>
          <p:nvPr/>
        </p:nvSpPr>
        <p:spPr>
          <a:xfrm>
            <a:off x="165600" y="226800"/>
            <a:ext cx="8495665"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spc="225">
                <a:solidFill>
                  <a:srgbClr val="14673F"/>
                </a:solidFill>
                <a:latin typeface="黑体" panose="02010609060101010101" pitchFamily="49" charset="-122"/>
                <a:ea typeface="黑体" panose="02010609060101010101" pitchFamily="49" charset="-122"/>
              </a:rPr>
              <a:t>第一节 数字货币的内涵和本质</a:t>
            </a:r>
          </a:p>
        </p:txBody>
      </p:sp>
      <p:pic>
        <p:nvPicPr>
          <p:cNvPr id="1026" name="Picture 2">
            <a:extLst>
              <a:ext uri="{FF2B5EF4-FFF2-40B4-BE49-F238E27FC236}">
                <a16:creationId xmlns:a16="http://schemas.microsoft.com/office/drawing/2014/main" id="{ADBEA5AA-E339-4E78-BEE8-B05E760D56E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337443" y="2461007"/>
            <a:ext cx="5687065" cy="33025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226049"/>
      </p:ext>
    </p:extLst>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4" name="内容占位符 2">
            <a:extLst>
              <a:ext uri="{FF2B5EF4-FFF2-40B4-BE49-F238E27FC236}">
                <a16:creationId xmlns:a16="http://schemas.microsoft.com/office/drawing/2014/main" id="{29EF5BED-A3F3-A139-51DE-88F3605776ED}"/>
              </a:ext>
            </a:extLst>
          </p:cNvPr>
          <p:cNvSpPr txBox="1"/>
          <p:nvPr/>
        </p:nvSpPr>
        <p:spPr>
          <a:xfrm>
            <a:off x="694800" y="1094399"/>
            <a:ext cx="10800000" cy="5650957"/>
          </a:xfrm>
        </p:spPr>
        <p:txBody>
          <a:bodyPr>
            <a:noAutofit/>
          </a:bodyPr>
          <a:lstStyle>
            <a:defPPr>
              <a:defRPr lang="zh-CN"/>
            </a:defPPr>
            <a:lvl1pPr marL="457200" indent="-457200" algn="l" defTabSz="1219200" rtl="0" eaLnBrk="1" latinLnBrk="0" hangingPunct="1">
              <a:spcBef>
                <a:spcPts val="130"/>
              </a:spcBef>
              <a:buFont typeface="Arial" pitchFamily="34" charset="0"/>
              <a:buChar char="•"/>
              <a:defRPr sz="4265" kern="1200">
                <a:solidFill>
                  <a:schemeClr val="tx1"/>
                </a:solidFill>
                <a:latin typeface="+mn-lt"/>
                <a:ea typeface="+mn-ea"/>
                <a:cs typeface="+mn-cs"/>
              </a:defRPr>
            </a:lvl1pPr>
            <a:lvl2pPr marL="990600" indent="-381000" algn="l" defTabSz="1219200" rtl="0" eaLnBrk="1" latinLnBrk="0" hangingPunct="1">
              <a:spcBef>
                <a:spcPts val="130"/>
              </a:spcBef>
              <a:buFont typeface="Arial" pitchFamily="34" charset="0"/>
              <a:buChar char="–"/>
              <a:defRPr sz="3735" kern="1200">
                <a:solidFill>
                  <a:schemeClr val="tx1"/>
                </a:solidFill>
                <a:latin typeface="+mn-lt"/>
                <a:ea typeface="+mn-ea"/>
                <a:cs typeface="+mn-cs"/>
              </a:defRPr>
            </a:lvl2pPr>
            <a:lvl3pPr marL="1524000" indent="-304800" algn="l" defTabSz="1219200" rtl="0" eaLnBrk="1" latinLnBrk="0" hangingPunct="1">
              <a:spcBef>
                <a:spcPts val="130"/>
              </a:spcBef>
              <a:buFont typeface="Arial"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4pPr>
            <a:lvl5pPr marL="274320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5pPr>
            <a:lvl6pPr marL="335280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6pPr>
            <a:lvl7pPr marL="396240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7pPr>
            <a:lvl8pPr marL="457200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8pPr>
            <a:lvl9pPr marL="518160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9pPr>
          </a:lstStyle>
          <a:p>
            <a:pPr marL="0" lvl="1" indent="579755" algn="just" defTabSz="914400" fontAlgn="ctr">
              <a:lnSpc>
                <a:spcPct val="130000"/>
              </a:lnSpc>
              <a:spcBef>
                <a:spcPct val="0"/>
              </a:spcBef>
              <a:buSzPct val="120000"/>
              <a:buNone/>
            </a:pPr>
            <a:r>
              <a:rPr lang="zh-CN" altLang="en-US" sz="2000" b="1" spc="160">
                <a:solidFill>
                  <a:schemeClr val="dk1">
                    <a:lumMod val="75000"/>
                    <a:lumOff val="25000"/>
                  </a:schemeClr>
                </a:solidFill>
                <a:latin typeface="微软雅黑" panose="020b0503020204020204" charset="-122"/>
                <a:ea typeface="微软雅黑" panose="020b0503020204020204" charset="-122"/>
              </a:rPr>
              <a:t>二、数字货币的本质与职能：</a:t>
            </a:r>
            <a:r>
              <a:rPr lang="zh-CN" altLang="en-US" sz="2000" b="1" spc="160">
                <a:solidFill>
                  <a:schemeClr val="dk1">
                    <a:lumMod val="75000"/>
                    <a:lumOff val="25000"/>
                  </a:schemeClr>
                </a:solidFill>
                <a:latin typeface="微软雅黑" panose="020b0503020204020204" charset="-122"/>
                <a:ea typeface="微软雅黑" panose="020b0503020204020204" charset="-122"/>
                <a:sym typeface="+mn-ea"/>
              </a:rPr>
              <a:t>新民主主义革命中货币实践</a:t>
            </a:r>
            <a:endParaRPr lang="zh-CN" altLang="en-US" sz="2000" b="1" spc="160">
              <a:solidFill>
                <a:schemeClr val="dk1">
                  <a:lumMod val="75000"/>
                  <a:lumOff val="25000"/>
                </a:schemeClr>
              </a:solidFill>
              <a:latin typeface="微软雅黑" panose="020b0503020204020204" charset="-122"/>
              <a:ea typeface="微软雅黑" panose="020b0503020204020204" charset="-122"/>
            </a:endParaRPr>
          </a:p>
          <a:p>
            <a:pPr marL="0" lvl="1" indent="579755" algn="just" defTabSz="914400" fontAlgn="ctr">
              <a:lnSpc>
                <a:spcPct val="130000"/>
              </a:lnSpc>
              <a:spcBef>
                <a:spcPct val="0"/>
              </a:spcBef>
              <a:buSzPct val="120000"/>
              <a:buNone/>
            </a:pPr>
            <a:r>
              <a:rPr lang="zh-CN" altLang="en-US" sz="2000" spc="160">
                <a:solidFill>
                  <a:schemeClr val="dk1">
                    <a:lumMod val="75000"/>
                    <a:lumOff val="25000"/>
                  </a:schemeClr>
                </a:solidFill>
                <a:latin typeface="微软雅黑" panose="020b0503020204020204" charset="-122"/>
                <a:ea typeface="微软雅黑" panose="020b0503020204020204" charset="-122"/>
              </a:rPr>
              <a:t>据不完全统计，中国革命根据地有约</a:t>
            </a:r>
            <a:r>
              <a:rPr lang="en-US" altLang="zh-CN" sz="2000" spc="160">
                <a:solidFill>
                  <a:schemeClr val="dk1">
                    <a:lumMod val="75000"/>
                    <a:lumOff val="25000"/>
                  </a:schemeClr>
                </a:solidFill>
                <a:latin typeface="微软雅黑" panose="020b0503020204020204" charset="-122"/>
                <a:ea typeface="微软雅黑" panose="020b0503020204020204" charset="-122"/>
              </a:rPr>
              <a:t>400</a:t>
            </a:r>
            <a:r>
              <a:rPr lang="zh-CN" altLang="en-US" sz="2000" spc="160">
                <a:solidFill>
                  <a:schemeClr val="dk1">
                    <a:lumMod val="75000"/>
                    <a:lumOff val="25000"/>
                  </a:schemeClr>
                </a:solidFill>
                <a:latin typeface="微软雅黑" panose="020b0503020204020204" charset="-122"/>
                <a:ea typeface="微软雅黑" panose="020b0503020204020204" charset="-122"/>
              </a:rPr>
              <a:t>余个发行机构共发行过包括</a:t>
            </a:r>
            <a:r>
              <a:rPr lang="en-US" altLang="zh-CN" sz="2000" spc="160">
                <a:solidFill>
                  <a:schemeClr val="dk1">
                    <a:lumMod val="75000"/>
                    <a:lumOff val="25000"/>
                  </a:schemeClr>
                </a:solidFill>
                <a:latin typeface="微软雅黑" panose="020b0503020204020204" charset="-122"/>
                <a:ea typeface="微软雅黑" panose="020b0503020204020204" charset="-122"/>
              </a:rPr>
              <a:t>525</a:t>
            </a:r>
            <a:r>
              <a:rPr lang="zh-CN" altLang="en-US" sz="2000" spc="160">
                <a:solidFill>
                  <a:schemeClr val="dk1">
                    <a:lumMod val="75000"/>
                    <a:lumOff val="25000"/>
                  </a:schemeClr>
                </a:solidFill>
                <a:latin typeface="微软雅黑" panose="020b0503020204020204" charset="-122"/>
                <a:ea typeface="微软雅黑" panose="020b0503020204020204" charset="-122"/>
              </a:rPr>
              <a:t>种、</a:t>
            </a:r>
            <a:r>
              <a:rPr lang="en-US" altLang="zh-CN" sz="2000" spc="160">
                <a:solidFill>
                  <a:schemeClr val="dk1">
                    <a:lumMod val="75000"/>
                    <a:lumOff val="25000"/>
                  </a:schemeClr>
                </a:solidFill>
                <a:latin typeface="微软雅黑" panose="020b0503020204020204" charset="-122"/>
                <a:ea typeface="微软雅黑" panose="020b0503020204020204" charset="-122"/>
              </a:rPr>
              <a:t>2121</a:t>
            </a:r>
            <a:r>
              <a:rPr lang="zh-CN" altLang="en-US" sz="2000" spc="160">
                <a:solidFill>
                  <a:schemeClr val="dk1">
                    <a:lumMod val="75000"/>
                    <a:lumOff val="25000"/>
                  </a:schemeClr>
                </a:solidFill>
                <a:latin typeface="微软雅黑" panose="020b0503020204020204" charset="-122"/>
                <a:ea typeface="微软雅黑" panose="020b0503020204020204" charset="-122"/>
              </a:rPr>
              <a:t>种版别的货币。</a:t>
            </a:r>
          </a:p>
          <a:p>
            <a:pPr marL="0" lvl="1" indent="579755" algn="just" defTabSz="914400" fontAlgn="ctr">
              <a:lnSpc>
                <a:spcPct val="130000"/>
              </a:lnSpc>
              <a:spcBef>
                <a:spcPct val="0"/>
              </a:spcBef>
              <a:buSzPct val="120000"/>
              <a:buNone/>
            </a:pPr>
            <a:r>
              <a:rPr lang="zh-CN" altLang="en-US" sz="2000" spc="160">
                <a:solidFill>
                  <a:schemeClr val="dk1">
                    <a:lumMod val="75000"/>
                    <a:lumOff val="25000"/>
                  </a:schemeClr>
                </a:solidFill>
                <a:latin typeface="微软雅黑" panose="020b0503020204020204" charset="-122"/>
                <a:ea typeface="微软雅黑" panose="020b0503020204020204" charset="-122"/>
              </a:rPr>
              <a:t>一种观点认为，革命根据地发行货币的实践可以追溯到</a:t>
            </a:r>
            <a:r>
              <a:rPr lang="en-US" altLang="zh-CN" sz="2000" spc="160">
                <a:solidFill>
                  <a:schemeClr val="dk1">
                    <a:lumMod val="75000"/>
                    <a:lumOff val="25000"/>
                  </a:schemeClr>
                </a:solidFill>
                <a:latin typeface="微软雅黑" panose="020b0503020204020204" charset="-122"/>
                <a:ea typeface="微软雅黑" panose="020b0503020204020204" charset="-122"/>
              </a:rPr>
              <a:t>1920</a:t>
            </a:r>
            <a:r>
              <a:rPr lang="zh-CN" altLang="en-US" sz="2000" spc="160">
                <a:solidFill>
                  <a:schemeClr val="dk1">
                    <a:lumMod val="75000"/>
                    <a:lumOff val="25000"/>
                  </a:schemeClr>
                </a:solidFill>
                <a:latin typeface="微软雅黑" panose="020b0503020204020204" charset="-122"/>
                <a:ea typeface="微软雅黑" panose="020b0503020204020204" charset="-122"/>
              </a:rPr>
              <a:t>年代广东、湖南、湖北、江西等省出现的农民协会。</a:t>
            </a:r>
          </a:p>
          <a:p>
            <a:pPr marL="0" lvl="1" indent="579755" algn="just" defTabSz="914400" fontAlgn="ctr">
              <a:lnSpc>
                <a:spcPct val="130000"/>
              </a:lnSpc>
              <a:spcBef>
                <a:spcPct val="0"/>
              </a:spcBef>
              <a:buSzPct val="120000"/>
              <a:buNone/>
            </a:pPr>
            <a:r>
              <a:rPr lang="zh-CN" altLang="en-US" sz="2000" spc="160">
                <a:solidFill>
                  <a:schemeClr val="dk1">
                    <a:lumMod val="75000"/>
                    <a:lumOff val="25000"/>
                  </a:schemeClr>
                </a:solidFill>
                <a:latin typeface="微软雅黑" panose="020b0503020204020204" charset="-122"/>
                <a:ea typeface="微软雅黑" panose="020b0503020204020204" charset="-122"/>
              </a:rPr>
              <a:t>所谓农民协会是在工农运动中出现的一种准政权组织，农民协会辖区初步具有了革命根据地的雏形。</a:t>
            </a:r>
          </a:p>
          <a:p>
            <a:pPr marL="0" lvl="1" indent="579755" algn="just" defTabSz="914400" fontAlgn="ctr">
              <a:lnSpc>
                <a:spcPct val="130000"/>
              </a:lnSpc>
              <a:spcBef>
                <a:spcPct val="0"/>
              </a:spcBef>
              <a:buSzPct val="120000"/>
              <a:buNone/>
            </a:pPr>
            <a:r>
              <a:rPr lang="zh-CN" altLang="en-US" sz="2000" spc="160">
                <a:solidFill>
                  <a:schemeClr val="dk1">
                    <a:lumMod val="75000"/>
                    <a:lumOff val="25000"/>
                  </a:schemeClr>
                </a:solidFill>
                <a:latin typeface="微软雅黑" panose="020b0503020204020204" charset="-122"/>
                <a:ea typeface="微软雅黑" panose="020b0503020204020204" charset="-122"/>
              </a:rPr>
              <a:t>最早发行农民协会货币的是</a:t>
            </a:r>
            <a:r>
              <a:rPr lang="en-US" altLang="zh-CN" sz="2000" spc="160">
                <a:solidFill>
                  <a:schemeClr val="dk1">
                    <a:lumMod val="75000"/>
                    <a:lumOff val="25000"/>
                  </a:schemeClr>
                </a:solidFill>
                <a:latin typeface="微软雅黑" panose="020b0503020204020204" charset="-122"/>
                <a:ea typeface="微软雅黑" panose="020b0503020204020204" charset="-122"/>
              </a:rPr>
              <a:t>1926</a:t>
            </a:r>
            <a:r>
              <a:rPr lang="zh-CN" altLang="en-US" sz="2000" spc="160">
                <a:solidFill>
                  <a:schemeClr val="dk1">
                    <a:lumMod val="75000"/>
                    <a:lumOff val="25000"/>
                  </a:schemeClr>
                </a:solidFill>
                <a:latin typeface="微软雅黑" panose="020b0503020204020204" charset="-122"/>
                <a:ea typeface="微软雅黑" panose="020b0503020204020204" charset="-122"/>
              </a:rPr>
              <a:t>年</a:t>
            </a:r>
            <a:r>
              <a:rPr lang="en-US" altLang="zh-CN" sz="2000" spc="160">
                <a:solidFill>
                  <a:schemeClr val="dk1">
                    <a:lumMod val="75000"/>
                    <a:lumOff val="25000"/>
                  </a:schemeClr>
                </a:solidFill>
                <a:latin typeface="微软雅黑" panose="020b0503020204020204" charset="-122"/>
                <a:ea typeface="微软雅黑" panose="020b0503020204020204" charset="-122"/>
              </a:rPr>
              <a:t>12</a:t>
            </a:r>
            <a:r>
              <a:rPr lang="zh-CN" altLang="en-US" sz="2000" spc="160">
                <a:solidFill>
                  <a:schemeClr val="dk1">
                    <a:lumMod val="75000"/>
                    <a:lumOff val="25000"/>
                  </a:schemeClr>
                </a:solidFill>
                <a:latin typeface="微软雅黑" panose="020b0503020204020204" charset="-122"/>
                <a:ea typeface="微软雅黑" panose="020b0503020204020204" charset="-122"/>
              </a:rPr>
              <a:t>月湖南衡山县柴山洲特别区第一农民银行。</a:t>
            </a:r>
            <a:endParaRPr lang="en-US" altLang="zh-CN" sz="2000" spc="160">
              <a:solidFill>
                <a:schemeClr val="dk1">
                  <a:lumMod val="75000"/>
                  <a:lumOff val="25000"/>
                </a:schemeClr>
              </a:solidFill>
              <a:latin typeface="微软雅黑" panose="020b0503020204020204" charset="-122"/>
              <a:ea typeface="微软雅黑" panose="020b0503020204020204" charset="-122"/>
            </a:endParaRPr>
          </a:p>
          <a:p>
            <a:pPr marL="0" lvl="1" indent="579755" algn="just" defTabSz="914400" fontAlgn="ctr">
              <a:lnSpc>
                <a:spcPct val="130000"/>
              </a:lnSpc>
              <a:spcBef>
                <a:spcPct val="0"/>
              </a:spcBef>
              <a:buSzPct val="120000"/>
              <a:buNone/>
            </a:pPr>
            <a:r>
              <a:rPr lang="zh-CN" altLang="en-US" sz="2000" spc="160">
                <a:solidFill>
                  <a:schemeClr val="dk1">
                    <a:lumMod val="75000"/>
                    <a:lumOff val="25000"/>
                  </a:schemeClr>
                </a:solidFill>
                <a:latin typeface="微软雅黑" panose="020b0503020204020204" charset="-122"/>
                <a:ea typeface="微软雅黑" panose="020b0503020204020204" charset="-122"/>
              </a:rPr>
              <a:t>农民协会货币的特点：</a:t>
            </a:r>
          </a:p>
          <a:p>
            <a:pPr marL="0" lvl="1" indent="579755" algn="just" defTabSz="914400" fontAlgn="ctr">
              <a:lnSpc>
                <a:spcPct val="130000"/>
              </a:lnSpc>
              <a:spcBef>
                <a:spcPct val="0"/>
              </a:spcBef>
              <a:buSzPct val="120000"/>
              <a:buNone/>
            </a:pPr>
            <a:r>
              <a:rPr lang="zh-CN" altLang="en-US" sz="2000" spc="160">
                <a:solidFill>
                  <a:schemeClr val="dk1">
                    <a:lumMod val="75000"/>
                    <a:lumOff val="25000"/>
                  </a:schemeClr>
                </a:solidFill>
                <a:latin typeface="微软雅黑" panose="020b0503020204020204" charset="-122"/>
                <a:ea typeface="微软雅黑" panose="020b0503020204020204" charset="-122"/>
              </a:rPr>
              <a:t>开创了具有革命性质的新型货币；</a:t>
            </a:r>
          </a:p>
          <a:p>
            <a:pPr marL="0" lvl="1" indent="579755" algn="just" defTabSz="914400" fontAlgn="ctr">
              <a:lnSpc>
                <a:spcPct val="130000"/>
              </a:lnSpc>
              <a:spcBef>
                <a:spcPct val="0"/>
              </a:spcBef>
              <a:buSzPct val="120000"/>
              <a:buNone/>
            </a:pPr>
            <a:r>
              <a:rPr lang="zh-CN" altLang="en-US" sz="2000" spc="160">
                <a:solidFill>
                  <a:schemeClr val="dk1">
                    <a:lumMod val="75000"/>
                    <a:lumOff val="25000"/>
                  </a:schemeClr>
                </a:solidFill>
                <a:latin typeface="微软雅黑" panose="020b0503020204020204" charset="-122"/>
                <a:ea typeface="微软雅黑" panose="020b0503020204020204" charset="-122"/>
              </a:rPr>
              <a:t>明确为以金属货币为本位十足兑现的兑换券；</a:t>
            </a:r>
          </a:p>
          <a:p>
            <a:pPr marL="0" lvl="1" indent="579755" algn="just" defTabSz="914400" fontAlgn="ctr">
              <a:lnSpc>
                <a:spcPct val="130000"/>
              </a:lnSpc>
              <a:spcBef>
                <a:spcPct val="0"/>
              </a:spcBef>
              <a:buSzPct val="120000"/>
              <a:buNone/>
            </a:pPr>
            <a:r>
              <a:rPr lang="zh-CN" altLang="en-US" sz="2000" spc="160">
                <a:solidFill>
                  <a:schemeClr val="dk1">
                    <a:lumMod val="75000"/>
                    <a:lumOff val="25000"/>
                  </a:schemeClr>
                </a:solidFill>
                <a:latin typeface="微软雅黑" panose="020b0503020204020204" charset="-122"/>
                <a:ea typeface="微软雅黑" panose="020b0503020204020204" charset="-122"/>
              </a:rPr>
              <a:t>发行机构包括下属金融机构、经济组织和农民协会；</a:t>
            </a:r>
          </a:p>
          <a:p>
            <a:pPr marL="0" lvl="1" indent="579755" algn="just" defTabSz="914400" fontAlgn="ctr">
              <a:lnSpc>
                <a:spcPct val="130000"/>
              </a:lnSpc>
              <a:spcBef>
                <a:spcPct val="0"/>
              </a:spcBef>
              <a:buSzPct val="120000"/>
              <a:buNone/>
            </a:pPr>
            <a:r>
              <a:rPr lang="zh-CN" altLang="en-US" sz="2000" spc="160">
                <a:solidFill>
                  <a:schemeClr val="dk1">
                    <a:lumMod val="75000"/>
                    <a:lumOff val="25000"/>
                  </a:schemeClr>
                </a:solidFill>
                <a:latin typeface="微软雅黑" panose="020b0503020204020204" charset="-122"/>
                <a:ea typeface="微软雅黑" panose="020b0503020204020204" charset="-122"/>
              </a:rPr>
              <a:t>名称种类多样：银元券、信用券、银行券、有期证券、临时兑换券；</a:t>
            </a:r>
          </a:p>
          <a:p>
            <a:pPr marL="0" lvl="1" indent="579755" algn="just" defTabSz="914400" fontAlgn="ctr">
              <a:lnSpc>
                <a:spcPct val="130000"/>
              </a:lnSpc>
              <a:spcBef>
                <a:spcPct val="0"/>
              </a:spcBef>
              <a:buSzPct val="120000"/>
              <a:buNone/>
            </a:pPr>
            <a:r>
              <a:rPr lang="zh-CN" altLang="en-US" sz="2000" spc="160">
                <a:solidFill>
                  <a:schemeClr val="dk1">
                    <a:lumMod val="75000"/>
                    <a:lumOff val="25000"/>
                  </a:schemeClr>
                </a:solidFill>
                <a:latin typeface="微软雅黑" panose="020b0503020204020204" charset="-122"/>
                <a:ea typeface="微软雅黑" panose="020b0503020204020204" charset="-122"/>
              </a:rPr>
              <a:t>形制简陋规章制度较为简单。</a:t>
            </a:r>
          </a:p>
        </p:txBody>
      </p:sp>
      <p:sp>
        <p:nvSpPr>
          <p:cNvPr id="2" name="文本框 1">
            <a:extLst>
              <a:ext uri="{FF2B5EF4-FFF2-40B4-BE49-F238E27FC236}">
                <a16:creationId xmlns:a16="http://schemas.microsoft.com/office/drawing/2014/main" id="{D1491493-8605-DF92-F3DD-58062FE4C1FB}"/>
              </a:ext>
            </a:extLst>
          </p:cNvPr>
          <p:cNvSpPr txBox="1"/>
          <p:nvPr/>
        </p:nvSpPr>
        <p:spPr>
          <a:xfrm>
            <a:off x="165600" y="226800"/>
            <a:ext cx="8495665"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spc="225">
                <a:solidFill>
                  <a:srgbClr val="14673F"/>
                </a:solidFill>
                <a:latin typeface="黑体" panose="02010609060101010101" pitchFamily="49" charset="-122"/>
                <a:ea typeface="黑体" panose="02010609060101010101" pitchFamily="49" charset="-122"/>
              </a:rPr>
              <a:t>第一节 数字货币的内涵和本质</a:t>
            </a:r>
          </a:p>
        </p:txBody>
      </p:sp>
    </p:spTree>
    <p:extLst>
      <p:ext uri="{BB962C8B-B14F-4D97-AF65-F5344CB8AC3E}">
        <p14:creationId xmlns:p14="http://schemas.microsoft.com/office/powerpoint/2010/main" val="238231795"/>
      </p:ext>
    </p:extLst>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6"/>
          <p:cNvSpPr txBox="1"/>
          <p:nvPr/>
        </p:nvSpPr>
        <p:spPr>
          <a:xfrm>
            <a:off x="165600" y="226800"/>
            <a:ext cx="5048177"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spc="225">
                <a:solidFill>
                  <a:srgbClr val="14673F"/>
                </a:solidFill>
                <a:latin typeface="黑体" panose="02010609060101010101" pitchFamily="49" charset="-122"/>
                <a:ea typeface="黑体" panose="02010609060101010101" pitchFamily="49" charset="-122"/>
                <a:sym typeface="+mn-ea"/>
              </a:rPr>
              <a:t>专题四 数字货币与数字金融</a:t>
            </a:r>
            <a:endParaRPr lang="zh-CN" altLang="en-US" sz="2800" spc="225">
              <a:solidFill>
                <a:srgbClr val="14673F"/>
              </a:solidFill>
              <a:latin typeface="黑体" panose="02010609060101010101" pitchFamily="49" charset="-122"/>
              <a:ea typeface="黑体" panose="02010609060101010101" pitchFamily="49" charset="-122"/>
            </a:endParaRPr>
          </a:p>
        </p:txBody>
      </p:sp>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6" name="文本框 5"/>
          <p:cNvSpPr txBox="1"/>
          <p:nvPr/>
        </p:nvSpPr>
        <p:spPr>
          <a:xfrm>
            <a:off x="696000" y="1108800"/>
            <a:ext cx="10800000" cy="552240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indent="579755" algn="just" fontAlgn="ctr">
              <a:lnSpc>
                <a:spcPct val="150000"/>
              </a:lnSpc>
              <a:spcBef>
                <a:spcPts val="600"/>
              </a:spcBef>
              <a:buSzPct val="120000"/>
              <a:buFont typeface="Wingdings" panose="05000000000000000000" charset="0"/>
              <a:buNone/>
            </a:pPr>
            <a:r>
              <a:rPr lang="zh-CN" altLang="en-US" sz="2000" spc="160">
                <a:solidFill>
                  <a:schemeClr val="dk1">
                    <a:lumMod val="75000"/>
                    <a:lumOff val="25000"/>
                  </a:schemeClr>
                </a:solidFill>
                <a:latin typeface="微软雅黑" panose="020b0503020204020204" charset="-122"/>
                <a:ea typeface="微软雅黑" panose="020b0503020204020204" charset="-122"/>
              </a:rPr>
              <a:t>第一节 数字货币的内涵和本质</a:t>
            </a:r>
          </a:p>
          <a:p>
            <a:pPr marL="0" lvl="1" indent="579755" algn="just" fontAlgn="ctr">
              <a:lnSpc>
                <a:spcPct val="150000"/>
              </a:lnSpc>
              <a:spcBef>
                <a:spcPts val="600"/>
              </a:spcBef>
              <a:buSzPct val="120000"/>
              <a:buFont typeface="Wingdings" panose="05000000000000000000" charset="0"/>
              <a:buNone/>
            </a:pPr>
            <a:r>
              <a:rPr lang="zh-CN" altLang="en-US" sz="2000" b="1" spc="160">
                <a:solidFill>
                  <a:srgbClr val="FF0000"/>
                </a:solidFill>
                <a:latin typeface="微软雅黑" panose="020b0503020204020204" charset="-122"/>
                <a:ea typeface="微软雅黑" panose="020b0503020204020204" charset="-122"/>
              </a:rPr>
              <a:t>第二节 数字货币发展的影响</a:t>
            </a:r>
          </a:p>
          <a:p>
            <a:pPr marL="0" lvl="1" indent="579755" algn="just" fontAlgn="ctr">
              <a:lnSpc>
                <a:spcPct val="150000"/>
              </a:lnSpc>
              <a:spcBef>
                <a:spcPts val="600"/>
              </a:spcBef>
              <a:buSzPct val="120000"/>
            </a:pPr>
            <a:r>
              <a:rPr lang="zh-CN" altLang="en-US" sz="2000" spc="160">
                <a:solidFill>
                  <a:schemeClr val="dk1">
                    <a:lumMod val="75000"/>
                    <a:lumOff val="25000"/>
                  </a:schemeClr>
                </a:solidFill>
                <a:latin typeface="微软雅黑" panose="020b0503020204020204" charset="-122"/>
                <a:ea typeface="微软雅黑" panose="020b0503020204020204" charset="-122"/>
              </a:rPr>
              <a:t>第三节 数字金融的内涵与本质</a:t>
            </a:r>
          </a:p>
        </p:txBody>
      </p:sp>
    </p:spTree>
    <p:extLst>
      <p:ext uri="{BB962C8B-B14F-4D97-AF65-F5344CB8AC3E}">
        <p14:creationId xmlns:p14="http://schemas.microsoft.com/office/powerpoint/2010/main" val="3100977036"/>
      </p:ext>
    </p:extLst>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3" name="文本框 2"/>
          <p:cNvSpPr txBox="1"/>
          <p:nvPr/>
        </p:nvSpPr>
        <p:spPr>
          <a:xfrm>
            <a:off x="694800" y="1094400"/>
            <a:ext cx="10800000" cy="2323713"/>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indent="579755" algn="just" fontAlgn="ctr">
              <a:lnSpc>
                <a:spcPct val="130000"/>
              </a:lnSpc>
              <a:spcBef>
                <a:spcPts val="600"/>
              </a:spcBef>
              <a:buSzPct val="120000"/>
            </a:pPr>
            <a:r>
              <a:rPr lang="zh-CN" altLang="en-US" sz="2000" b="1" spc="160">
                <a:solidFill>
                  <a:schemeClr val="dk1">
                    <a:lumMod val="75000"/>
                    <a:lumOff val="25000"/>
                  </a:schemeClr>
                </a:solidFill>
                <a:latin typeface="微软雅黑" panose="020b0503020204020204" charset="-122"/>
                <a:ea typeface="微软雅黑" panose="020b0503020204020204" charset="-122"/>
              </a:rPr>
              <a:t>一、数字货币的发展机遇</a:t>
            </a:r>
          </a:p>
          <a:p>
            <a:pPr marL="0" lvl="1" indent="579755" algn="just" fontAlgn="ctr">
              <a:lnSpc>
                <a:spcPct val="130000"/>
              </a:lnSpc>
              <a:spcBef>
                <a:spcPts val="600"/>
              </a:spcBef>
              <a:buSzPct val="120000"/>
            </a:pPr>
            <a:r>
              <a:rPr lang="zh-CN" altLang="en-US" sz="2000" spc="160">
                <a:solidFill>
                  <a:schemeClr val="dk1">
                    <a:lumMod val="75000"/>
                    <a:lumOff val="25000"/>
                  </a:schemeClr>
                </a:solidFill>
                <a:latin typeface="微软雅黑" panose="020b0503020204020204" charset="-122"/>
                <a:ea typeface="微软雅黑" panose="020b0503020204020204" charset="-122"/>
              </a:rPr>
              <a:t>在技术层面，数字货币具有去中心化的特征，不再依赖单一的第三方机构来维系支付系统的稳定性。</a:t>
            </a:r>
          </a:p>
          <a:p>
            <a:pPr marL="0" lvl="1" indent="579755" algn="just" fontAlgn="ctr">
              <a:lnSpc>
                <a:spcPct val="130000"/>
              </a:lnSpc>
              <a:spcBef>
                <a:spcPts val="600"/>
              </a:spcBef>
              <a:buSzPct val="120000"/>
            </a:pPr>
            <a:r>
              <a:rPr lang="zh-CN" altLang="en-US" sz="2000" spc="160">
                <a:solidFill>
                  <a:schemeClr val="dk1">
                    <a:lumMod val="75000"/>
                    <a:lumOff val="25000"/>
                  </a:schemeClr>
                </a:solidFill>
                <a:latin typeface="微软雅黑" panose="020b0503020204020204" charset="-122"/>
                <a:ea typeface="微软雅黑" panose="020b0503020204020204" charset="-122"/>
              </a:rPr>
              <a:t>在应用层面，数字货币在特定的场景中可能会具有实用价值。</a:t>
            </a:r>
          </a:p>
          <a:p>
            <a:pPr marL="0" lvl="1" indent="579755" algn="just" fontAlgn="ctr">
              <a:lnSpc>
                <a:spcPct val="130000"/>
              </a:lnSpc>
              <a:spcBef>
                <a:spcPts val="600"/>
              </a:spcBef>
              <a:buSzPct val="120000"/>
            </a:pPr>
            <a:r>
              <a:rPr lang="zh-CN" altLang="en-US" sz="2000" spc="160">
                <a:solidFill>
                  <a:schemeClr val="dk1">
                    <a:lumMod val="75000"/>
                    <a:lumOff val="25000"/>
                  </a:schemeClr>
                </a:solidFill>
                <a:latin typeface="微软雅黑" panose="020b0503020204020204" charset="-122"/>
                <a:ea typeface="微软雅黑" panose="020b0503020204020204" charset="-122"/>
              </a:rPr>
              <a:t>在政策层面，数字货币有可能助力于普惠金融和人民币国际化等重要的政策目标。</a:t>
            </a:r>
          </a:p>
        </p:txBody>
      </p:sp>
      <p:sp>
        <p:nvSpPr>
          <p:cNvPr id="2" name="文本框 1">
            <a:extLst>
              <a:ext uri="{FF2B5EF4-FFF2-40B4-BE49-F238E27FC236}">
                <a16:creationId xmlns:a16="http://schemas.microsoft.com/office/drawing/2014/main" id="{BAABD31C-FA7A-9455-892B-A02F0BE5BC45}"/>
              </a:ext>
            </a:extLst>
          </p:cNvPr>
          <p:cNvSpPr txBox="1"/>
          <p:nvPr/>
        </p:nvSpPr>
        <p:spPr>
          <a:xfrm>
            <a:off x="165600" y="226800"/>
            <a:ext cx="8495665"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spc="225">
                <a:solidFill>
                  <a:srgbClr val="14673F"/>
                </a:solidFill>
                <a:latin typeface="黑体" panose="02010609060101010101" pitchFamily="49" charset="-122"/>
                <a:ea typeface="黑体" panose="02010609060101010101" pitchFamily="49" charset="-122"/>
              </a:rPr>
              <a:t>第二节 数字货币发展的影响</a:t>
            </a:r>
          </a:p>
        </p:txBody>
      </p:sp>
      <p:pic>
        <p:nvPicPr>
          <p:cNvPr id="5122" name="Picture 2" descr="数字人民币终于能用了，体验怎么样？_凤凰网">
            <a:extLst>
              <a:ext uri="{FF2B5EF4-FFF2-40B4-BE49-F238E27FC236}">
                <a16:creationId xmlns:a16="http://schemas.microsoft.com/office/drawing/2014/main" id="{DD85B7F7-624A-6211-4DA3-80D520656B8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914418" y="3626679"/>
            <a:ext cx="4363163" cy="291282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3" name="文本框 2"/>
          <p:cNvSpPr txBox="1"/>
          <p:nvPr/>
        </p:nvSpPr>
        <p:spPr>
          <a:xfrm>
            <a:off x="694800" y="1094400"/>
            <a:ext cx="10800000" cy="2400657"/>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indent="579755" algn="just" fontAlgn="ctr">
              <a:lnSpc>
                <a:spcPct val="130000"/>
              </a:lnSpc>
              <a:spcBef>
                <a:spcPts val="600"/>
              </a:spcBef>
              <a:buSzPct val="120000"/>
            </a:pPr>
            <a:r>
              <a:rPr lang="zh-CN" altLang="en-US" sz="2000" b="1" spc="160">
                <a:solidFill>
                  <a:schemeClr val="dk1">
                    <a:lumMod val="75000"/>
                    <a:lumOff val="25000"/>
                  </a:schemeClr>
                </a:solidFill>
                <a:latin typeface="微软雅黑" panose="020b0503020204020204" charset="-122"/>
                <a:ea typeface="微软雅黑" panose="020b0503020204020204" charset="-122"/>
              </a:rPr>
              <a:t>二、数字货币的未来挑战</a:t>
            </a:r>
          </a:p>
          <a:p>
            <a:pPr marL="0" lvl="1" indent="579755" algn="just" fontAlgn="ctr">
              <a:lnSpc>
                <a:spcPct val="130000"/>
              </a:lnSpc>
              <a:spcBef>
                <a:spcPts val="600"/>
              </a:spcBef>
              <a:buSzPct val="120000"/>
            </a:pPr>
            <a:r>
              <a:rPr lang="zh-CN" altLang="en-US" sz="2000" spc="160">
                <a:solidFill>
                  <a:schemeClr val="dk1">
                    <a:lumMod val="75000"/>
                    <a:lumOff val="25000"/>
                  </a:schemeClr>
                </a:solidFill>
                <a:latin typeface="微软雅黑" panose="020b0503020204020204" charset="-122"/>
                <a:ea typeface="微软雅黑" panose="020b0503020204020204" charset="-122"/>
              </a:rPr>
              <a:t>首先，当前数字货币离大规模运用于金融交易还存在明显的技术困难。</a:t>
            </a:r>
          </a:p>
          <a:p>
            <a:pPr marL="0" lvl="1" indent="579755" algn="just" fontAlgn="ctr">
              <a:lnSpc>
                <a:spcPct val="130000"/>
              </a:lnSpc>
              <a:spcBef>
                <a:spcPts val="600"/>
              </a:spcBef>
              <a:buSzPct val="120000"/>
            </a:pPr>
            <a:r>
              <a:rPr lang="zh-CN" altLang="en-US" sz="2000" spc="160">
                <a:solidFill>
                  <a:schemeClr val="dk1">
                    <a:lumMod val="75000"/>
                    <a:lumOff val="25000"/>
                  </a:schemeClr>
                </a:solidFill>
                <a:latin typeface="微软雅黑" panose="020b0503020204020204" charset="-122"/>
                <a:ea typeface="微软雅黑" panose="020b0503020204020204" charset="-122"/>
              </a:rPr>
              <a:t>其次，数字货币的匿名性提高了监管的技术难度。</a:t>
            </a:r>
          </a:p>
          <a:p>
            <a:pPr marL="0" lvl="1" indent="579755" algn="just" fontAlgn="ctr">
              <a:lnSpc>
                <a:spcPct val="130000"/>
              </a:lnSpc>
              <a:spcBef>
                <a:spcPts val="600"/>
              </a:spcBef>
              <a:buSzPct val="120000"/>
            </a:pPr>
            <a:r>
              <a:rPr lang="zh-CN" altLang="en-US" sz="2000" spc="160">
                <a:solidFill>
                  <a:schemeClr val="dk1">
                    <a:lumMod val="75000"/>
                    <a:lumOff val="25000"/>
                  </a:schemeClr>
                </a:solidFill>
                <a:latin typeface="微软雅黑" panose="020b0503020204020204" charset="-122"/>
                <a:ea typeface="微软雅黑" panose="020b0503020204020204" charset="-122"/>
              </a:rPr>
              <a:t>再次，数字货币市场中存在价格不稳定和投机盛行的问题。</a:t>
            </a:r>
          </a:p>
          <a:p>
            <a:pPr marL="0" lvl="1" indent="579755" algn="just" fontAlgn="ctr">
              <a:lnSpc>
                <a:spcPct val="130000"/>
              </a:lnSpc>
              <a:spcBef>
                <a:spcPts val="600"/>
              </a:spcBef>
              <a:buSzPct val="120000"/>
            </a:pPr>
            <a:r>
              <a:rPr lang="zh-CN" altLang="en-US" sz="2000" spc="160">
                <a:solidFill>
                  <a:schemeClr val="dk1">
                    <a:lumMod val="75000"/>
                    <a:lumOff val="25000"/>
                  </a:schemeClr>
                </a:solidFill>
                <a:latin typeface="微软雅黑" panose="020b0503020204020204" charset="-122"/>
                <a:ea typeface="微软雅黑" panose="020b0503020204020204" charset="-122"/>
              </a:rPr>
              <a:t>最后，数字货币还带来了环境保护和资源浪费的问题。</a:t>
            </a:r>
          </a:p>
        </p:txBody>
      </p:sp>
      <p:sp>
        <p:nvSpPr>
          <p:cNvPr id="2" name="文本框 1">
            <a:extLst>
              <a:ext uri="{FF2B5EF4-FFF2-40B4-BE49-F238E27FC236}">
                <a16:creationId xmlns:a16="http://schemas.microsoft.com/office/drawing/2014/main" id="{48ED972E-2DFA-2CA4-1338-88BA505F2485}"/>
              </a:ext>
            </a:extLst>
          </p:cNvPr>
          <p:cNvSpPr txBox="1"/>
          <p:nvPr/>
        </p:nvSpPr>
        <p:spPr>
          <a:xfrm>
            <a:off x="165600" y="226800"/>
            <a:ext cx="8495665"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spc="225">
                <a:solidFill>
                  <a:srgbClr val="14673F"/>
                </a:solidFill>
                <a:latin typeface="黑体" panose="02010609060101010101" pitchFamily="49" charset="-122"/>
                <a:ea typeface="黑体" panose="02010609060101010101" pitchFamily="49" charset="-122"/>
              </a:rPr>
              <a:t>第二节 数字货币发展的影响</a:t>
            </a:r>
          </a:p>
        </p:txBody>
      </p:sp>
      <p:pic>
        <p:nvPicPr>
          <p:cNvPr id="6146" name="Picture 2" descr="金融纪录片《比特币的崛起》 | 资讯 | 数据观 | 中国大数据产业观察_大数据门户">
            <a:extLst>
              <a:ext uri="{FF2B5EF4-FFF2-40B4-BE49-F238E27FC236}">
                <a16:creationId xmlns:a16="http://schemas.microsoft.com/office/drawing/2014/main" id="{15989C5D-766D-2F00-A71F-384EA2DAA3D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693710" y="3807973"/>
            <a:ext cx="4967555" cy="282322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https://d.book118.com/888143104020006024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自定义 3245">
      <a:dk1>
        <a:srgbClr val="000000"/>
      </a:dk1>
      <a:lt1>
        <a:srgbClr val="FFFFFF"/>
      </a:lt1>
      <a:dk2>
        <a:srgbClr val="000000"/>
      </a:dk2>
      <a:lt2>
        <a:srgbClr val="FFFFFF"/>
      </a:lt2>
      <a:accent1>
        <a:srgbClr val="274162"/>
      </a:accent1>
      <a:accent2>
        <a:srgbClr val="274162"/>
      </a:accent2>
      <a:accent3>
        <a:srgbClr val="274162"/>
      </a:accent3>
      <a:accent4>
        <a:srgbClr val="274162"/>
      </a:accent4>
      <a:accent5>
        <a:srgbClr val="274162"/>
      </a:accent5>
      <a:accent6>
        <a:srgbClr val="274162"/>
      </a:accent6>
      <a:hlink>
        <a:srgbClr val="274162"/>
      </a:hlink>
      <a:folHlink>
        <a:srgbClr val="274162"/>
      </a:folHlink>
    </a:clrScheme>
    <a:fontScheme name="Temp">
      <a:majorFont>
        <a:latin typeface="方正苏新诗柳楷简体"/>
        <a:ea typeface="方正清刻本悦宋简体"/>
        <a:cs typeface="Arial"/>
      </a:majorFont>
      <a:minorFont>
        <a:latin typeface="方正苏新诗柳楷简体"/>
        <a:ea typeface="方正清刻本悦宋简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a:blip r:embed="rId1"/>
          <a:stretch>
            <a:fillRect/>
          </a:stretch>
        </a:blipFill>
        <a:ln>
          <a:noFill/>
        </a:ln>
      </a:spPr>
      <a:bodyPr rtlCol="0" anchor="ctr"/>
      <a:lstStyle>
        <a:defPPr algn="ctr" defTabSz="914400">
          <a:defRPr sz="1800">
            <a:cs typeface="+mn-ea"/>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13</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方正苏新诗柳楷简体</vt:lpstr>
      <vt:lpstr>方正清刻本悦宋简体</vt:lpstr>
      <vt:lpstr>微软雅黑</vt:lpstr>
      <vt:lpstr>黑体</vt:lpstr>
      <vt:lpstr>Calibri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2024-08-31T01:17:58.990</cp:lastPrinted>
  <dcterms:created xsi:type="dcterms:W3CDTF">2024-08-30T17:17:59Z</dcterms:created>
  <dcterms:modified xsi:type="dcterms:W3CDTF">2024-08-30T17:18:00Z</dcterms:modified>
</cp:coreProperties>
</file>