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B22DD2-8751-487A-8EBC-0EC70D1822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78A642-BDC7-4CC6-AD93-B9D18AA4D2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631BF8-26A4-49BF-AFF7-C9D71CD166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4D2DED-D318-4854-A7C2-B049BF5613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E640297-3891-4F8B-84C5-56327E7D95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994D745-0F4C-4CE7-8C28-688D5A3015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3E20960-A485-4B8D-AB8E-531DE2E981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64BFA4-5A11-4602-8E51-6F210E76D3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8D612C-BC08-4CBD-AC25-72DBA42F5E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AFB735-2863-4360-ACBC-AC354068E3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7D0F26-B2CC-4F77-A56D-7A62BBAC4D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95000313201011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导游导览讲解的具体要求和技巧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2024-01-05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导游导览讲解基本概念与重要性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导游导览讲解前期准备工作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现场导游导览讲解技巧与方法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针对不同类型游客的个性化服务策略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应对突发情况与危机处理能力培训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总结回顾与持续改进计划制定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导游导览讲解基本概念与重要性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0308" y="489630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12500" y="3227524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12500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11716" y="4884110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11716" y="321533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11716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596603" y="1405020"/>
            <a:ext cx="460057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导游导览讲解定义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596603" y="1890788"/>
            <a:ext cx="43148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导游在旅游过程中，通过口头语言、肢体语言、视觉辅助工具等方式，向游客传递旅游目的地相关信息和文化内涵的一种服务行为。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246698" y="1405020"/>
            <a:ext cx="473392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解答疑问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246698" y="1866404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针对游客在旅游过程中遇到的问题和困惑，提供及时、准确的解答。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596603" y="3037215"/>
            <a:ext cx="4495800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596603" y="3547367"/>
            <a:ext cx="44196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导游导览讲解是旅游服务的重要组成部分，具有以下功能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246698" y="3037215"/>
            <a:ext cx="473392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引导游览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46698" y="3547367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指导游客按照既定行程进行游览，确保旅游活动的顺利进行。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96603" y="4632977"/>
            <a:ext cx="4495800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传递信息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96603" y="5155321"/>
            <a:ext cx="43148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向游客提供旅游目的地的历史、文化、风土人情等相关信息。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46698" y="4632977"/>
            <a:ext cx="473392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提升体验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46698" y="5155321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通过生动、有趣的讲解，增强游客对旅游目的地的认知和感受，提升游客的旅游体验。</a:t>
            </a:r>
          </a:p>
        </p:txBody>
      </p:sp>
      <p:sp>
        <p:nvSpPr>
          <p:cNvPr id="20" name="Freeform 20"/>
          <p:cNvSpPr/>
          <p:nvPr/>
        </p:nvSpPr>
        <p:spPr>
          <a:xfrm>
            <a:off x="793456" y="1834061"/>
            <a:ext cx="621407" cy="621407"/>
          </a:xfrm>
          <a:custGeom>
            <a:rect l="l" t="t" r="r" b="b"/>
            <a:pathLst>
              <a:path w="304800" h="304800">
                <a:moveTo>
                  <a:pt x="247650" y="219075"/>
                </a:moveTo>
                <a:lnTo>
                  <a:pt x="228600" y="219075"/>
                </a:lnTo>
                <a:lnTo>
                  <a:pt x="228600" y="200025"/>
                </a:lnTo>
                <a:lnTo>
                  <a:pt x="238125" y="200025"/>
                </a:lnTo>
                <a:lnTo>
                  <a:pt x="238125" y="180975"/>
                </a:lnTo>
                <a:lnTo>
                  <a:pt x="57150" y="180975"/>
                </a:lnTo>
                <a:lnTo>
                  <a:pt x="57150" y="200025"/>
                </a:lnTo>
                <a:lnTo>
                  <a:pt x="66675" y="200025"/>
                </a:lnTo>
                <a:lnTo>
                  <a:pt x="66675" y="219075"/>
                </a:lnTo>
                <a:lnTo>
                  <a:pt x="47625" y="219075"/>
                </a:lnTo>
                <a:cubicBezTo>
                  <a:pt x="42367" y="219075"/>
                  <a:pt x="38100" y="214808"/>
                  <a:pt x="38100" y="209550"/>
                </a:cubicBezTo>
                <a:lnTo>
                  <a:pt x="38100" y="114300"/>
                </a:lnTo>
                <a:cubicBezTo>
                  <a:pt x="38100" y="105089"/>
                  <a:pt x="76200" y="95250"/>
                  <a:pt x="142875" y="95250"/>
                </a:cubicBezTo>
                <a:cubicBezTo>
                  <a:pt x="146409" y="95250"/>
                  <a:pt x="149533" y="95250"/>
                  <a:pt x="152400" y="95250"/>
                </a:cubicBezTo>
                <a:cubicBezTo>
                  <a:pt x="218484" y="95250"/>
                  <a:pt x="257175" y="104870"/>
                  <a:pt x="257175" y="114300"/>
                </a:cubicBezTo>
                <a:lnTo>
                  <a:pt x="257175" y="209550"/>
                </a:lnTo>
                <a:cubicBezTo>
                  <a:pt x="257175" y="214808"/>
                  <a:pt x="252917" y="219075"/>
                  <a:pt x="247650" y="219075"/>
                </a:cubicBezTo>
                <a:close/>
                <a:moveTo>
                  <a:pt x="223838" y="123825"/>
                </a:moveTo>
                <a:cubicBezTo>
                  <a:pt x="215951" y="123825"/>
                  <a:pt x="209550" y="130226"/>
                  <a:pt x="209550" y="138113"/>
                </a:cubicBezTo>
                <a:cubicBezTo>
                  <a:pt x="209550" y="145999"/>
                  <a:pt x="215951" y="152400"/>
                  <a:pt x="223838" y="152400"/>
                </a:cubicBezTo>
                <a:cubicBezTo>
                  <a:pt x="231724" y="152400"/>
                  <a:pt x="238125" y="145999"/>
                  <a:pt x="238125" y="138113"/>
                </a:cubicBezTo>
                <a:cubicBezTo>
                  <a:pt x="238125" y="130226"/>
                  <a:pt x="231724" y="123825"/>
                  <a:pt x="223838" y="123825"/>
                </a:cubicBezTo>
                <a:close/>
                <a:moveTo>
                  <a:pt x="76200" y="38100"/>
                </a:moveTo>
                <a:cubicBezTo>
                  <a:pt x="76200" y="32833"/>
                  <a:pt x="80467" y="28575"/>
                  <a:pt x="85725" y="28575"/>
                </a:cubicBezTo>
                <a:lnTo>
                  <a:pt x="209550" y="28575"/>
                </a:lnTo>
                <a:cubicBezTo>
                  <a:pt x="214817" y="28575"/>
                  <a:pt x="219075" y="32833"/>
                  <a:pt x="219075" y="38100"/>
                </a:cubicBezTo>
                <a:lnTo>
                  <a:pt x="219075" y="85725"/>
                </a:lnTo>
                <a:lnTo>
                  <a:pt x="76200" y="85725"/>
                </a:lnTo>
                <a:lnTo>
                  <a:pt x="76200" y="38100"/>
                </a:lnTo>
                <a:close/>
                <a:moveTo>
                  <a:pt x="219075" y="276225"/>
                </a:moveTo>
                <a:cubicBezTo>
                  <a:pt x="219075" y="281483"/>
                  <a:pt x="214817" y="285750"/>
                  <a:pt x="209550" y="285750"/>
                </a:cubicBezTo>
                <a:lnTo>
                  <a:pt x="85725" y="285750"/>
                </a:lnTo>
                <a:cubicBezTo>
                  <a:pt x="80467" y="285750"/>
                  <a:pt x="76200" y="281483"/>
                  <a:pt x="76200" y="276225"/>
                </a:cubicBezTo>
                <a:lnTo>
                  <a:pt x="76200" y="190500"/>
                </a:lnTo>
                <a:lnTo>
                  <a:pt x="219075" y="190500"/>
                </a:lnTo>
                <a:lnTo>
                  <a:pt x="219075" y="276225"/>
                </a:lnTo>
                <a:close/>
                <a:moveTo>
                  <a:pt x="200025" y="200025"/>
                </a:moveTo>
                <a:lnTo>
                  <a:pt x="95250" y="200025"/>
                </a:lnTo>
                <a:lnTo>
                  <a:pt x="95250" y="209550"/>
                </a:lnTo>
                <a:lnTo>
                  <a:pt x="200025" y="209550"/>
                </a:lnTo>
                <a:lnTo>
                  <a:pt x="200025" y="200025"/>
                </a:lnTo>
                <a:close/>
                <a:moveTo>
                  <a:pt x="200025" y="219075"/>
                </a:moveTo>
                <a:lnTo>
                  <a:pt x="95250" y="219075"/>
                </a:lnTo>
                <a:lnTo>
                  <a:pt x="95250" y="228600"/>
                </a:lnTo>
                <a:lnTo>
                  <a:pt x="200025" y="228600"/>
                </a:lnTo>
                <a:lnTo>
                  <a:pt x="200025" y="219075"/>
                </a:lnTo>
                <a:close/>
                <a:moveTo>
                  <a:pt x="200025" y="238125"/>
                </a:moveTo>
                <a:lnTo>
                  <a:pt x="95250" y="238125"/>
                </a:lnTo>
                <a:lnTo>
                  <a:pt x="95250" y="247650"/>
                </a:lnTo>
                <a:lnTo>
                  <a:pt x="200025" y="247650"/>
                </a:lnTo>
                <a:lnTo>
                  <a:pt x="200025" y="238125"/>
                </a:lnTo>
                <a:close/>
                <a:moveTo>
                  <a:pt x="200025" y="257175"/>
                </a:moveTo>
                <a:lnTo>
                  <a:pt x="95250" y="257175"/>
                </a:lnTo>
                <a:lnTo>
                  <a:pt x="95250" y="266700"/>
                </a:lnTo>
                <a:lnTo>
                  <a:pt x="200025" y="266700"/>
                </a:lnTo>
                <a:lnTo>
                  <a:pt x="200025" y="25717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64902" y="1916915"/>
            <a:ext cx="455698" cy="455698"/>
          </a:xfrm>
          <a:custGeom>
            <a:rect l="l" t="t" r="r" b="b"/>
            <a:pathLst>
              <a:path w="304800" h="304800">
                <a:moveTo>
                  <a:pt x="76200" y="57150"/>
                </a:moveTo>
                <a:lnTo>
                  <a:pt x="38100" y="19050"/>
                </a:lnTo>
                <a:lnTo>
                  <a:pt x="19050" y="19050"/>
                </a:lnTo>
                <a:lnTo>
                  <a:pt x="19050" y="38100"/>
                </a:lnTo>
                <a:lnTo>
                  <a:pt x="57150" y="76200"/>
                </a:lnTo>
                <a:close/>
                <a:moveTo>
                  <a:pt x="95250" y="0"/>
                </a:moveTo>
                <a:lnTo>
                  <a:pt x="114300" y="0"/>
                </a:lnTo>
                <a:lnTo>
                  <a:pt x="114300" y="38100"/>
                </a:lnTo>
                <a:lnTo>
                  <a:pt x="95250" y="38100"/>
                </a:lnTo>
                <a:close/>
                <a:moveTo>
                  <a:pt x="171450" y="95250"/>
                </a:moveTo>
                <a:lnTo>
                  <a:pt x="209550" y="95250"/>
                </a:lnTo>
                <a:lnTo>
                  <a:pt x="209550" y="114300"/>
                </a:lnTo>
                <a:lnTo>
                  <a:pt x="171450" y="114300"/>
                </a:lnTo>
                <a:close/>
                <a:moveTo>
                  <a:pt x="190500" y="38100"/>
                </a:moveTo>
                <a:lnTo>
                  <a:pt x="190500" y="19050"/>
                </a:lnTo>
                <a:lnTo>
                  <a:pt x="171450" y="19050"/>
                </a:lnTo>
                <a:lnTo>
                  <a:pt x="133350" y="57150"/>
                </a:lnTo>
                <a:lnTo>
                  <a:pt x="152400" y="76200"/>
                </a:lnTo>
                <a:close/>
                <a:moveTo>
                  <a:pt x="0" y="95250"/>
                </a:moveTo>
                <a:lnTo>
                  <a:pt x="38100" y="95250"/>
                </a:lnTo>
                <a:lnTo>
                  <a:pt x="38100" y="114300"/>
                </a:lnTo>
                <a:lnTo>
                  <a:pt x="0" y="114300"/>
                </a:lnTo>
                <a:close/>
                <a:moveTo>
                  <a:pt x="95250" y="171450"/>
                </a:moveTo>
                <a:lnTo>
                  <a:pt x="114300" y="171450"/>
                </a:lnTo>
                <a:lnTo>
                  <a:pt x="114300" y="209550"/>
                </a:lnTo>
                <a:lnTo>
                  <a:pt x="95250" y="209550"/>
                </a:lnTo>
                <a:close/>
                <a:moveTo>
                  <a:pt x="19050" y="171450"/>
                </a:moveTo>
                <a:lnTo>
                  <a:pt x="19050" y="190500"/>
                </a:lnTo>
                <a:lnTo>
                  <a:pt x="38100" y="190500"/>
                </a:lnTo>
                <a:lnTo>
                  <a:pt x="76200" y="152400"/>
                </a:lnTo>
                <a:lnTo>
                  <a:pt x="57150" y="133350"/>
                </a:lnTo>
                <a:close/>
                <a:moveTo>
                  <a:pt x="300638" y="262538"/>
                </a:moveTo>
                <a:lnTo>
                  <a:pt x="111290" y="73190"/>
                </a:lnTo>
                <a:cubicBezTo>
                  <a:pt x="105737" y="67637"/>
                  <a:pt x="96641" y="67637"/>
                  <a:pt x="91088" y="73190"/>
                </a:cubicBezTo>
                <a:lnTo>
                  <a:pt x="73190" y="91088"/>
                </a:lnTo>
                <a:cubicBezTo>
                  <a:pt x="67637" y="96641"/>
                  <a:pt x="67637" y="105737"/>
                  <a:pt x="73190" y="111290"/>
                </a:cubicBezTo>
                <a:lnTo>
                  <a:pt x="262538" y="300638"/>
                </a:lnTo>
                <a:cubicBezTo>
                  <a:pt x="268091" y="306191"/>
                  <a:pt x="277187" y="306191"/>
                  <a:pt x="282740" y="300638"/>
                </a:cubicBezTo>
                <a:lnTo>
                  <a:pt x="300638" y="282740"/>
                </a:lnTo>
                <a:cubicBezTo>
                  <a:pt x="306191" y="277187"/>
                  <a:pt x="306191" y="268091"/>
                  <a:pt x="300638" y="262538"/>
                </a:cubicBezTo>
                <a:close/>
                <a:moveTo>
                  <a:pt x="142875" y="161925"/>
                </a:moveTo>
                <a:lnTo>
                  <a:pt x="85725" y="104775"/>
                </a:lnTo>
                <a:lnTo>
                  <a:pt x="104775" y="85725"/>
                </a:lnTo>
                <a:lnTo>
                  <a:pt x="161925" y="142875"/>
                </a:lnTo>
                <a:lnTo>
                  <a:pt x="142875" y="16192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551100" y="3478315"/>
            <a:ext cx="483304" cy="483304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6530380" y="5087413"/>
            <a:ext cx="524743" cy="5538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829809" y="3450697"/>
            <a:ext cx="548701" cy="538540"/>
          </a:xfrm>
          <a:custGeom>
            <a:rect l="l" t="t" r="r" b="b"/>
            <a:pathLst>
              <a:path w="304800" h="304800">
                <a:moveTo>
                  <a:pt x="274320" y="167640"/>
                </a:moveTo>
                <a:lnTo>
                  <a:pt x="274320" y="274320"/>
                </a:lnTo>
                <a:cubicBezTo>
                  <a:pt x="274320" y="291151"/>
                  <a:pt x="260671" y="304800"/>
                  <a:pt x="243840" y="304800"/>
                </a:cubicBezTo>
                <a:cubicBezTo>
                  <a:pt x="227009" y="304800"/>
                  <a:pt x="213360" y="291151"/>
                  <a:pt x="213360" y="274320"/>
                </a:cubicBezTo>
                <a:lnTo>
                  <a:pt x="213360" y="274320"/>
                </a:lnTo>
                <a:lnTo>
                  <a:pt x="213360" y="198120"/>
                </a:lnTo>
                <a:lnTo>
                  <a:pt x="182880" y="198120"/>
                </a:lnTo>
                <a:lnTo>
                  <a:pt x="182880" y="45720"/>
                </a:lnTo>
                <a:cubicBezTo>
                  <a:pt x="182880" y="20469"/>
                  <a:pt x="203349" y="0"/>
                  <a:pt x="228600" y="0"/>
                </a:cubicBezTo>
                <a:lnTo>
                  <a:pt x="228600" y="0"/>
                </a:lnTo>
                <a:lnTo>
                  <a:pt x="274320" y="0"/>
                </a:lnTo>
                <a:lnTo>
                  <a:pt x="274320" y="167640"/>
                </a:lnTo>
                <a:close/>
                <a:moveTo>
                  <a:pt x="60960" y="152400"/>
                </a:moveTo>
                <a:cubicBezTo>
                  <a:pt x="44129" y="152400"/>
                  <a:pt x="30480" y="138751"/>
                  <a:pt x="30480" y="121920"/>
                </a:cubicBezTo>
                <a:lnTo>
                  <a:pt x="30480" y="121920"/>
                </a:lnTo>
                <a:lnTo>
                  <a:pt x="30480" y="15240"/>
                </a:lnTo>
                <a:cubicBezTo>
                  <a:pt x="30480" y="6820"/>
                  <a:pt x="37300" y="0"/>
                  <a:pt x="45720" y="0"/>
                </a:cubicBezTo>
                <a:cubicBezTo>
                  <a:pt x="54140" y="0"/>
                  <a:pt x="60960" y="6820"/>
                  <a:pt x="60960" y="15240"/>
                </a:cubicBezTo>
                <a:lnTo>
                  <a:pt x="60960" y="15240"/>
                </a:lnTo>
                <a:lnTo>
                  <a:pt x="60960" y="76200"/>
                </a:lnTo>
                <a:lnTo>
                  <a:pt x="76200" y="76200"/>
                </a:lnTo>
                <a:lnTo>
                  <a:pt x="76200" y="15240"/>
                </a:lnTo>
                <a:cubicBezTo>
                  <a:pt x="76200" y="6820"/>
                  <a:pt x="83020" y="0"/>
                  <a:pt x="91440" y="0"/>
                </a:cubicBezTo>
                <a:cubicBezTo>
                  <a:pt x="99860" y="0"/>
                  <a:pt x="106680" y="6820"/>
                  <a:pt x="106680" y="15240"/>
                </a:cubicBezTo>
                <a:lnTo>
                  <a:pt x="106680" y="15240"/>
                </a:lnTo>
                <a:lnTo>
                  <a:pt x="106680" y="76200"/>
                </a:lnTo>
                <a:lnTo>
                  <a:pt x="121920" y="76200"/>
                </a:lnTo>
                <a:lnTo>
                  <a:pt x="121920" y="15240"/>
                </a:lnTo>
                <a:cubicBezTo>
                  <a:pt x="121920" y="6820"/>
                  <a:pt x="128740" y="0"/>
                  <a:pt x="137160" y="0"/>
                </a:cubicBezTo>
                <a:cubicBezTo>
                  <a:pt x="145580" y="0"/>
                  <a:pt x="152400" y="6820"/>
                  <a:pt x="152400" y="15240"/>
                </a:cubicBezTo>
                <a:lnTo>
                  <a:pt x="152400" y="15240"/>
                </a:lnTo>
                <a:lnTo>
                  <a:pt x="152400" y="121920"/>
                </a:lnTo>
                <a:cubicBezTo>
                  <a:pt x="152400" y="138751"/>
                  <a:pt x="138751" y="152400"/>
                  <a:pt x="121920" y="152400"/>
                </a:cubicBezTo>
                <a:lnTo>
                  <a:pt x="121920" y="152400"/>
                </a:lnTo>
                <a:lnTo>
                  <a:pt x="121920" y="274320"/>
                </a:lnTo>
                <a:cubicBezTo>
                  <a:pt x="121920" y="291151"/>
                  <a:pt x="108271" y="304800"/>
                  <a:pt x="91440" y="304800"/>
                </a:cubicBezTo>
                <a:cubicBezTo>
                  <a:pt x="74609" y="304800"/>
                  <a:pt x="60960" y="291151"/>
                  <a:pt x="60960" y="274320"/>
                </a:cubicBezTo>
                <a:lnTo>
                  <a:pt x="60960" y="274320"/>
                </a:lnTo>
                <a:lnTo>
                  <a:pt x="6096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660484" y="4984613"/>
            <a:ext cx="883778" cy="759497"/>
          </a:xfrm>
          <a:custGeom>
            <a:rect l="l" t="t" r="r" b="b"/>
            <a:pathLst>
              <a:path w="304800" h="304800">
                <a:moveTo>
                  <a:pt x="147838" y="37243"/>
                </a:moveTo>
                <a:cubicBezTo>
                  <a:pt x="155724" y="37243"/>
                  <a:pt x="162125" y="43644"/>
                  <a:pt x="162125" y="51530"/>
                </a:cubicBezTo>
                <a:lnTo>
                  <a:pt x="162125" y="125349"/>
                </a:lnTo>
                <a:lnTo>
                  <a:pt x="257375" y="184880"/>
                </a:lnTo>
                <a:lnTo>
                  <a:pt x="257375" y="210483"/>
                </a:lnTo>
                <a:lnTo>
                  <a:pt x="162125" y="178337"/>
                </a:lnTo>
                <a:lnTo>
                  <a:pt x="162125" y="228343"/>
                </a:lnTo>
                <a:lnTo>
                  <a:pt x="181547" y="247669"/>
                </a:lnTo>
                <a:lnTo>
                  <a:pt x="181537" y="267519"/>
                </a:lnTo>
                <a:lnTo>
                  <a:pt x="147838" y="256318"/>
                </a:lnTo>
                <a:lnTo>
                  <a:pt x="114624" y="267557"/>
                </a:lnTo>
                <a:lnTo>
                  <a:pt x="114767" y="246707"/>
                </a:lnTo>
                <a:lnTo>
                  <a:pt x="132959" y="228943"/>
                </a:lnTo>
                <a:lnTo>
                  <a:pt x="133121" y="178346"/>
                </a:lnTo>
                <a:lnTo>
                  <a:pt x="37900" y="211074"/>
                </a:lnTo>
                <a:lnTo>
                  <a:pt x="38100" y="184880"/>
                </a:lnTo>
                <a:lnTo>
                  <a:pt x="133417" y="124749"/>
                </a:lnTo>
                <a:lnTo>
                  <a:pt x="133569" y="51521"/>
                </a:lnTo>
                <a:cubicBezTo>
                  <a:pt x="133550" y="43644"/>
                  <a:pt x="139951" y="37243"/>
                  <a:pt x="147838" y="3724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定义及功能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9906" b="990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4894" b="4894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导游角色定位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文化传播者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导游作为旅游目的地的文化传播者，需要具备丰富的知识储备和良好的文化素养，能够将旅游目的地的文化内涵传递给游客。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服务提供者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导游是旅游服务的重要提供者之一，需要为游客提供优质的导览讲解服务，确保游客在旅游过程中获得良好的体验和感受。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旅游形象代表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导游作为旅游目的地的形象代表之一，需要具备良好的形象和气质，能够展现出旅游目的地的良好形象和风貌。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留下深刻印象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通过讲解过程中的精彩瞬间和感人故事等元素，给游客留下深刻的印象和美好的回忆，使游客对旅游目的地产生持久的兴趣和关注。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增强游客认知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通过生动、有趣的讲解，增强游客对旅游目的地的认知和感受，使游客更加深入地了解旅游目的地的历史、文化和风土人情。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提升游客兴趣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通过讲解过程中引入有趣的故事、传说等元素，激发游客对旅游目的地的兴趣和好奇心，增强游客的探索欲望。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促进游客参与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通过讲解过程中的互动环节，鼓励游客积极参与其中，增强游客的参与感和归属感，提升游客的旅游体验。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提升游客体验价值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导游导览讲解前期准备工作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掌握景点地理知识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熟悉景点的地理位置、地形地貌和自然环境，有助于为游客描绘出景点的整体风貌。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了解景点特色与亮点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明确景点的独特之处和吸引游客的亮点，以便在讲解过程中突出重点，提升游客兴趣。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深入研究景点历史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了解景点的历史沿革、文化背景和相关人物故事，以便为游客提供准确且有趣的历史信息。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3625" r="1362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熟悉景点背景知识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根据游客的年龄、职业、文化背景等特征，了解他们的兴趣爱好和知识水平，以便提供符合其需求的讲解内容。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分析游客群体特征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在导览开始前与游客进行简单沟通，了解他们对本次游览的期望和需求，以便调整讲解内容和方式。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沟通了解游客期望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在讲解过程中留意游客的反应和提问，及时调整讲解节奏和内容，以满足游客的实际需求。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关注游客实时反馈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了解游客需求与兴趣点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000" r="10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准备辅助工具和设备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根据讲解需要，提前准备好相关辅助工具和设备，如地图、图片、音频等，以增强讲解效果。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确定讲解主题和顺序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根据景点特色和游客需求，制定详细的讲解主题和顺序，确保讲解内容条理清晰、逻辑严密。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编写讲解词和提纲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针对每个主题和景点，编写生动有趣的讲解词和简明扼要的提纲，以便在讲解过程中准确传达信息。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制定详细讲解计划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现场导游导览讲解技巧与方法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导游应使用准确、流畅的语言进行讲解，避免使用生僻字、晦涩难懂的词汇和复杂的句子结构。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准确流畅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生动形象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语速适中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083" r="1208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通过运用比喻、拟人等修辞手法，使讲解内容更加生动形象，便于游客理解和记忆。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讲解时语速不宜过快或过慢，应适中，确保游客能够听清并理解讲解内容。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语言运用与表达能力培养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导游应以热情友好的态度进行讲解，让游客感受到关心和尊重，增强游客的参与感和归属感。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26" r="16626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8167" r="81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热情友好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通过讲解内容的情感渲染和表达方式的感染力提升，激发游客的兴趣和共鸣，使讲解更具吸引力。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富有感染力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适当运用幽默风趣的语言和表达方式，可以缓解游客的疲劳感，增加讲解的趣味性。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幽默风趣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情感传递与感染力提升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https://d.book118.com/895000313201011042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2024-09-03T18:29:23.680</cp:lastPrinted>
  <dcterms:created xsi:type="dcterms:W3CDTF">2024-09-03T10:29:23Z</dcterms:created>
  <dcterms:modified xsi:type="dcterms:W3CDTF">2024-09-03T10:29:25Z</dcterms:modified>
</cp:coreProperties>
</file>