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F612F13-F4F9-490E-9312-40051B512D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436E90-34EA-4BA9-9194-BDB231D94E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BAD8C45-34F5-49D6-84EC-B8B201B6AB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707BF8A-CC88-4920-AA97-AF1178D8BB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9D81B85-BB22-41CA-AE4F-D3FBF4BD54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4860CEB-3F30-4B83-9F56-D547E2B2D41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BAF2961-11CB-4A93-8BBB-1C8BCB3DE21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1FB93F-F455-4BE0-A362-D1948E60A3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7578FB-1B72-40EB-8985-02DC901832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3DC06E-B054-417A-885A-EBE8D61D95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3F18F7-F53D-4618-80F8-4A0F860F75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5003302210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膝关节护理查房PPT课件</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膝关节概述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膝关节疾病的诊断与评估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膝关节疾病的护理与治疗</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膝关节疾病的预防与康复</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膝关节疾病患者的心理护理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膝关节概述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255" b="16255"/>
          <a:stretch>
            <a:fillRect/>
          </a:stretch>
        </p:blipFill>
        <p:spPr>
          <a:xfrm>
            <a:off x="6511619" y="1535300"/>
            <a:ext cx="4371748" cy="4560406"/>
          </a:xfrm>
          <a:prstGeom prst="rect">
            <a:avLst/>
          </a:prstGeom>
        </p:spPr>
      </p:pic>
      <p:sp>
        <p:nvSpPr>
          <p:cNvPr id="3" name="AutoShape 3"/>
          <p:cNvSpPr/>
          <p:nvPr/>
        </p:nvSpPr>
        <p:spPr>
          <a:xfrm>
            <a:off x="623610" y="1939341"/>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膝关节由股骨、胫骨和髌骨组成，周围有韧带、肌肉和关节囊等结构支持。</a:t>
            </a:r>
            <a:endParaRPr lang="en-US" sz="1100"/>
          </a:p>
        </p:txBody>
      </p:sp>
      <p:sp>
        <p:nvSpPr>
          <p:cNvPr id="4" name="AutoShape 4"/>
          <p:cNvSpPr/>
          <p:nvPr/>
        </p:nvSpPr>
        <p:spPr>
          <a:xfrm>
            <a:off x="623610" y="3270075"/>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膝关节是人体最大的关节之一，主要负责行走、跑跳和弯曲等功能。</a:t>
            </a:r>
            <a:endParaRPr lang="en-US" sz="1100"/>
          </a:p>
        </p:txBody>
      </p:sp>
      <p:sp>
        <p:nvSpPr>
          <p:cNvPr id="5" name="AutoShape 5"/>
          <p:cNvSpPr/>
          <p:nvPr/>
        </p:nvSpPr>
        <p:spPr>
          <a:xfrm>
            <a:off x="623610" y="4650890"/>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膝关节内部有滑膜组织，可以分泌滑液，起到润滑和营养的作用。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膝关节的解剖结构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膝关节的功能正常与否直接影响到人体的运动能力和生活质量。</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膝关节的稳定性和灵活性对于防止运动损伤和保持身体健康具有重要意义。</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19682" r="19682"/>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19078" b="19078"/>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膝关节是人体重要的运动关节，支撑着人体上半身重量，参与多种运动。</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膝关节的功能与重要性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138835" y="1977064"/>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816433" y="1969991"/>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38835"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816433"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228892" y="4370070"/>
            <a:ext cx="1623706" cy="976801"/>
          </a:xfrm>
          <a:custGeom>
            <a:rect l="l" t="t" r="r" b="b"/>
            <a:pathLst>
              <a:path w="1736725" h="884238">
                <a:moveTo>
                  <a:pt x="0" y="884238"/>
                </a:moveTo>
                <a:lnTo>
                  <a:pt x="1736725" y="884238"/>
                </a:lnTo>
                <a:lnTo>
                  <a:pt x="1736725"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4173874" y="4336835"/>
            <a:ext cx="865272" cy="168353"/>
          </a:xfrm>
          <a:custGeom>
            <a:rect l="l" t="t" r="r" b="b"/>
            <a:pathLst>
              <a:path w="1819275" h="301625">
                <a:moveTo>
                  <a:pt x="1819275" y="301625"/>
                </a:moveTo>
                <a:lnTo>
                  <a:pt x="0" y="301625"/>
                </a:lnTo>
                <a:lnTo>
                  <a:pt x="0"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4189230" y="2014654"/>
            <a:ext cx="1667161" cy="416135"/>
          </a:xfrm>
          <a:custGeom>
            <a:rect l="l" t="t" r="r" b="b"/>
            <a:pathLst>
              <a:path w="1803400" h="673100">
                <a:moveTo>
                  <a:pt x="1803400" y="673100"/>
                </a:moveTo>
                <a:lnTo>
                  <a:pt x="1803400" y="0"/>
                </a:lnTo>
                <a:lnTo>
                  <a:pt x="0"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6679700" y="2014653"/>
            <a:ext cx="1172899" cy="1487049"/>
          </a:xfrm>
          <a:custGeom>
            <a:rect l="l" t="t" r="r" b="b"/>
            <a:pathLst>
              <a:path w="1736725" h="884238">
                <a:moveTo>
                  <a:pt x="0" y="884238"/>
                </a:moveTo>
                <a:lnTo>
                  <a:pt x="1736725" y="884238"/>
                </a:lnTo>
                <a:lnTo>
                  <a:pt x="1736725"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Freeform 10"/>
          <p:cNvSpPr/>
          <p:nvPr/>
        </p:nvSpPr>
        <p:spPr>
          <a:xfrm>
            <a:off x="5629398" y="1949322"/>
            <a:ext cx="840064" cy="1073321"/>
          </a:xfrm>
          <a:custGeom>
            <a:rect l="l" t="t" r="r" b="b"/>
            <a:pathLst>
              <a:path w="1774574" h="1097009">
                <a:moveTo>
                  <a:pt x="887287" y="0"/>
                </a:moveTo>
                <a:lnTo>
                  <a:pt x="1774574" y="1097009"/>
                </a:lnTo>
                <a:lnTo>
                  <a:pt x="0" y="1097009"/>
                </a:lnTo>
                <a:lnTo>
                  <a:pt x="887287" y="0"/>
                </a:lnTo>
                <a:close/>
              </a:path>
            </a:pathLst>
          </a:cu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281069" y="3155633"/>
            <a:ext cx="1536722" cy="757109"/>
          </a:xfrm>
          <a:custGeom>
            <a:rect l="l" t="t" r="r" b="b"/>
            <a:pathLst>
              <a:path w="3246216" h="773818">
                <a:moveTo>
                  <a:pt x="625883" y="0"/>
                </a:moveTo>
                <a:lnTo>
                  <a:pt x="2620333" y="0"/>
                </a:lnTo>
                <a:lnTo>
                  <a:pt x="3246216" y="773818"/>
                </a:lnTo>
                <a:lnTo>
                  <a:pt x="0" y="773818"/>
                </a:lnTo>
                <a:lnTo>
                  <a:pt x="625883" y="0"/>
                </a:lnTo>
                <a:close/>
              </a:path>
            </a:pathLst>
          </a:cu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32740" y="4045732"/>
            <a:ext cx="2233381" cy="757108"/>
          </a:xfrm>
          <a:custGeom>
            <a:rect l="l" t="t" r="r" b="b"/>
            <a:pathLst>
              <a:path w="4717856" h="773817">
                <a:moveTo>
                  <a:pt x="625882" y="0"/>
                </a:moveTo>
                <a:lnTo>
                  <a:pt x="4091974" y="0"/>
                </a:lnTo>
                <a:lnTo>
                  <a:pt x="4717856" y="773817"/>
                </a:lnTo>
                <a:lnTo>
                  <a:pt x="0" y="773817"/>
                </a:lnTo>
                <a:lnTo>
                  <a:pt x="625882" y="0"/>
                </a:lnTo>
                <a:close/>
              </a:path>
            </a:pathLst>
          </a:cu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537832" y="4935828"/>
            <a:ext cx="3023197" cy="876135"/>
          </a:xfrm>
          <a:custGeom>
            <a:rect l="l" t="t" r="r" b="b"/>
            <a:pathLst>
              <a:path w="6386287" h="895470">
                <a:moveTo>
                  <a:pt x="724278" y="0"/>
                </a:moveTo>
                <a:lnTo>
                  <a:pt x="5662010" y="0"/>
                </a:lnTo>
                <a:lnTo>
                  <a:pt x="6386287" y="895470"/>
                </a:lnTo>
                <a:lnTo>
                  <a:pt x="0" y="895470"/>
                </a:lnTo>
                <a:lnTo>
                  <a:pt x="72427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629398" y="2448724"/>
            <a:ext cx="840064" cy="477774"/>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01</a:t>
            </a:r>
            <a:endParaRPr lang="en-US" sz="1100"/>
          </a:p>
        </p:txBody>
      </p:sp>
      <p:sp>
        <p:nvSpPr>
          <p:cNvPr id="15" name="AutoShape 15"/>
          <p:cNvSpPr/>
          <p:nvPr/>
        </p:nvSpPr>
        <p:spPr>
          <a:xfrm>
            <a:off x="5445167" y="3298956"/>
            <a:ext cx="1208526" cy="477774"/>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02</a:t>
            </a:r>
            <a:endParaRPr lang="en-US" sz="1100"/>
          </a:p>
        </p:txBody>
      </p:sp>
      <p:sp>
        <p:nvSpPr>
          <p:cNvPr id="16" name="AutoShape 16"/>
          <p:cNvSpPr/>
          <p:nvPr/>
        </p:nvSpPr>
        <p:spPr>
          <a:xfrm>
            <a:off x="5445167" y="4180884"/>
            <a:ext cx="1208526" cy="477774"/>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03</a:t>
            </a:r>
            <a:endParaRPr lang="en-US" sz="1100"/>
          </a:p>
        </p:txBody>
      </p:sp>
      <p:sp>
        <p:nvSpPr>
          <p:cNvPr id="17" name="AutoShape 17"/>
          <p:cNvSpPr/>
          <p:nvPr/>
        </p:nvSpPr>
        <p:spPr>
          <a:xfrm>
            <a:off x="5445167" y="5130220"/>
            <a:ext cx="1208526" cy="477774"/>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DFDFD">
                    <a:alpha val="100000"/>
                  </a:srgbClr>
                </a:solidFill>
                <a:latin typeface="Microsoft Yahei"/>
                <a:ea typeface="Microsoft Yahei"/>
                <a:cs typeface="Microsoft Yahei"/>
              </a:rPr>
              <a:t>04</a:t>
            </a:r>
            <a:endParaRPr lang="en-US" sz="1100"/>
          </a:p>
        </p:txBody>
      </p:sp>
      <p:cxnSp>
        <p:nvCxnSpPr>
          <p:cNvPr id="18" name="Connector 18"/>
          <p:cNvCxnSpPr/>
          <p:nvPr/>
        </p:nvCxnSpPr>
        <p:spPr>
          <a:xfrm flipH="1">
            <a:off x="1171596" y="3658813"/>
            <a:ext cx="2694606" cy="0"/>
          </a:xfrm>
          <a:prstGeom prst="line">
            <a:avLst/>
          </a:prstGeom>
          <a:ln w="1270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19" name="AutoShape 19"/>
          <p:cNvSpPr/>
          <p:nvPr/>
        </p:nvSpPr>
        <p:spPr>
          <a:xfrm>
            <a:off x="1109567" y="1496662"/>
            <a:ext cx="2877312"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膝关节骨关节炎</a:t>
            </a:r>
            <a:endParaRPr lang="en-US" sz="1100"/>
          </a:p>
        </p:txBody>
      </p:sp>
      <p:sp>
        <p:nvSpPr>
          <p:cNvPr id="20" name="AutoShape 20"/>
          <p:cNvSpPr/>
          <p:nvPr/>
        </p:nvSpPr>
        <p:spPr>
          <a:xfrm>
            <a:off x="1109567" y="1890299"/>
            <a:ext cx="2877312" cy="146304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由于关节退行性变、磨损等原因引起的关节炎症。</a:t>
            </a:r>
            <a:endParaRPr lang="en-US" sz="1100"/>
          </a:p>
        </p:txBody>
      </p:sp>
      <p:sp>
        <p:nvSpPr>
          <p:cNvPr id="21" name="AutoShape 21"/>
          <p:cNvSpPr/>
          <p:nvPr/>
        </p:nvSpPr>
        <p:spPr>
          <a:xfrm>
            <a:off x="1109567" y="4163029"/>
            <a:ext cx="2877312"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膝关节半月板损伤</a:t>
            </a:r>
            <a:endParaRPr lang="en-US" sz="1100"/>
          </a:p>
        </p:txBody>
      </p:sp>
      <p:sp>
        <p:nvSpPr>
          <p:cNvPr id="22" name="AutoShape 22"/>
          <p:cNvSpPr/>
          <p:nvPr/>
        </p:nvSpPr>
        <p:spPr>
          <a:xfrm>
            <a:off x="1109567" y="4556666"/>
            <a:ext cx="2877312" cy="146304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由于长期慢性劳损或外伤引起的半月板损伤。</a:t>
            </a:r>
            <a:endParaRPr lang="en-US" sz="1100"/>
          </a:p>
        </p:txBody>
      </p:sp>
      <p:cxnSp>
        <p:nvCxnSpPr>
          <p:cNvPr id="23" name="Connector 23"/>
          <p:cNvCxnSpPr/>
          <p:nvPr/>
        </p:nvCxnSpPr>
        <p:spPr>
          <a:xfrm flipH="1">
            <a:off x="8267150" y="3658813"/>
            <a:ext cx="2694606" cy="0"/>
          </a:xfrm>
          <a:prstGeom prst="line">
            <a:avLst/>
          </a:prstGeom>
          <a:ln w="1270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24" name="AutoShape 24"/>
          <p:cNvSpPr/>
          <p:nvPr/>
        </p:nvSpPr>
        <p:spPr>
          <a:xfrm>
            <a:off x="8205121" y="1496662"/>
            <a:ext cx="2877312"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膝关节韧带损伤</a:t>
            </a:r>
            <a:endParaRPr lang="en-US" sz="1100"/>
          </a:p>
        </p:txBody>
      </p:sp>
      <p:sp>
        <p:nvSpPr>
          <p:cNvPr id="25" name="AutoShape 25"/>
          <p:cNvSpPr/>
          <p:nvPr/>
        </p:nvSpPr>
        <p:spPr>
          <a:xfrm>
            <a:off x="8205121" y="1890299"/>
            <a:ext cx="2877312" cy="146304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由于剧烈运动或外伤引起的韧带撕裂或断裂。</a:t>
            </a:r>
            <a:endParaRPr lang="en-US" sz="1100"/>
          </a:p>
        </p:txBody>
      </p:sp>
      <p:sp>
        <p:nvSpPr>
          <p:cNvPr id="26" name="AutoShape 26"/>
          <p:cNvSpPr/>
          <p:nvPr/>
        </p:nvSpPr>
        <p:spPr>
          <a:xfrm>
            <a:off x="8205121" y="4163029"/>
            <a:ext cx="2877312"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膝关节滑膜炎</a:t>
            </a:r>
            <a:endParaRPr lang="en-US" sz="1100"/>
          </a:p>
        </p:txBody>
      </p:sp>
      <p:sp>
        <p:nvSpPr>
          <p:cNvPr id="27" name="AutoShape 27"/>
          <p:cNvSpPr/>
          <p:nvPr/>
        </p:nvSpPr>
        <p:spPr>
          <a:xfrm>
            <a:off x="8205121" y="4556666"/>
            <a:ext cx="2877312" cy="146304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由于滑膜组织炎症引起的关节肿胀、疼痛等症状。</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膝关节常见疾病</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膝关节疾病的诊断与评估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10961" y="2341885"/>
            <a:ext cx="2777010" cy="508827"/>
          </a:xfrm>
          <a:prstGeom prst="parallelogram">
            <a:avLst>
              <a:gd name="adj" fmla="val 173829"/>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10962" y="3323311"/>
            <a:ext cx="2777011" cy="508365"/>
          </a:xfrm>
          <a:prstGeom prst="parallelogram">
            <a:avLst>
              <a:gd name="adj" fmla="val 175043"/>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710962" y="4305090"/>
            <a:ext cx="2777011" cy="512001"/>
          </a:xfrm>
          <a:prstGeom prst="parallelogram">
            <a:avLst>
              <a:gd name="adj" fmla="val 173641"/>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504183" y="1872458"/>
            <a:ext cx="2983790" cy="469888"/>
          </a:xfrm>
          <a:custGeom>
            <a:rect l="l" t="t" r="r" b="b"/>
            <a:pathLst>
              <a:path w="3663132" h="576871">
                <a:moveTo>
                  <a:pt x="3374697" y="0"/>
                </a:moveTo>
                <a:lnTo>
                  <a:pt x="584833" y="0"/>
                </a:lnTo>
                <a:lnTo>
                  <a:pt x="0" y="576871"/>
                </a:lnTo>
                <a:lnTo>
                  <a:pt x="3374697" y="576871"/>
                </a:lnTo>
                <a:lnTo>
                  <a:pt x="3663132" y="28843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710962" y="2854349"/>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10962" y="3835313"/>
            <a:ext cx="2777011" cy="468963"/>
          </a:xfrm>
          <a:custGeom>
            <a:rect l="l" t="t" r="r" b="b"/>
            <a:pathLst>
              <a:path w="3409274" h="575735">
                <a:moveTo>
                  <a:pt x="0" y="0"/>
                </a:moveTo>
                <a:lnTo>
                  <a:pt x="2825593" y="0"/>
                </a:lnTo>
                <a:lnTo>
                  <a:pt x="3409274" y="575735"/>
                </a:lnTo>
                <a:lnTo>
                  <a:pt x="583682" y="57573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710962" y="4816276"/>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411224" y="4511544"/>
            <a:ext cx="2926080" cy="158496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了解患者的疼痛情况、发病时间、诱发因素等，有助于判断膝关节疾病的类型和程度。</a:t>
            </a:r>
            <a:endParaRPr lang="en-US" sz="1100"/>
          </a:p>
        </p:txBody>
      </p:sp>
      <p:sp>
        <p:nvSpPr>
          <p:cNvPr id="10" name="AutoShape 10"/>
          <p:cNvSpPr/>
          <p:nvPr/>
        </p:nvSpPr>
        <p:spPr>
          <a:xfrm>
            <a:off x="1411224" y="2644137"/>
            <a:ext cx="2926080" cy="158496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X光、MRI、CT等影像学检查可以观察膝关节的结构和病变情况，为诊断提供依据。</a:t>
            </a:r>
            <a:endParaRPr lang="en-US" sz="1100"/>
          </a:p>
        </p:txBody>
      </p:sp>
      <p:sp>
        <p:nvSpPr>
          <p:cNvPr id="11" name="AutoShape 11"/>
          <p:cNvSpPr/>
          <p:nvPr/>
        </p:nvSpPr>
        <p:spPr>
          <a:xfrm>
            <a:off x="7965938" y="1476145"/>
            <a:ext cx="2926080" cy="158496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医生通过观察患者的步态、关节活动度、肌肉力量等，初步判断膝关节是否存在异常。</a:t>
            </a:r>
            <a:endParaRPr lang="en-US" sz="1100"/>
          </a:p>
        </p:txBody>
      </p:sp>
      <p:sp>
        <p:nvSpPr>
          <p:cNvPr id="12" name="AutoShape 12"/>
          <p:cNvSpPr/>
          <p:nvPr/>
        </p:nvSpPr>
        <p:spPr>
          <a:xfrm>
            <a:off x="8078669" y="3640986"/>
            <a:ext cx="2926080" cy="158496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血液检查、关节液检查等可以辅助诊断，了解炎症反应和关节破坏程度。</a:t>
            </a:r>
            <a:endParaRPr lang="en-US" sz="1100"/>
          </a:p>
        </p:txBody>
      </p:sp>
      <p:sp>
        <p:nvSpPr>
          <p:cNvPr id="13" name="AutoShape 13"/>
          <p:cNvSpPr/>
          <p:nvPr/>
        </p:nvSpPr>
        <p:spPr>
          <a:xfrm>
            <a:off x="5078274" y="2850712"/>
            <a:ext cx="2048256" cy="43891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影像学检查</a:t>
            </a:r>
            <a:endParaRPr lang="en-US" sz="1100"/>
          </a:p>
        </p:txBody>
      </p:sp>
      <p:sp>
        <p:nvSpPr>
          <p:cNvPr id="14" name="AutoShape 14"/>
          <p:cNvSpPr/>
          <p:nvPr/>
        </p:nvSpPr>
        <p:spPr>
          <a:xfrm>
            <a:off x="4799914" y="1872460"/>
            <a:ext cx="2253828" cy="43891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体格检查</a:t>
            </a:r>
            <a:endParaRPr lang="en-US" sz="1100"/>
          </a:p>
        </p:txBody>
      </p:sp>
      <p:sp>
        <p:nvSpPr>
          <p:cNvPr id="15" name="AutoShape 15"/>
          <p:cNvSpPr/>
          <p:nvPr/>
        </p:nvSpPr>
        <p:spPr>
          <a:xfrm>
            <a:off x="5070960" y="3831676"/>
            <a:ext cx="2050081"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实验室检查</a:t>
            </a:r>
            <a:endParaRPr lang="en-US" sz="1100"/>
          </a:p>
        </p:txBody>
      </p:sp>
      <p:sp>
        <p:nvSpPr>
          <p:cNvPr id="16" name="AutoShape 16"/>
          <p:cNvSpPr/>
          <p:nvPr/>
        </p:nvSpPr>
        <p:spPr>
          <a:xfrm>
            <a:off x="5070960" y="4817092"/>
            <a:ext cx="2050081"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病史采集</a:t>
            </a:r>
            <a:endParaRPr lang="en-US" sz="1100"/>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16129" y="1918692"/>
            <a:ext cx="2109431" cy="3312038"/>
          </a:xfrm>
          <a:prstGeom prst="roundRect">
            <a:avLst>
              <a:gd name="adj" fmla="val 2657"/>
            </a:avLst>
          </a:prstGeom>
          <a:ln w="238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8772777" y="1918692"/>
            <a:ext cx="2109431" cy="3312038"/>
          </a:xfrm>
          <a:prstGeom prst="roundRect">
            <a:avLst>
              <a:gd name="adj" fmla="val 2657"/>
            </a:avLst>
          </a:prstGeom>
          <a:ln w="238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6287228" y="1918692"/>
            <a:ext cx="2109431" cy="3312038"/>
          </a:xfrm>
          <a:prstGeom prst="roundRect">
            <a:avLst>
              <a:gd name="adj" fmla="val 2657"/>
            </a:avLst>
          </a:prstGeom>
          <a:ln w="238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3801679" y="1918692"/>
            <a:ext cx="2109431" cy="3312038"/>
          </a:xfrm>
          <a:prstGeom prst="roundRect">
            <a:avLst>
              <a:gd name="adj" fmla="val 2657"/>
            </a:avLst>
          </a:prstGeom>
          <a:ln w="238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Freeform 6"/>
          <p:cNvSpPr/>
          <p:nvPr/>
        </p:nvSpPr>
        <p:spPr>
          <a:xfrm>
            <a:off x="1316129"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801679"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87228"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772777"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314687" y="2010008"/>
            <a:ext cx="2110874" cy="732795"/>
          </a:xfrm>
          <a:prstGeom prst="rect">
            <a:avLst/>
          </a:prstGeom>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01</a:t>
            </a:r>
            <a:endParaRPr lang="en-US" sz="1100"/>
          </a:p>
        </p:txBody>
      </p:sp>
      <p:sp>
        <p:nvSpPr>
          <p:cNvPr id="11" name="AutoShape 11"/>
          <p:cNvSpPr/>
          <p:nvPr/>
        </p:nvSpPr>
        <p:spPr>
          <a:xfrm>
            <a:off x="3801679" y="2039805"/>
            <a:ext cx="2110874" cy="732795"/>
          </a:xfrm>
          <a:prstGeom prst="rect">
            <a:avLst/>
          </a:prstGeom>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02</a:t>
            </a:r>
            <a:endParaRPr lang="en-US" sz="1100"/>
          </a:p>
        </p:txBody>
      </p:sp>
      <p:sp>
        <p:nvSpPr>
          <p:cNvPr id="12" name="AutoShape 12"/>
          <p:cNvSpPr/>
          <p:nvPr/>
        </p:nvSpPr>
        <p:spPr>
          <a:xfrm>
            <a:off x="6276655" y="2039805"/>
            <a:ext cx="2110874" cy="732795"/>
          </a:xfrm>
          <a:prstGeom prst="rect">
            <a:avLst/>
          </a:prstGeom>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03</a:t>
            </a:r>
            <a:endParaRPr lang="en-US" sz="1100"/>
          </a:p>
        </p:txBody>
      </p:sp>
      <p:sp>
        <p:nvSpPr>
          <p:cNvPr id="13" name="AutoShape 13"/>
          <p:cNvSpPr/>
          <p:nvPr/>
        </p:nvSpPr>
        <p:spPr>
          <a:xfrm>
            <a:off x="8772777" y="2039805"/>
            <a:ext cx="2110874" cy="732795"/>
          </a:xfrm>
          <a:prstGeom prst="rect">
            <a:avLst/>
          </a:prstGeom>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04</a:t>
            </a:r>
            <a:endParaRPr lang="en-US" sz="1100"/>
          </a:p>
        </p:txBody>
      </p:sp>
      <p:sp>
        <p:nvSpPr>
          <p:cNvPr id="14" name="AutoShape 14"/>
          <p:cNvSpPr/>
          <p:nvPr/>
        </p:nvSpPr>
        <p:spPr>
          <a:xfrm>
            <a:off x="1396520" y="3463569"/>
            <a:ext cx="1950720" cy="165811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采用视觉模拟评分法（VAS）或数字评分法（NRS）评估患者疼痛程度。</a:t>
            </a:r>
            <a:endParaRPr lang="en-US" sz="1100"/>
          </a:p>
        </p:txBody>
      </p:sp>
      <p:sp>
        <p:nvSpPr>
          <p:cNvPr id="15" name="AutoShape 15"/>
          <p:cNvSpPr/>
          <p:nvPr/>
        </p:nvSpPr>
        <p:spPr>
          <a:xfrm>
            <a:off x="1316129" y="3011285"/>
            <a:ext cx="2109431"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疼痛评估</a:t>
            </a:r>
            <a:endParaRPr lang="en-US" sz="1100"/>
          </a:p>
        </p:txBody>
      </p:sp>
      <p:sp>
        <p:nvSpPr>
          <p:cNvPr id="16" name="AutoShape 16"/>
          <p:cNvSpPr/>
          <p:nvPr/>
        </p:nvSpPr>
        <p:spPr>
          <a:xfrm>
            <a:off x="3882070" y="3444558"/>
            <a:ext cx="1950720" cy="165811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通过膝关节活动度、肌力、步态等方面评估关节功能。</a:t>
            </a:r>
            <a:endParaRPr lang="en-US" sz="1100"/>
          </a:p>
        </p:txBody>
      </p:sp>
      <p:sp>
        <p:nvSpPr>
          <p:cNvPr id="17" name="AutoShape 17"/>
          <p:cNvSpPr/>
          <p:nvPr/>
        </p:nvSpPr>
        <p:spPr>
          <a:xfrm>
            <a:off x="3801679" y="2992274"/>
            <a:ext cx="2110874"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关节功能评估</a:t>
            </a:r>
            <a:endParaRPr lang="en-US" sz="1100"/>
          </a:p>
        </p:txBody>
      </p:sp>
      <p:sp>
        <p:nvSpPr>
          <p:cNvPr id="18" name="AutoShape 18"/>
          <p:cNvSpPr/>
          <p:nvPr/>
        </p:nvSpPr>
        <p:spPr>
          <a:xfrm>
            <a:off x="6358113" y="3444558"/>
            <a:ext cx="1950720" cy="165811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了解患者的生活和工作能力，评估疾病对患者生活质量的影响。</a:t>
            </a:r>
            <a:endParaRPr lang="en-US" sz="1100"/>
          </a:p>
        </p:txBody>
      </p:sp>
      <p:sp>
        <p:nvSpPr>
          <p:cNvPr id="19" name="AutoShape 19"/>
          <p:cNvSpPr/>
          <p:nvPr/>
        </p:nvSpPr>
        <p:spPr>
          <a:xfrm>
            <a:off x="6287228" y="2992274"/>
            <a:ext cx="2109431"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生活质量评估</a:t>
            </a:r>
            <a:endParaRPr lang="en-US" sz="1100"/>
          </a:p>
        </p:txBody>
      </p:sp>
      <p:sp>
        <p:nvSpPr>
          <p:cNvPr id="20" name="AutoShape 20"/>
          <p:cNvSpPr/>
          <p:nvPr/>
        </p:nvSpPr>
        <p:spPr>
          <a:xfrm>
            <a:off x="8843662" y="3444558"/>
            <a:ext cx="1950720" cy="165811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根据患者的病情和治疗情况，评估疾病的预后和康复效果。</a:t>
            </a:r>
            <a:endParaRPr lang="en-US" sz="1100"/>
          </a:p>
        </p:txBody>
      </p:sp>
      <p:sp>
        <p:nvSpPr>
          <p:cNvPr id="21" name="AutoShape 21"/>
          <p:cNvSpPr/>
          <p:nvPr/>
        </p:nvSpPr>
        <p:spPr>
          <a:xfrm>
            <a:off x="8772777" y="2992274"/>
            <a:ext cx="2109431"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预后评估</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骨关节炎</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类风湿性关节炎</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半月板损伤</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韧带损伤</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膝关节疾病的分类</a:t>
              </a:r>
            </a:p>
          </p:txBody>
        </p:sp>
      </p:grpSp>
      <p:pic>
        <p:nvPicPr>
          <p:cNvPr id="28" name="Picture 28"/>
          <p:cNvPicPr>
            <a:picLocks noChangeAspect="1"/>
          </p:cNvPicPr>
          <p:nvPr/>
        </p:nvPicPr>
        <p:blipFill>
          <a:blip r:embed="rId2"/>
          <a:srcRect t="18652" b="18652"/>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8446" r="844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2587" b="12587"/>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2413" r="12413"/>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是最常见的膝关节疾病，由于关节软骨磨损引起的关节炎症。</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是一种自身免疫性疾病，导致关节炎症和关节破坏。</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半月板是膝关节内的两块纤维软骨，损伤后可引起疼痛和关节活动受限。</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膝关节周围的韧带损伤可导致关节不稳定和疼痛。</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膝关节疾病的护理与治疗</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https://d.book118.com/895003302210011041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2024-09-02T05:23:12.570</cp:lastPrinted>
  <dcterms:created xsi:type="dcterms:W3CDTF">2024-09-01T21:23:12Z</dcterms:created>
  <dcterms:modified xsi:type="dcterms:W3CDTF">2024-09-01T21:23:14Z</dcterms:modified>
</cp:coreProperties>
</file>