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B88CA88-653E-4E45-96E6-CC1930073E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4" name="PlaceHolder 1"/>
          <p:cNvSpPr>
            <a:spLocks noGrp="1"/>
          </p:cNvSpPr>
          <p:nvPr>
            <p:ph type="sldImg"/>
          </p:nvPr>
        </p:nvSpPr>
        <p:spPr>
          <a:xfrm>
            <a:off x="685800" y="1143000"/>
            <a:ext cx="5486040" cy="3085920"/>
          </a:xfrm>
          <a:prstGeom prst="rect">
            <a:avLst/>
          </a:prstGeom>
          <a:ln w="0">
            <a:noFill/>
          </a:ln>
        </p:spPr>
      </p:sp>
      <p:sp>
        <p:nvSpPr>
          <p:cNvPr id="31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09F87-AB8D-4A96-BFCA-027322C96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AE8EE-30AE-494A-8D30-C0444A954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256E28-52F6-44D3-9B43-38D2BC587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05A881-B2EE-421F-81A6-D94BCB3C7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8FA863-B37B-418D-902A-97137E625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FF2DED-A345-4ADD-8426-828BB3B7E4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3B171B-6B88-4AC7-8491-0F52FACC40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AB5A52-4DF1-46F5-8B8D-2A755EE03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3F5207-055C-489F-A2AC-F462B35112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2F485-1FF8-4593-AEA2-B2B65E835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70766-378C-4E5E-9A9E-751F9968E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7C3C789-197D-4394-880C-5633A8669C1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A9389BF-37C1-4131-9E75-022D7B4E71F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011343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销售团队管理的核心技巧与要点</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销售团队管理的重要性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销售团队的激励与奖励体系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销售团队管理中的关键指标监控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销售团队的培训与发展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销售团队管理中的沟通技巧</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：销售团队管理的总结与展望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销售团队管理的重要性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为什么销售团队管理至关重要</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销售团队在公司中扮演着重要的推动力量角色。通过有效管理销售团队，可以提高销售效率，确保资源的有效分配，从而实现更好的业绩和利润增长。</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建立高效销售团队的关键因素</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建立高效的销售团队关键在于设定清晰的销售目标和</a:t>
            </a:r>
            <a:r>
              <a:rPr lang="en-US" sz="2500" b="0" strike="noStrike" spc="148">
                <a:solidFill>
                  <a:schemeClr val="dk1"/>
                </a:solidFill>
                <a:latin typeface="Arial"/>
                <a:ea typeface="微软雅黑"/>
              </a:rPr>
              <a:t>KPI</a:t>
            </a:r>
            <a:r>
              <a:rPr lang="zh-CN" sz="2500" b="0" strike="noStrike" spc="148">
                <a:solidFill>
                  <a:schemeClr val="dk1"/>
                </a:solidFill>
                <a:latin typeface="Arial"/>
                <a:ea typeface="微软雅黑"/>
              </a:rPr>
              <a:t>，激励团队成员的积极性，以及提供专业的培训和发展机会，让团队能够不断学习成长，适应市场变化。</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团队管理中常见问题及解决方法</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建立定期会议和沟通机制</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沟通不畅造成信息传递不畅</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促进团队协作和团队建设活动</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团队合作不协调导致效率低下</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及时提供反馈和个人发展规划</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团队成员表现不佳的应对方式</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如何建立士气高昂的销售团队</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奖励可以是物质上的，也可以是精神上的</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制定奖励机制</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提供个人晋升和发展机会</a:t>
            </a:r>
            <a:endParaRPr lang="en-US" sz="2000" b="0" strike="noStrike" spc="-1">
              <a:solidFill>
                <a:srgbClr val="000000"/>
              </a:solidFill>
              <a:latin typeface="Arial"/>
            </a:endParaRPr>
          </a:p>
        </p:txBody>
      </p:sp>
      <p:sp>
        <p:nvSpPr>
          <p:cNvPr id="1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创造积极向上的工作氛围</a:t>
            </a:r>
            <a:endParaRPr lang="en-US" sz="3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组织团队活动、建立团队文化</a:t>
            </a:r>
            <a:endParaRPr lang="en-US" sz="2000" b="0" strike="noStrike" spc="-1">
              <a:solidFill>
                <a:srgbClr val="000000"/>
              </a:solidFill>
              <a:latin typeface="Arial"/>
            </a:endParaRPr>
          </a:p>
        </p:txBody>
      </p:sp>
      <p:sp>
        <p:nvSpPr>
          <p:cNvPr id="1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增加团队凝聚力</a:t>
            </a:r>
            <a:endParaRPr lang="en-US" sz="3000" b="0" strike="noStrike" spc="-1">
              <a:solidFill>
                <a:srgbClr val="000000"/>
              </a:solidFill>
              <a:latin typeface="Arial"/>
            </a:endParaRPr>
          </a:p>
        </p:txBody>
      </p:sp>
      <p:sp>
        <p:nvSpPr>
          <p:cNvPr id="10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销售团队的激励与奖励体系</a:t>
            </a:r>
            <a:endParaRPr lang="en-US" sz="3600" b="0" strike="noStrike" spc="-1">
              <a:solidFill>
                <a:schemeClr val="dk1"/>
              </a:solidFill>
              <a:latin typeface="Arial"/>
            </a:endParaRPr>
          </a:p>
        </p:txBody>
      </p:sp>
      <p:sp>
        <p:nvSpPr>
          <p:cNvPr id="1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激励与奖励的差异</a:t>
            </a:r>
            <a:endParaRPr lang="en-US" sz="3500" b="0" strike="noStrike" spc="-1">
              <a:solidFill>
                <a:srgbClr val="000000"/>
              </a:solidFill>
              <a:latin typeface="Arial"/>
            </a:endParaRPr>
          </a:p>
        </p:txBody>
      </p:sp>
      <p:sp>
        <p:nvSpPr>
          <p:cNvPr id="11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激励是指通过内在的驱动力来激发员工的积极性和工作热情，从而提高工作效率和绩效表现。而奖励则是对员工在工作中取得优异成绩或完成任务的外在认可和鼓励，可以以物质奖励或精神激励的形式进行。激励和奖励是管理团队的重要手段，需要根据员工的个性和工作状态进行差异化使用。</a:t>
            </a:r>
            <a:endParaRPr lang="en-US" sz="2500" b="0" strike="noStrike" spc="-1">
              <a:solidFill>
                <a:srgbClr val="000000"/>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建立激励机制的前提条件</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每个员工都有独特的性格特点和动机驱动</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了解员工个性差异</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明确员工需要达成的目标和标准</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设定具体可衡量的目标</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及时了解员工的工作情况和需求，调整激励计划以保持效果</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定期反馈和调整激励计划</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奖励要具有激励性和公平性</a:t>
            </a:r>
            <a:endParaRPr lang="en-US" sz="2200" b="0" strike="noStrike" spc="-1">
              <a:solidFill>
                <a:srgbClr val="000000"/>
              </a:solidFill>
              <a:latin typeface="Arial"/>
            </a:endParaRPr>
          </a:p>
        </p:txBody>
      </p:sp>
      <p:sp>
        <p:nvSpPr>
          <p:cNvPr id="12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奖励要能够有效激发员工的内在动力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奖励制度要公平公正，不偏袒任何一方</a:t>
            </a:r>
            <a:endParaRPr lang="en-US" sz="1500" b="0" strike="noStrike" spc="-1">
              <a:solidFill>
                <a:srgbClr val="000000"/>
              </a:solidFill>
              <a:latin typeface="Arial"/>
            </a:endParaRPr>
          </a:p>
        </p:txBody>
      </p:sp>
      <p:sp>
        <p:nvSpPr>
          <p:cNvPr id="1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激励制度要有明确的执行和监督机制</a:t>
            </a:r>
            <a:endParaRPr lang="en-US" sz="2200" b="0" strike="noStrike" spc="-1">
              <a:solidFill>
                <a:srgbClr val="000000"/>
              </a:solidFill>
              <a:latin typeface="Arial"/>
            </a:endParaRPr>
          </a:p>
        </p:txBody>
      </p:sp>
      <p:sp>
        <p:nvSpPr>
          <p:cNvPr id="12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明确奖励的发放标准和程序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建立监督机制，防止滥用奖励</a:t>
            </a:r>
            <a:endParaRPr lang="en-US" sz="1500" b="0" strike="noStrike" spc="-1">
              <a:solidFill>
                <a:srgbClr val="000000"/>
              </a:solidFill>
              <a:latin typeface="Arial"/>
            </a:endParaRPr>
          </a:p>
        </p:txBody>
      </p:sp>
      <p:sp>
        <p:nvSpPr>
          <p:cNvPr id="1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有效的奖励体系设计</a:t>
            </a:r>
            <a:endParaRPr lang="en-US" sz="3600" b="0" strike="noStrike" spc="-1">
              <a:solidFill>
                <a:schemeClr val="dk1"/>
              </a:solidFill>
              <a:latin typeface="Arial"/>
            </a:endParaRPr>
          </a:p>
        </p:txBody>
      </p:sp>
      <p:sp>
        <p:nvSpPr>
          <p:cNvPr id="1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根据不同岗位设计奖励计划</a:t>
            </a:r>
            <a:endParaRPr lang="en-US" sz="2200" b="0" strike="noStrike" spc="-1">
              <a:solidFill>
                <a:srgbClr val="000000"/>
              </a:solidFill>
              <a:latin typeface="Arial"/>
            </a:endParaRPr>
          </a:p>
        </p:txBody>
      </p:sp>
      <p:sp>
        <p:nvSpPr>
          <p:cNvPr id="13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销售人员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客户服务人员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市场营销人员</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奖励体系对销售团队绩效的影响</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激励员工更加努力地工作，提高整体团队士气</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奖励体系对销售团队士气的提升</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通过奖励激励，促使员工更加专注和努力地实现销售目标</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奖励体系对销售团队目标的达成</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奖励体系能够增加团队内部的合作和凝聚力，提升整体团队绩效</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奖励体系对销售团队的团队凝聚力的影响</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激励与奖励是管理销售团队的核心技巧，通过合理设计激励机制和奖励体系，能够有效提高团队的绩效表现和工作效率。有效的奖励体系不仅可以激励员工积极工作，还能增强团队的凝聚力和战斗力，实现销售目标的共同奋斗。</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销售团队管理中的关键指标监控</a:t>
            </a:r>
            <a:endParaRPr lang="en-US" sz="3600" b="0" strike="noStrike" spc="-1">
              <a:solidFill>
                <a:schemeClr val="dk1"/>
              </a:solidFill>
              <a:latin typeface="Arial"/>
            </a:endParaRPr>
          </a:p>
        </p:txBody>
      </p:sp>
      <p:sp>
        <p:nvSpPr>
          <p:cNvPr id="14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销售团队管理关键指标的选择</a:t>
            </a:r>
            <a:endParaRPr lang="en-US" sz="3600" b="0" strike="noStrike" spc="-1">
              <a:solidFill>
                <a:schemeClr val="dk1"/>
              </a:solidFill>
              <a:latin typeface="Arial"/>
            </a:endParaRPr>
          </a:p>
        </p:txBody>
      </p:sp>
      <p:sp>
        <p:nvSpPr>
          <p:cNvPr id="14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衡量销售业绩的关键指标</a:t>
            </a:r>
            <a:endParaRPr lang="en-US" sz="2000" b="0" strike="noStrike" spc="-1">
              <a:solidFill>
                <a:srgbClr val="000000"/>
              </a:solidFill>
              <a:latin typeface="Arial"/>
            </a:endParaRPr>
          </a:p>
        </p:txBody>
      </p:sp>
      <p:sp>
        <p:nvSpPr>
          <p:cNvPr id="15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销售额</a:t>
            </a:r>
            <a:endParaRPr lang="en-US" sz="3000" b="0" strike="noStrike" spc="-1">
              <a:solidFill>
                <a:srgbClr val="000000"/>
              </a:solidFill>
              <a:latin typeface="Arial"/>
            </a:endParaRPr>
          </a:p>
        </p:txBody>
      </p:sp>
      <p:sp>
        <p:nvSpPr>
          <p:cNvPr id="15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体现客户的忠诚度和留存情况</a:t>
            </a:r>
            <a:endParaRPr lang="en-US" sz="2000" b="0" strike="noStrike" spc="-1">
              <a:solidFill>
                <a:srgbClr val="000000"/>
              </a:solidFill>
              <a:latin typeface="Arial"/>
            </a:endParaRPr>
          </a:p>
        </p:txBody>
      </p:sp>
      <p:sp>
        <p:nvSpPr>
          <p:cNvPr id="15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客户保留率</a:t>
            </a:r>
            <a:endParaRPr lang="en-US" sz="3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反映客户对公司产品和服务的满意程度</a:t>
            </a:r>
            <a:endParaRPr lang="en-US" sz="2000" b="0" strike="noStrike" spc="-1">
              <a:solidFill>
                <a:srgbClr val="000000"/>
              </a:solidFill>
              <a:latin typeface="Arial"/>
            </a:endParaRPr>
          </a:p>
        </p:txBody>
      </p:sp>
      <p:sp>
        <p:nvSpPr>
          <p:cNvPr id="15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客户满意度</a:t>
            </a:r>
            <a:endParaRPr lang="en-US" sz="3000" b="0" strike="noStrike" spc="-1">
              <a:solidFill>
                <a:srgbClr val="000000"/>
              </a:solidFill>
              <a:latin typeface="Arial"/>
            </a:endParaRPr>
          </a:p>
        </p:txBody>
      </p:sp>
      <p:sp>
        <p:nvSpPr>
          <p:cNvPr id="15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帮助团队成员了解表现</a:t>
            </a:r>
            <a:endParaRPr lang="en-US" sz="2200" b="0" strike="noStrike" spc="-1">
              <a:solidFill>
                <a:srgbClr val="000000"/>
              </a:solidFill>
              <a:latin typeface="Arial"/>
            </a:endParaRPr>
          </a:p>
        </p:txBody>
      </p:sp>
      <p:sp>
        <p:nvSpPr>
          <p:cNvPr id="16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指标监控可以帮助团队成员了解自己的业绩表现，激发积极性和竞争力。</a:t>
            </a:r>
            <a:endParaRPr lang="en-US" sz="1500" b="0" strike="noStrike" spc="-1">
              <a:solidFill>
                <a:srgbClr val="000000"/>
              </a:solidFill>
              <a:latin typeface="Arial"/>
            </a:endParaRPr>
          </a:p>
        </p:txBody>
      </p:sp>
      <p:sp>
        <p:nvSpPr>
          <p:cNvPr id="16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激励团队成员积极向上</a:t>
            </a:r>
            <a:endParaRPr lang="en-US" sz="2200" b="0" strike="noStrike" spc="-1">
              <a:solidFill>
                <a:srgbClr val="000000"/>
              </a:solidFill>
              <a:latin typeface="Arial"/>
            </a:endParaRPr>
          </a:p>
        </p:txBody>
      </p:sp>
      <p:sp>
        <p:nvSpPr>
          <p:cNvPr id="16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监控指标的结果可以作为激励团队成员积极向上的动力，促进团队整体业绩的提升。</a:t>
            </a:r>
            <a:endParaRPr lang="en-US" sz="1500" b="0" strike="noStrike" spc="-1">
              <a:solidFill>
                <a:srgbClr val="000000"/>
              </a:solidFill>
              <a:latin typeface="Arial"/>
            </a:endParaRPr>
          </a:p>
        </p:txBody>
      </p:sp>
      <p:sp>
        <p:nvSpPr>
          <p:cNvPr id="16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指标监控的重要性</a:t>
            </a:r>
            <a:endParaRPr lang="en-US" sz="3600" b="0" strike="noStrike" spc="-1">
              <a:solidFill>
                <a:schemeClr val="dk1"/>
              </a:solidFill>
              <a:latin typeface="Arial"/>
            </a:endParaRPr>
          </a:p>
        </p:txBody>
      </p:sp>
      <p:sp>
        <p:nvSpPr>
          <p:cNvPr id="16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及时发现问题并调整</a:t>
            </a:r>
            <a:endParaRPr lang="en-US" sz="2200" b="0" strike="noStrike" spc="-1">
              <a:solidFill>
                <a:srgbClr val="000000"/>
              </a:solidFill>
              <a:latin typeface="Arial"/>
            </a:endParaRPr>
          </a:p>
        </p:txBody>
      </p:sp>
      <p:sp>
        <p:nvSpPr>
          <p:cNvPr id="17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通过监控指标可以及时发现团队运营中的问题，及时采取措施进行调整和改进。</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监控指标的常见方法</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汇总销售数据，分析业绩表现</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制定每日</a:t>
            </a:r>
            <a:r>
              <a:rPr lang="en-US" sz="2200" b="1" strike="noStrike" spc="-1">
                <a:solidFill>
                  <a:schemeClr val="dk1"/>
                </a:solidFill>
                <a:latin typeface="微软雅黑"/>
                <a:ea typeface="微软雅黑"/>
              </a:rPr>
              <a:t>/</a:t>
            </a:r>
            <a:r>
              <a:rPr lang="zh-CN" sz="2200" b="1" strike="noStrike" spc="-1">
                <a:solidFill>
                  <a:schemeClr val="dk1"/>
                </a:solidFill>
                <a:latin typeface="微软雅黑"/>
                <a:ea typeface="微软雅黑"/>
              </a:rPr>
              <a:t>每周销售报告</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通过数据监控系统随时掌握业务动态</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建立实时数据监控系统</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共同分析数据，制定改进建议</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定期召开销售团队会议</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如何利用数据优化销售团队管理</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数据可以帮助管理者发现团队成员的擅长和不足，进而为他们提供个性化的培训和支持。同时，通过数据分析还能够发现市场机会和潜在客户，帮助制定更有效的销售策略和资源分配方案。</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优化销售团队管理的关键方法</a:t>
            </a:r>
            <a:endParaRPr lang="en-US" sz="3600" b="0" strike="noStrike" spc="-1">
              <a:solidFill>
                <a:schemeClr val="dk1"/>
              </a:solidFill>
              <a:latin typeface="Arial"/>
            </a:endParaRPr>
          </a:p>
        </p:txBody>
      </p:sp>
      <p:sp>
        <p:nvSpPr>
          <p:cNvPr id="18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针对不同的销售团队管理指标，需要结合实际情况和团队特点制定相应的优化策略。只有不断监控和调整，才能保持团队的高效运转和业绩提升。</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https://d.book118.com/895011343013011130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销售团队管理的核心技巧与要点</vt:lpstr>
      <vt:lpstr>目录</vt:lpstr>
      <vt:lpstr>第1章 销售团队管理的重要性</vt:lpstr>
      <vt:lpstr>为什么销售团队管理至关重要</vt:lpstr>
      <vt:lpstr> </vt:lpstr>
      <vt:lpstr>团队管理中常见问题及解决方法</vt:lpstr>
      <vt:lpstr>如何建立士气高昂的销售团队</vt:lpstr>
      <vt:lpstr>第二章 销售团队的激励与奖励体系</vt:lpstr>
      <vt:lpstr> </vt:lpstr>
      <vt:lpstr>建立激励机制的前提条件</vt:lpstr>
      <vt:lpstr>有效的奖励体系设计</vt:lpstr>
      <vt:lpstr>奖励体系对销售团队绩效的影响</vt:lpstr>
      <vt:lpstr>总结</vt:lpstr>
      <vt:lpstr>第3章 销售团队管理中的关键指标监控</vt:lpstr>
      <vt:lpstr>销售团队管理关键指标的选择</vt:lpstr>
      <vt:lpstr>指标监控的重要性</vt:lpstr>
      <vt:lpstr>监控指标的常见方法</vt:lpstr>
      <vt:lpstr> </vt:lpstr>
      <vt:lpstr>优化销售团队管理的关键方法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2024-09-29T13:59:51.551</cp:lastPrinted>
  <dcterms:created xsi:type="dcterms:W3CDTF">2024-09-29T05:59:51Z</dcterms:created>
  <dcterms:modified xsi:type="dcterms:W3CDTF">2024-09-29T05:59:53Z</dcterms:modified>
</cp:coreProperties>
</file>