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720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26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.xml" /><Relationship Id="rId2" Type="http://schemas.openxmlformats.org/officeDocument/2006/relationships/tags" Target="../tags/tag6.xml" /><Relationship Id="rId3" Type="http://schemas.openxmlformats.org/officeDocument/2006/relationships/tags" Target="../tags/tag7.xml" /><Relationship Id="rId4" Type="http://schemas.openxmlformats.org/officeDocument/2006/relationships/tags" Target="../tags/tag8.xml" /><Relationship Id="rId5" Type="http://schemas.openxmlformats.org/officeDocument/2006/relationships/tags" Target="../tags/tag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774BA7-2E48-49EE-A5AB-68B76537D0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C610A2-4AA4-472B-84E5-700B8F0B4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CB8E52-AFC9-43FE-BB7C-B86EA4A38E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BFC1EE-285C-4D17-BE4E-9C88C563AB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8A594E-880D-4552-85A0-4684BAD13F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1ACA1A-C211-4522-B566-7A319628EF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014E20-D46B-4D1E-A1C4-430A158C13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25170C-9A4F-42FD-A2A8-5008C4EC5F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B891AB-844B-4867-A5F0-230043A6B8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D2F14A-7A87-4219-80FF-F83FBD5BD9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3432E3-BD0A-4947-9DDD-8DD7137827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292545" y="1840534"/>
            <a:ext cx="7601258" cy="1987554"/>
          </a:xfrm>
        </p:spPr>
        <p:txBody>
          <a:bodyPr anchor="t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编辑标题样式</a:t>
            </a:r>
            <a:endParaRPr lang="zh-CN" altLang="en-US"/>
          </a:p>
        </p:txBody>
      </p:sp>
      <p:sp>
        <p:nvSpPr>
          <p:cNvPr id="1048668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292545" y="4102538"/>
            <a:ext cx="7601258" cy="711200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4721574" y="4834209"/>
            <a:ext cx="2743199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524000" y="360000"/>
            <a:ext cx="9829800" cy="864000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1524000" y="1364400"/>
            <a:ext cx="98298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5999" y="919175"/>
            <a:ext cx="2880000" cy="1081088"/>
          </a:xfrm>
        </p:spPr>
        <p:txBody>
          <a:bodyPr anchor="b">
            <a:normAutofit/>
          </a:bodyPr>
          <a:lstStyle>
            <a:lvl1pPr algn="ctr">
              <a:defRPr sz="66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4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4656000" y="2089175"/>
            <a:ext cx="2880000" cy="5040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526400" y="3381109"/>
            <a:ext cx="9144000" cy="1152000"/>
          </a:xfrm>
        </p:spPr>
        <p:txBody>
          <a:bodyPr anchor="b">
            <a:noAutofit/>
          </a:bodyPr>
          <a:lstStyle>
            <a:lvl1pPr algn="ctr"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文本占位符 7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524000" y="2189693"/>
            <a:ext cx="9144000" cy="1148675"/>
          </a:xfrm>
        </p:spPr>
        <p:txBody>
          <a:bodyPr anchor="b">
            <a:noAutofit/>
          </a:bodyPr>
          <a:lstStyle>
            <a:lvl1pPr marL="0" indent="0" algn="ctr">
              <a:buNone/>
              <a:defRPr sz="8000">
                <a:solidFill>
                  <a:schemeClr val="lt1">
                    <a:lumMod val="100000"/>
                  </a:schemeClr>
                </a:solidFill>
                <a:latin typeface="Montserrat ExtraBold" panose="00000900000000000000" pitchFamily="2" charset="0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992922" y="360000"/>
            <a:ext cx="9360877" cy="864000"/>
          </a:xfrm>
          <a:noFill/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1688122" y="360000"/>
            <a:ext cx="9665677" cy="58176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664676" y="360000"/>
            <a:ext cx="9690711" cy="864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662964" y="1296000"/>
            <a:ext cx="9689248" cy="576000"/>
          </a:xfrm>
        </p:spPr>
        <p:txBody>
          <a:bodyPr anchor="t"/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711116" y="1532672"/>
            <a:ext cx="6769768" cy="2139650"/>
          </a:xfrm>
        </p:spPr>
        <p:txBody>
          <a:bodyPr anchor="b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754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4724400" y="4154172"/>
            <a:ext cx="2743200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jpeg" /><Relationship Id="rId13" Type="http://schemas.openxmlformats.org/officeDocument/2006/relationships/tags" Target="../tags/tag50.xml" /><Relationship Id="rId14" Type="http://schemas.openxmlformats.org/officeDocument/2006/relationships/tags" Target="../tags/tag51.xml" /><Relationship Id="rId15" Type="http://schemas.openxmlformats.org/officeDocument/2006/relationships/tags" Target="../tags/tag52.xml" /><Relationship Id="rId16" Type="http://schemas.openxmlformats.org/officeDocument/2006/relationships/tags" Target="../tags/tag53.xml" /><Relationship Id="rId17" Type="http://schemas.openxmlformats.org/officeDocument/2006/relationships/tags" Target="../tags/tag54.xml" /><Relationship Id="rId18" Type="http://schemas.openxmlformats.org/officeDocument/2006/relationships/tags" Target="../tags/tag55.xml" /><Relationship Id="rId19" Type="http://schemas.openxmlformats.org/officeDocument/2006/relationships/tags" Target="../tags/tag5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64676" y="360000"/>
            <a:ext cx="9689123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1664676" y="1364400"/>
            <a:ext cx="9689123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7193" r:id="rId2"/>
    <p:sldLayoutId id="2147507194" r:id="rId3"/>
    <p:sldLayoutId id="2147507195" r:id="rId4"/>
    <p:sldLayoutId id="2147507196" r:id="rId5"/>
    <p:sldLayoutId id="2147507197" r:id="rId6"/>
    <p:sldLayoutId id="2147507198" r:id="rId7"/>
    <p:sldLayoutId id="2147507199" r:id="rId8"/>
    <p:sldLayoutId id="2147507200" r:id="rId9"/>
    <p:sldLayoutId id="2147507201" r:id="rId10"/>
    <p:sldLayoutId id="2147507202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tags" Target="../tags/tag71.xml" /><Relationship Id="rId13" Type="http://schemas.openxmlformats.org/officeDocument/2006/relationships/tags" Target="../tags/tag72.xml" /><Relationship Id="rId14" Type="http://schemas.openxmlformats.org/officeDocument/2006/relationships/tags" Target="../tags/tag73.xml" /><Relationship Id="rId15" Type="http://schemas.openxmlformats.org/officeDocument/2006/relationships/tags" Target="../tags/tag74.xml" /><Relationship Id="rId16" Type="http://schemas.openxmlformats.org/officeDocument/2006/relationships/tags" Target="../tags/tag75.xml" /><Relationship Id="rId17" Type="http://schemas.openxmlformats.org/officeDocument/2006/relationships/tags" Target="../tags/tag76.xml" /><Relationship Id="rId18" Type="http://schemas.openxmlformats.org/officeDocument/2006/relationships/tags" Target="../tags/tag77.xml" /><Relationship Id="rId19" Type="http://schemas.openxmlformats.org/officeDocument/2006/relationships/tags" Target="../tags/tag78.xml" /><Relationship Id="rId2" Type="http://schemas.openxmlformats.org/officeDocument/2006/relationships/tags" Target="../tags/tag61.xml" /><Relationship Id="rId20" Type="http://schemas.openxmlformats.org/officeDocument/2006/relationships/tags" Target="../tags/tag79.xml" /><Relationship Id="rId21" Type="http://schemas.openxmlformats.org/officeDocument/2006/relationships/tags" Target="../tags/tag80.xml" /><Relationship Id="rId22" Type="http://schemas.openxmlformats.org/officeDocument/2006/relationships/tags" Target="../tags/tag8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2" Type="http://schemas.openxmlformats.org/officeDocument/2006/relationships/tags" Target="../tags/tag88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0.xml" /><Relationship Id="rId11" Type="http://schemas.openxmlformats.org/officeDocument/2006/relationships/tags" Target="../tags/tag121.xml" /><Relationship Id="rId12" Type="http://schemas.openxmlformats.org/officeDocument/2006/relationships/tags" Target="../tags/tag122.xml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18" Type="http://schemas.openxmlformats.org/officeDocument/2006/relationships/tags" Target="../tags/tag128.xml" /><Relationship Id="rId19" Type="http://schemas.openxmlformats.org/officeDocument/2006/relationships/tags" Target="../tags/tag129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Relationship Id="rId7" Type="http://schemas.openxmlformats.org/officeDocument/2006/relationships/tags" Target="../tags/tag117.xml" /><Relationship Id="rId8" Type="http://schemas.openxmlformats.org/officeDocument/2006/relationships/tags" Target="../tags/tag118.xml" /><Relationship Id="rId9" Type="http://schemas.openxmlformats.org/officeDocument/2006/relationships/tags" Target="../tags/tag11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14" Type="http://schemas.openxmlformats.org/officeDocument/2006/relationships/tags" Target="../tags/tag142.xml" /><Relationship Id="rId15" Type="http://schemas.openxmlformats.org/officeDocument/2006/relationships/tags" Target="../tags/tag143.xml" /><Relationship Id="rId16" Type="http://schemas.openxmlformats.org/officeDocument/2006/relationships/tags" Target="../tags/tag144.xml" /><Relationship Id="rId17" Type="http://schemas.openxmlformats.org/officeDocument/2006/relationships/tags" Target="../tags/tag145.xml" /><Relationship Id="rId18" Type="http://schemas.openxmlformats.org/officeDocument/2006/relationships/tags" Target="../tags/tag146.xml" /><Relationship Id="rId19" Type="http://schemas.openxmlformats.org/officeDocument/2006/relationships/tags" Target="../tags/tag147.xml" /><Relationship Id="rId2" Type="http://schemas.openxmlformats.org/officeDocument/2006/relationships/tags" Target="../tags/tag130.xml" /><Relationship Id="rId20" Type="http://schemas.openxmlformats.org/officeDocument/2006/relationships/tags" Target="../tags/tag148.xml" /><Relationship Id="rId21" Type="http://schemas.openxmlformats.org/officeDocument/2006/relationships/tags" Target="../tags/tag149.xml" /><Relationship Id="rId22" Type="http://schemas.openxmlformats.org/officeDocument/2006/relationships/tags" Target="../tags/tag150.xml" /><Relationship Id="rId23" Type="http://schemas.openxmlformats.org/officeDocument/2006/relationships/tags" Target="../tags/tag151.xml" /><Relationship Id="rId24" Type="http://schemas.openxmlformats.org/officeDocument/2006/relationships/tags" Target="../tags/tag152.xml" /><Relationship Id="rId25" Type="http://schemas.openxmlformats.org/officeDocument/2006/relationships/tags" Target="../tags/tag153.xml" /><Relationship Id="rId26" Type="http://schemas.openxmlformats.org/officeDocument/2006/relationships/tags" Target="../tags/tag154.xml" /><Relationship Id="rId27" Type="http://schemas.openxmlformats.org/officeDocument/2006/relationships/tags" Target="../tags/tag155.xml" /><Relationship Id="rId28" Type="http://schemas.openxmlformats.org/officeDocument/2006/relationships/tags" Target="../tags/tag156.xml" /><Relationship Id="rId29" Type="http://schemas.openxmlformats.org/officeDocument/2006/relationships/tags" Target="../tags/tag157.xml" /><Relationship Id="rId3" Type="http://schemas.openxmlformats.org/officeDocument/2006/relationships/tags" Target="../tags/tag131.xml" /><Relationship Id="rId30" Type="http://schemas.openxmlformats.org/officeDocument/2006/relationships/tags" Target="../tags/tag158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tags" Target="../tags/tag185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1.xml" /><Relationship Id="rId11" Type="http://schemas.openxmlformats.org/officeDocument/2006/relationships/tags" Target="../tags/tag222.xml" /><Relationship Id="rId12" Type="http://schemas.openxmlformats.org/officeDocument/2006/relationships/tags" Target="../tags/tag223.xml" /><Relationship Id="rId13" Type="http://schemas.openxmlformats.org/officeDocument/2006/relationships/tags" Target="../tags/tag224.xml" /><Relationship Id="rId14" Type="http://schemas.openxmlformats.org/officeDocument/2006/relationships/tags" Target="../tags/tag225.xml" /><Relationship Id="rId15" Type="http://schemas.openxmlformats.org/officeDocument/2006/relationships/tags" Target="../tags/tag226.xml" /><Relationship Id="rId16" Type="http://schemas.openxmlformats.org/officeDocument/2006/relationships/tags" Target="../tags/tag227.xml" /><Relationship Id="rId17" Type="http://schemas.openxmlformats.org/officeDocument/2006/relationships/tags" Target="../tags/tag228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tags" Target="../tags/tag215.xml" /><Relationship Id="rId5" Type="http://schemas.openxmlformats.org/officeDocument/2006/relationships/tags" Target="../tags/tag216.xml" /><Relationship Id="rId6" Type="http://schemas.openxmlformats.org/officeDocument/2006/relationships/tags" Target="../tags/tag217.xml" /><Relationship Id="rId7" Type="http://schemas.openxmlformats.org/officeDocument/2006/relationships/tags" Target="../tags/tag218.xml" /><Relationship Id="rId8" Type="http://schemas.openxmlformats.org/officeDocument/2006/relationships/tags" Target="../tags/tag219.xml" /><Relationship Id="rId9" Type="http://schemas.openxmlformats.org/officeDocument/2006/relationships/tags" Target="../tags/tag22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7.xml" /><Relationship Id="rId11" Type="http://schemas.openxmlformats.org/officeDocument/2006/relationships/tags" Target="../tags/tag238.xml" /><Relationship Id="rId12" Type="http://schemas.openxmlformats.org/officeDocument/2006/relationships/tags" Target="../tags/tag239.xml" /><Relationship Id="rId13" Type="http://schemas.openxmlformats.org/officeDocument/2006/relationships/tags" Target="../tags/tag240.xml" /><Relationship Id="rId14" Type="http://schemas.openxmlformats.org/officeDocument/2006/relationships/tags" Target="../tags/tag241.xml" /><Relationship Id="rId15" Type="http://schemas.openxmlformats.org/officeDocument/2006/relationships/tags" Target="../tags/tag242.xml" /><Relationship Id="rId16" Type="http://schemas.openxmlformats.org/officeDocument/2006/relationships/tags" Target="../tags/tag243.xml" /><Relationship Id="rId17" Type="http://schemas.openxmlformats.org/officeDocument/2006/relationships/tags" Target="../tags/tag244.xml" /><Relationship Id="rId18" Type="http://schemas.openxmlformats.org/officeDocument/2006/relationships/tags" Target="../tags/tag245.xml" /><Relationship Id="rId19" Type="http://schemas.openxmlformats.org/officeDocument/2006/relationships/tags" Target="../tags/tag246.xml" /><Relationship Id="rId2" Type="http://schemas.openxmlformats.org/officeDocument/2006/relationships/tags" Target="../tags/tag229.xml" /><Relationship Id="rId20" Type="http://schemas.openxmlformats.org/officeDocument/2006/relationships/tags" Target="../tags/tag247.xml" /><Relationship Id="rId21" Type="http://schemas.openxmlformats.org/officeDocument/2006/relationships/tags" Target="../tags/tag248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tags" Target="../tags/tag233.xml" /><Relationship Id="rId7" Type="http://schemas.openxmlformats.org/officeDocument/2006/relationships/tags" Target="../tags/tag234.xml" /><Relationship Id="rId8" Type="http://schemas.openxmlformats.org/officeDocument/2006/relationships/tags" Target="../tags/tag235.xml" /><Relationship Id="rId9" Type="http://schemas.openxmlformats.org/officeDocument/2006/relationships/tags" Target="../tags/tag23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7.xml" /><Relationship Id="rId11" Type="http://schemas.openxmlformats.org/officeDocument/2006/relationships/tags" Target="../tags/tag258.xml" /><Relationship Id="rId12" Type="http://schemas.openxmlformats.org/officeDocument/2006/relationships/tags" Target="../tags/tag259.xml" /><Relationship Id="rId13" Type="http://schemas.openxmlformats.org/officeDocument/2006/relationships/tags" Target="../tags/tag260.xml" /><Relationship Id="rId2" Type="http://schemas.openxmlformats.org/officeDocument/2006/relationships/tags" Target="../tags/tag249.xml" /><Relationship Id="rId3" Type="http://schemas.openxmlformats.org/officeDocument/2006/relationships/tags" Target="../tags/tag250.xml" /><Relationship Id="rId4" Type="http://schemas.openxmlformats.org/officeDocument/2006/relationships/tags" Target="../tags/tag251.xml" /><Relationship Id="rId5" Type="http://schemas.openxmlformats.org/officeDocument/2006/relationships/tags" Target="../tags/tag252.xml" /><Relationship Id="rId6" Type="http://schemas.openxmlformats.org/officeDocument/2006/relationships/tags" Target="../tags/tag253.xml" /><Relationship Id="rId7" Type="http://schemas.openxmlformats.org/officeDocument/2006/relationships/tags" Target="../tags/tag254.xml" /><Relationship Id="rId8" Type="http://schemas.openxmlformats.org/officeDocument/2006/relationships/tags" Target="../tags/tag255.xml" /><Relationship Id="rId9" Type="http://schemas.openxmlformats.org/officeDocument/2006/relationships/tags" Target="../tags/tag256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504022022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2292545" y="1840534"/>
            <a:ext cx="7601258" cy="1987554"/>
          </a:xfrm>
        </p:spPr>
        <p:txBody>
          <a:bodyPr/>
          <a:lstStyle/>
          <a:p>
            <a:r>
              <a:rPr lang="zh-CN" altLang="en-US"/>
              <a:t>提高中小学生思维品质和智力发展的方法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2292545" y="4102538"/>
            <a:ext cx="7601258" cy="7112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文本占位符 23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4721574" y="4834209"/>
            <a:ext cx="2743199" cy="504000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655999" y="919175"/>
            <a:ext cx="2880000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6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4656000" y="2089175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766" name="矩形: 圆角 16"/>
          <p:cNvSpPr/>
          <p:nvPr>
            <p:custDataLst>
              <p:tags r:id="rId4"/>
            </p:custDataLst>
          </p:nvPr>
        </p:nvSpPr>
        <p:spPr>
          <a:xfrm>
            <a:off x="6096000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68" name="矩形: 圆角 7"/>
          <p:cNvSpPr/>
          <p:nvPr>
            <p:custDataLst>
              <p:tags r:id="rId5"/>
            </p:custDataLst>
          </p:nvPr>
        </p:nvSpPr>
        <p:spPr>
          <a:xfrm>
            <a:off x="130117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矩形: 圆角 10"/>
          <p:cNvSpPr/>
          <p:nvPr>
            <p:custDataLst>
              <p:tags r:id="rId6"/>
            </p:custDataLst>
          </p:nvPr>
        </p:nvSpPr>
        <p:spPr>
          <a:xfrm>
            <a:off x="214593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矩形: 圆角 13"/>
          <p:cNvSpPr/>
          <p:nvPr>
            <p:custDataLst>
              <p:tags r:id="rId7"/>
            </p:custDataLst>
          </p:nvPr>
        </p:nvSpPr>
        <p:spPr>
          <a:xfrm>
            <a:off x="4121455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矩形: 圆角 16"/>
          <p:cNvSpPr/>
          <p:nvPr>
            <p:custDataLst>
              <p:tags r:id="rId8"/>
            </p:custDataLst>
          </p:nvPr>
        </p:nvSpPr>
        <p:spPr>
          <a:xfrm>
            <a:off x="811279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6" name="矩形: 圆角 16"/>
          <p:cNvSpPr/>
          <p:nvPr>
            <p:custDataLst>
              <p:tags r:id="rId9"/>
            </p:custDataLst>
          </p:nvPr>
        </p:nvSpPr>
        <p:spPr>
          <a:xfrm>
            <a:off x="10135177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8" name="文本框 14"/>
          <p:cNvSpPr txBox="1"/>
          <p:nvPr>
            <p:custDataLst>
              <p:tags r:id="rId10"/>
            </p:custDataLst>
          </p:nvPr>
        </p:nvSpPr>
        <p:spPr>
          <a:xfrm flipH="1">
            <a:off x="16637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0" name="文本框 17"/>
          <p:cNvSpPr txBox="1"/>
          <p:nvPr>
            <p:custDataLst>
              <p:tags r:id="rId11"/>
            </p:custDataLst>
          </p:nvPr>
        </p:nvSpPr>
        <p:spPr>
          <a:xfrm>
            <a:off x="11493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One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2" name="文本框 14"/>
          <p:cNvSpPr txBox="1"/>
          <p:nvPr>
            <p:custDataLst>
              <p:tags r:id="rId12"/>
            </p:custDataLst>
          </p:nvPr>
        </p:nvSpPr>
        <p:spPr>
          <a:xfrm flipH="1">
            <a:off x="220726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4" name="文本框 17"/>
          <p:cNvSpPr txBox="1"/>
          <p:nvPr>
            <p:custDataLst>
              <p:tags r:id="rId13"/>
            </p:custDataLst>
          </p:nvPr>
        </p:nvSpPr>
        <p:spPr>
          <a:xfrm>
            <a:off x="215582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Two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6" name="文本框 14"/>
          <p:cNvSpPr txBox="1"/>
          <p:nvPr>
            <p:custDataLst>
              <p:tags r:id="rId14"/>
            </p:custDataLst>
          </p:nvPr>
        </p:nvSpPr>
        <p:spPr>
          <a:xfrm flipH="1">
            <a:off x="418338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8" name="文本框 17"/>
          <p:cNvSpPr txBox="1"/>
          <p:nvPr>
            <p:custDataLst>
              <p:tags r:id="rId15"/>
            </p:custDataLst>
          </p:nvPr>
        </p:nvSpPr>
        <p:spPr>
          <a:xfrm>
            <a:off x="413194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Three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0" name="文本框 17"/>
          <p:cNvSpPr txBox="1"/>
          <p:nvPr>
            <p:custDataLst>
              <p:tags r:id="rId16"/>
            </p:custDataLst>
          </p:nvPr>
        </p:nvSpPr>
        <p:spPr>
          <a:xfrm flipH="1">
            <a:off x="616204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2" name="文本框 17"/>
          <p:cNvSpPr txBox="1"/>
          <p:nvPr>
            <p:custDataLst>
              <p:tags r:id="rId17"/>
            </p:custDataLst>
          </p:nvPr>
        </p:nvSpPr>
        <p:spPr>
          <a:xfrm>
            <a:off x="611060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Four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4" name="文本框 29"/>
          <p:cNvSpPr txBox="1"/>
          <p:nvPr>
            <p:custDataLst>
              <p:tags r:id="rId18"/>
            </p:custDataLst>
          </p:nvPr>
        </p:nvSpPr>
        <p:spPr>
          <a:xfrm flipH="1">
            <a:off x="8176895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6" name="文本框 17"/>
          <p:cNvSpPr txBox="1"/>
          <p:nvPr>
            <p:custDataLst>
              <p:tags r:id="rId19"/>
            </p:custDataLst>
          </p:nvPr>
        </p:nvSpPr>
        <p:spPr>
          <a:xfrm>
            <a:off x="812546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Five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8" name="文本框 31"/>
          <p:cNvSpPr txBox="1"/>
          <p:nvPr>
            <p:custDataLst>
              <p:tags r:id="rId20"/>
            </p:custDataLst>
          </p:nvPr>
        </p:nvSpPr>
        <p:spPr>
          <a:xfrm flipH="1">
            <a:off x="1016381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00" name="文本框 17"/>
          <p:cNvSpPr txBox="1"/>
          <p:nvPr>
            <p:custDataLst>
              <p:tags r:id="rId21"/>
            </p:custDataLst>
          </p:nvPr>
        </p:nvSpPr>
        <p:spPr>
          <a:xfrm>
            <a:off x="1013587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Six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培养学习兴趣</a:t>
            </a:r>
            <a:endParaRPr lang="zh-CN" altLang="en-US"/>
          </a:p>
        </p:txBody>
      </p:sp>
      <p:sp>
        <p:nvSpPr>
          <p:cNvPr id="104885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激发好奇心</a:t>
            </a:r>
            <a:endParaRPr lang="zh-CN" altLang="en-US"/>
          </a:p>
        </p:txBody>
      </p:sp>
      <p:sp>
        <p:nvSpPr>
          <p:cNvPr id="1048908" name="矩形 15"/>
          <p:cNvSpPr/>
          <p:nvPr>
            <p:custDataLst>
              <p:tags r:id="rId2"/>
            </p:custDataLst>
          </p:nvPr>
        </p:nvSpPr>
        <p:spPr>
          <a:xfrm>
            <a:off x="27276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创设问题情境：通过设置有趣的问题，激发学生的好奇心和探索欲望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0" name="任意多边形 17"/>
          <p:cNvSpPr/>
          <p:nvPr>
            <p:custDataLst>
              <p:tags r:id="rId3"/>
            </p:custDataLst>
          </p:nvPr>
        </p:nvSpPr>
        <p:spPr>
          <a:xfrm flipV="1">
            <a:off x="26484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2" name="任意多边形 18"/>
          <p:cNvSpPr/>
          <p:nvPr>
            <p:custDataLst>
              <p:tags r:id="rId4"/>
            </p:custDataLst>
          </p:nvPr>
        </p:nvSpPr>
        <p:spPr>
          <a:xfrm flipH="1">
            <a:off x="89020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4" name="矩形 27"/>
          <p:cNvSpPr/>
          <p:nvPr>
            <p:custDataLst>
              <p:tags r:id="rId5"/>
            </p:custDataLst>
          </p:nvPr>
        </p:nvSpPr>
        <p:spPr>
          <a:xfrm>
            <a:off x="27276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鼓励自主探索：鼓励学生自主探索，培养他们的独立思考能力和创新精神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6" name="任意多边形 29"/>
          <p:cNvSpPr/>
          <p:nvPr>
            <p:custDataLst>
              <p:tags r:id="rId6"/>
            </p:custDataLst>
          </p:nvPr>
        </p:nvSpPr>
        <p:spPr>
          <a:xfrm flipV="1">
            <a:off x="26484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8" name="任意多边形 30"/>
          <p:cNvSpPr/>
          <p:nvPr>
            <p:custDataLst>
              <p:tags r:id="rId7"/>
            </p:custDataLst>
          </p:nvPr>
        </p:nvSpPr>
        <p:spPr>
          <a:xfrm flipH="1">
            <a:off x="89020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0" name="矩形 5"/>
          <p:cNvSpPr/>
          <p:nvPr>
            <p:custDataLst>
              <p:tags r:id="rId8"/>
            </p:custDataLst>
          </p:nvPr>
        </p:nvSpPr>
        <p:spPr>
          <a:xfrm>
            <a:off x="27276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提供丰富的学习资源：提供丰富的学习资源，让学生在探索中学习，在学习中探索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2" name="任意多边形 7"/>
          <p:cNvSpPr/>
          <p:nvPr>
            <p:custDataLst>
              <p:tags r:id="rId9"/>
            </p:custDataLst>
          </p:nvPr>
        </p:nvSpPr>
        <p:spPr>
          <a:xfrm flipV="1">
            <a:off x="26484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4" name="任意多边形 8"/>
          <p:cNvSpPr/>
          <p:nvPr>
            <p:custDataLst>
              <p:tags r:id="rId10"/>
            </p:custDataLst>
          </p:nvPr>
        </p:nvSpPr>
        <p:spPr>
          <a:xfrm flipH="1">
            <a:off x="89020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6" name="矩形 10"/>
          <p:cNvSpPr/>
          <p:nvPr>
            <p:custDataLst>
              <p:tags r:id="rId11"/>
            </p:custDataLst>
          </p:nvPr>
        </p:nvSpPr>
        <p:spPr>
          <a:xfrm>
            <a:off x="27276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创设合作学习环境：创设合作学习环境，让学生在合作中学习，在合作中激发好奇心和探索欲望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8" name="任意多边形 12"/>
          <p:cNvSpPr/>
          <p:nvPr>
            <p:custDataLst>
              <p:tags r:id="rId12"/>
            </p:custDataLst>
          </p:nvPr>
        </p:nvSpPr>
        <p:spPr>
          <a:xfrm flipV="1">
            <a:off x="26484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0" name="任意多边形 13"/>
          <p:cNvSpPr/>
          <p:nvPr>
            <p:custDataLst>
              <p:tags r:id="rId13"/>
            </p:custDataLst>
          </p:nvPr>
        </p:nvSpPr>
        <p:spPr>
          <a:xfrm flipH="1">
            <a:off x="89020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鼓励探索精神</a:t>
            </a:r>
            <a:endParaRPr lang="zh-CN" altLang="en-US"/>
          </a:p>
        </p:txBody>
      </p:sp>
      <p:sp>
        <p:nvSpPr>
          <p:cNvPr id="1048966" name="矩形 5"/>
          <p:cNvSpPr/>
          <p:nvPr>
            <p:custDataLst>
              <p:tags r:id="rId2"/>
            </p:custDataLst>
          </p:nvPr>
        </p:nvSpPr>
        <p:spPr>
          <a:xfrm>
            <a:off x="1524000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8" name="矩形 10"/>
          <p:cNvSpPr/>
          <p:nvPr>
            <p:custDataLst>
              <p:tags r:id="rId3"/>
            </p:custDataLst>
          </p:nvPr>
        </p:nvSpPr>
        <p:spPr>
          <a:xfrm>
            <a:off x="1841772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0" name="TextBox 2"/>
          <p:cNvSpPr txBox="1"/>
          <p:nvPr>
            <p:custDataLst>
              <p:tags r:id="rId4"/>
            </p:custDataLst>
          </p:nvPr>
        </p:nvSpPr>
        <p:spPr>
          <a:xfrm>
            <a:off x="1662883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提供丰富的学习资源，激发学生的好奇心和求知欲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72" name="矩形 6"/>
          <p:cNvSpPr/>
          <p:nvPr>
            <p:custDataLst>
              <p:tags r:id="rId5"/>
            </p:custDataLst>
          </p:nvPr>
        </p:nvSpPr>
        <p:spPr>
          <a:xfrm>
            <a:off x="4031888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4" name="矩形 11"/>
          <p:cNvSpPr/>
          <p:nvPr>
            <p:custDataLst>
              <p:tags r:id="rId6"/>
            </p:custDataLst>
          </p:nvPr>
        </p:nvSpPr>
        <p:spPr>
          <a:xfrm>
            <a:off x="4366806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6" name="TextBox 2"/>
          <p:cNvSpPr txBox="1"/>
          <p:nvPr>
            <p:custDataLst>
              <p:tags r:id="rId7"/>
            </p:custDataLst>
          </p:nvPr>
        </p:nvSpPr>
        <p:spPr>
          <a:xfrm>
            <a:off x="4170199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鼓励学生提出问题和质疑，培养独立思考的能力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78" name="矩形 33"/>
          <p:cNvSpPr/>
          <p:nvPr>
            <p:custDataLst>
              <p:tags r:id="rId8"/>
            </p:custDataLst>
          </p:nvPr>
        </p:nvSpPr>
        <p:spPr>
          <a:xfrm>
            <a:off x="6535775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0" name="矩形 37"/>
          <p:cNvSpPr/>
          <p:nvPr>
            <p:custDataLst>
              <p:tags r:id="rId9"/>
            </p:custDataLst>
          </p:nvPr>
        </p:nvSpPr>
        <p:spPr>
          <a:xfrm>
            <a:off x="6853547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2" name="TextBox 2"/>
          <p:cNvSpPr txBox="1"/>
          <p:nvPr>
            <p:custDataLst>
              <p:tags r:id="rId10"/>
            </p:custDataLst>
          </p:nvPr>
        </p:nvSpPr>
        <p:spPr>
          <a:xfrm>
            <a:off x="6674657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创设有趣的学习情境，让学生在快乐中学习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84" name="矩形 34"/>
          <p:cNvSpPr/>
          <p:nvPr>
            <p:custDataLst>
              <p:tags r:id="rId11"/>
            </p:custDataLst>
          </p:nvPr>
        </p:nvSpPr>
        <p:spPr>
          <a:xfrm>
            <a:off x="9034518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6" name="矩形 38"/>
          <p:cNvSpPr/>
          <p:nvPr>
            <p:custDataLst>
              <p:tags r:id="rId12"/>
            </p:custDataLst>
          </p:nvPr>
        </p:nvSpPr>
        <p:spPr>
          <a:xfrm>
            <a:off x="9369437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8" name="TextBox 2"/>
          <p:cNvSpPr txBox="1"/>
          <p:nvPr>
            <p:custDataLst>
              <p:tags r:id="rId13"/>
            </p:custDataLst>
          </p:nvPr>
        </p:nvSpPr>
        <p:spPr>
          <a:xfrm>
            <a:off x="9173401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鼓励学生参与实践活动，将知识应用于实际生活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培养专注力</a:t>
            </a:r>
            <a:endParaRPr lang="zh-CN" altLang="en-US"/>
          </a:p>
        </p:txBody>
      </p:sp>
      <p:sp>
        <p:nvSpPr>
          <p:cNvPr id="1049024" name="任意多边形 20"/>
          <p:cNvSpPr/>
          <p:nvPr>
            <p:custDataLst>
              <p:tags r:id="rId2"/>
            </p:custDataLst>
          </p:nvPr>
        </p:nvSpPr>
        <p:spPr>
          <a:xfrm rot="2700000">
            <a:off x="1744279" y="1781928"/>
            <a:ext cx="1067665" cy="106952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524000" y="3227436"/>
            <a:ext cx="1509692" cy="25328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设定目标：明确学习目标，激发学习兴趣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矩形 42"/>
          <p:cNvSpPr/>
          <p:nvPr>
            <p:custDataLst>
              <p:tags r:id="rId4"/>
            </p:custDataLst>
          </p:nvPr>
        </p:nvSpPr>
        <p:spPr>
          <a:xfrm>
            <a:off x="1558240" y="2912997"/>
            <a:ext cx="1440452" cy="102006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0" name="任意多边形 18"/>
          <p:cNvSpPr/>
          <p:nvPr>
            <p:custDataLst>
              <p:tags r:id="rId5"/>
            </p:custDataLst>
          </p:nvPr>
        </p:nvSpPr>
        <p:spPr>
          <a:xfrm rot="5400000">
            <a:off x="3409495" y="1781928"/>
            <a:ext cx="1067665" cy="106952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188075" y="3227436"/>
            <a:ext cx="1509692" cy="25328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制定计划：制定合理的学习计划，提高学习效率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4" name="矩形 43"/>
          <p:cNvSpPr/>
          <p:nvPr>
            <p:custDataLst>
              <p:tags r:id="rId7"/>
            </p:custDataLst>
          </p:nvPr>
        </p:nvSpPr>
        <p:spPr>
          <a:xfrm>
            <a:off x="3222316" y="2912997"/>
            <a:ext cx="1440452" cy="102006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5073000" y="1781928"/>
            <a:ext cx="1067665" cy="106952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852151" y="3227436"/>
            <a:ext cx="1509692" cy="25328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培养习惯：培养良好的学习习惯，如定时学习、定时休息等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0" name="矩形 44"/>
          <p:cNvSpPr/>
          <p:nvPr>
            <p:custDataLst>
              <p:tags r:id="rId10"/>
            </p:custDataLst>
          </p:nvPr>
        </p:nvSpPr>
        <p:spPr>
          <a:xfrm>
            <a:off x="4886391" y="2912997"/>
            <a:ext cx="1440452" cy="102006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737075" y="1781928"/>
            <a:ext cx="1067665" cy="106952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516226" y="3227436"/>
            <a:ext cx="1509692" cy="25328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减少干扰：减少外部干扰，如关闭手机、电脑等电子产品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6" name="矩形 45"/>
          <p:cNvSpPr/>
          <p:nvPr>
            <p:custDataLst>
              <p:tags r:id="rId13"/>
            </p:custDataLst>
          </p:nvPr>
        </p:nvSpPr>
        <p:spPr>
          <a:xfrm>
            <a:off x="6551037" y="2912997"/>
            <a:ext cx="1440452" cy="102006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8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402863" y="1781928"/>
            <a:ext cx="1067665" cy="106952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0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8180872" y="3227436"/>
            <a:ext cx="1509692" cy="25328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保持积极心态：保持积极的心态，相信自己能够完成学习任务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矩形 46"/>
          <p:cNvSpPr/>
          <p:nvPr>
            <p:custDataLst>
              <p:tags r:id="rId16"/>
            </p:custDataLst>
          </p:nvPr>
        </p:nvSpPr>
        <p:spPr>
          <a:xfrm>
            <a:off x="8215112" y="2912997"/>
            <a:ext cx="1440452" cy="102006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4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10065797" y="1781928"/>
            <a:ext cx="1067665" cy="106952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6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844947" y="3227436"/>
            <a:ext cx="1509692" cy="25328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适当休息：适当休息，保持良好的精神状态，提高学习效率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矩形 47"/>
          <p:cNvSpPr/>
          <p:nvPr>
            <p:custDataLst>
              <p:tags r:id="rId19"/>
            </p:custDataLst>
          </p:nvPr>
        </p:nvSpPr>
        <p:spPr>
          <a:xfrm>
            <a:off x="9879758" y="2912997"/>
            <a:ext cx="1440452" cy="102006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增强学习动力</a:t>
            </a:r>
            <a:endParaRPr lang="zh-CN" altLang="en-US"/>
          </a:p>
        </p:txBody>
      </p:sp>
      <p:sp>
        <p:nvSpPr>
          <p:cNvPr id="1049094" name="椭圆 262"/>
          <p:cNvSpPr/>
          <p:nvPr>
            <p:custDataLst>
              <p:tags r:id="rId2"/>
            </p:custDataLst>
          </p:nvPr>
        </p:nvSpPr>
        <p:spPr>
          <a:xfrm>
            <a:off x="3142192" y="3997067"/>
            <a:ext cx="6592959" cy="172486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6" name="椭圆 263"/>
          <p:cNvSpPr/>
          <p:nvPr>
            <p:custDataLst>
              <p:tags r:id="rId3"/>
            </p:custDataLst>
          </p:nvPr>
        </p:nvSpPr>
        <p:spPr>
          <a:xfrm>
            <a:off x="3905899" y="4069103"/>
            <a:ext cx="4998681" cy="148125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8" name="椭圆 264"/>
          <p:cNvSpPr/>
          <p:nvPr>
            <p:custDataLst>
              <p:tags r:id="rId4"/>
            </p:custDataLst>
          </p:nvPr>
        </p:nvSpPr>
        <p:spPr>
          <a:xfrm>
            <a:off x="4620996" y="4281114"/>
            <a:ext cx="3567682" cy="105720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0" name="椭圆 265"/>
          <p:cNvSpPr/>
          <p:nvPr>
            <p:custDataLst>
              <p:tags r:id="rId5"/>
            </p:custDataLst>
          </p:nvPr>
        </p:nvSpPr>
        <p:spPr>
          <a:xfrm>
            <a:off x="5225402" y="4460328"/>
            <a:ext cx="2358645" cy="698936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2" name="椭圆 266"/>
          <p:cNvSpPr/>
          <p:nvPr>
            <p:custDataLst>
              <p:tags r:id="rId6"/>
            </p:custDataLst>
          </p:nvPr>
        </p:nvSpPr>
        <p:spPr>
          <a:xfrm>
            <a:off x="5845036" y="4643641"/>
            <a:ext cx="1356704" cy="4020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550401" y="4576875"/>
            <a:ext cx="0" cy="75943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4" name="椭圆 268"/>
          <p:cNvSpPr/>
          <p:nvPr>
            <p:custDataLst>
              <p:tags r:id="rId8"/>
            </p:custDataLst>
          </p:nvPr>
        </p:nvSpPr>
        <p:spPr>
          <a:xfrm flipV="1">
            <a:off x="3468408" y="4409960"/>
            <a:ext cx="156711" cy="15670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6" name="椭圆 269"/>
          <p:cNvSpPr/>
          <p:nvPr>
            <p:custDataLst>
              <p:tags r:id="rId9"/>
            </p:custDataLst>
          </p:nvPr>
        </p:nvSpPr>
        <p:spPr>
          <a:xfrm flipV="1">
            <a:off x="3505890" y="4448029"/>
            <a:ext cx="81197" cy="8119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8" name="椭圆 270"/>
          <p:cNvSpPr/>
          <p:nvPr>
            <p:custDataLst>
              <p:tags r:id="rId10"/>
            </p:custDataLst>
          </p:nvPr>
        </p:nvSpPr>
        <p:spPr>
          <a:xfrm flipV="1">
            <a:off x="7956943" y="3680222"/>
            <a:ext cx="94338" cy="9433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8004382" y="3783299"/>
            <a:ext cx="0" cy="172486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0" name="椭圆 272"/>
          <p:cNvSpPr/>
          <p:nvPr>
            <p:custDataLst>
              <p:tags r:id="rId12"/>
            </p:custDataLst>
          </p:nvPr>
        </p:nvSpPr>
        <p:spPr>
          <a:xfrm flipV="1">
            <a:off x="4572386" y="3567774"/>
            <a:ext cx="347364" cy="34735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745157" y="3943771"/>
            <a:ext cx="0" cy="91141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368936" y="3663823"/>
            <a:ext cx="0" cy="75943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2" name="椭圆 275"/>
          <p:cNvSpPr/>
          <p:nvPr>
            <p:custDataLst>
              <p:tags r:id="rId15"/>
            </p:custDataLst>
          </p:nvPr>
        </p:nvSpPr>
        <p:spPr>
          <a:xfrm flipV="1">
            <a:off x="7286943" y="3496909"/>
            <a:ext cx="156711" cy="15670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4" name="椭圆 276"/>
          <p:cNvSpPr/>
          <p:nvPr>
            <p:custDataLst>
              <p:tags r:id="rId16"/>
            </p:custDataLst>
          </p:nvPr>
        </p:nvSpPr>
        <p:spPr>
          <a:xfrm flipV="1">
            <a:off x="7324425" y="3534977"/>
            <a:ext cx="81197" cy="8119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6" name="椭圆 277"/>
          <p:cNvSpPr/>
          <p:nvPr>
            <p:custDataLst>
              <p:tags r:id="rId17"/>
            </p:custDataLst>
          </p:nvPr>
        </p:nvSpPr>
        <p:spPr>
          <a:xfrm flipV="1">
            <a:off x="4346905" y="4268229"/>
            <a:ext cx="94338" cy="9433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4394344" y="4371306"/>
            <a:ext cx="0" cy="99735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8" name="椭圆 279"/>
          <p:cNvSpPr/>
          <p:nvPr>
            <p:custDataLst>
              <p:tags r:id="rId19"/>
            </p:custDataLst>
          </p:nvPr>
        </p:nvSpPr>
        <p:spPr>
          <a:xfrm flipV="1">
            <a:off x="8622259" y="4479655"/>
            <a:ext cx="236613" cy="2366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739392" y="4742032"/>
            <a:ext cx="0" cy="37001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0" name="椭圆 281"/>
          <p:cNvSpPr/>
          <p:nvPr>
            <p:custDataLst>
              <p:tags r:id="rId21"/>
            </p:custDataLst>
          </p:nvPr>
        </p:nvSpPr>
        <p:spPr>
          <a:xfrm flipV="1">
            <a:off x="5413986" y="4759017"/>
            <a:ext cx="293089" cy="29307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558060" y="5098702"/>
            <a:ext cx="0" cy="6474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2" name="图形 15"/>
          <p:cNvSpPr/>
          <p:nvPr>
            <p:custDataLst>
              <p:tags r:id="rId23"/>
            </p:custDataLst>
          </p:nvPr>
        </p:nvSpPr>
        <p:spPr>
          <a:xfrm>
            <a:off x="5474310" y="4821683"/>
            <a:ext cx="167589" cy="163298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4" name="图形 19"/>
          <p:cNvSpPr/>
          <p:nvPr>
            <p:custDataLst>
              <p:tags r:id="rId24"/>
            </p:custDataLst>
          </p:nvPr>
        </p:nvSpPr>
        <p:spPr>
          <a:xfrm>
            <a:off x="8683168" y="4545835"/>
            <a:ext cx="114774" cy="10335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6" name="图形 27"/>
          <p:cNvSpPr/>
          <p:nvPr>
            <p:custDataLst>
              <p:tags r:id="rId25"/>
            </p:custDataLst>
          </p:nvPr>
        </p:nvSpPr>
        <p:spPr>
          <a:xfrm>
            <a:off x="4664921" y="3679051"/>
            <a:ext cx="162308" cy="12483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8" name="任意多边形: 形状 286"/>
          <p:cNvSpPr/>
          <p:nvPr>
            <p:custDataLst>
              <p:tags r:id="rId26"/>
            </p:custDataLst>
          </p:nvPr>
        </p:nvSpPr>
        <p:spPr>
          <a:xfrm>
            <a:off x="5836836" y="3633369"/>
            <a:ext cx="1203637" cy="1203643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0" name="正文"/>
          <p:cNvSpPr txBox="1"/>
          <p:nvPr>
            <p:custDataLst>
              <p:tags r:id="rId27"/>
            </p:custDataLst>
          </p:nvPr>
        </p:nvSpPr>
        <p:spPr>
          <a:xfrm>
            <a:off x="1524000" y="3698378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设定目标：明确学习目标，激发学习动力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2" name="正文"/>
          <p:cNvSpPr txBox="1"/>
          <p:nvPr>
            <p:custDataLst>
              <p:tags r:id="rId28"/>
            </p:custDataLst>
          </p:nvPr>
        </p:nvSpPr>
        <p:spPr>
          <a:xfrm>
            <a:off x="9419934" y="3698378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建立自信：通过成功体验，建立自信心，增强学习动力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4" name="正文"/>
          <p:cNvSpPr txBox="1"/>
          <p:nvPr>
            <p:custDataLst>
              <p:tags r:id="rId29"/>
            </p:custDataLst>
          </p:nvPr>
        </p:nvSpPr>
        <p:spPr>
          <a:xfrm>
            <a:off x="7308612" y="1795552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积极反馈：及时给予积极的反馈，增强学习动力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6" name="正文"/>
          <p:cNvSpPr txBox="1"/>
          <p:nvPr>
            <p:custDataLst>
              <p:tags r:id="rId30"/>
            </p:custDataLst>
          </p:nvPr>
        </p:nvSpPr>
        <p:spPr>
          <a:xfrm>
            <a:off x="3635322" y="1795552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培养兴趣：发现并培养自己的兴趣爱好，提高学习兴趣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7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注重基础知识学习</a:t>
            </a:r>
            <a:endParaRPr lang="zh-CN" altLang="en-US"/>
          </a:p>
        </p:txBody>
      </p:sp>
      <p:sp>
        <p:nvSpPr>
          <p:cNvPr id="104917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强化基础知识掌握</a:t>
            </a:r>
            <a:endParaRPr lang="zh-CN" altLang="en-US"/>
          </a:p>
        </p:txBody>
      </p:sp>
      <p:sp>
        <p:nvSpPr>
          <p:cNvPr id="104922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6491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30" name="矩形 65"/>
          <p:cNvSpPr/>
          <p:nvPr>
            <p:custDataLst>
              <p:tags r:id="rId3"/>
            </p:custDataLst>
          </p:nvPr>
        </p:nvSpPr>
        <p:spPr>
          <a:xfrm>
            <a:off x="15348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2" name="文本框 66"/>
          <p:cNvSpPr txBox="1"/>
          <p:nvPr>
            <p:custDataLst>
              <p:tags r:id="rId4"/>
            </p:custDataLst>
          </p:nvPr>
        </p:nvSpPr>
        <p:spPr>
          <a:xfrm>
            <a:off x="19169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基础知识的重要性：为后续学习打下坚实基础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3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8560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矩形 69"/>
          <p:cNvSpPr/>
          <p:nvPr>
            <p:custDataLst>
              <p:tags r:id="rId6"/>
            </p:custDataLst>
          </p:nvPr>
        </p:nvSpPr>
        <p:spPr>
          <a:xfrm>
            <a:off x="67410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文本框 70"/>
          <p:cNvSpPr txBox="1"/>
          <p:nvPr>
            <p:custDataLst>
              <p:tags r:id="rId7"/>
            </p:custDataLst>
          </p:nvPr>
        </p:nvSpPr>
        <p:spPr>
          <a:xfrm>
            <a:off x="71237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学习方法：理解、记忆、应用、创新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4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6491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42" name="文本框 74"/>
          <p:cNvSpPr txBox="1"/>
          <p:nvPr>
            <p:custDataLst>
              <p:tags r:id="rId9"/>
            </p:custDataLst>
          </p:nvPr>
        </p:nvSpPr>
        <p:spPr>
          <a:xfrm>
            <a:off x="19169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学习内容：数学、语文、英语、科学等学科基础知识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44" name="矩形 73"/>
          <p:cNvSpPr/>
          <p:nvPr>
            <p:custDataLst>
              <p:tags r:id="rId10"/>
            </p:custDataLst>
          </p:nvPr>
        </p:nvSpPr>
        <p:spPr>
          <a:xfrm>
            <a:off x="15348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9144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矩形 84"/>
          <p:cNvSpPr/>
          <p:nvPr>
            <p:custDataLst>
              <p:tags r:id="rId12"/>
            </p:custDataLst>
          </p:nvPr>
        </p:nvSpPr>
        <p:spPr>
          <a:xfrm>
            <a:off x="68001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文本框 85"/>
          <p:cNvSpPr txBox="1"/>
          <p:nvPr>
            <p:custDataLst>
              <p:tags r:id="rId13"/>
            </p:custDataLst>
          </p:nvPr>
        </p:nvSpPr>
        <p:spPr>
          <a:xfrm>
            <a:off x="71822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学习效果：提高思维能力、培养创新意识、增强解决问题的能力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培养良好的学习习惯</a:t>
            </a:r>
            <a:endParaRPr lang="zh-CN" altLang="en-US"/>
          </a:p>
        </p:txBody>
      </p:sp>
      <p:sp>
        <p:nvSpPr>
          <p:cNvPr id="104928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6491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88" name="矩形 65"/>
          <p:cNvSpPr/>
          <p:nvPr>
            <p:custDataLst>
              <p:tags r:id="rId3"/>
            </p:custDataLst>
          </p:nvPr>
        </p:nvSpPr>
        <p:spPr>
          <a:xfrm>
            <a:off x="15348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0" name="文本框 66"/>
          <p:cNvSpPr txBox="1"/>
          <p:nvPr>
            <p:custDataLst>
              <p:tags r:id="rId4"/>
            </p:custDataLst>
          </p:nvPr>
        </p:nvSpPr>
        <p:spPr>
          <a:xfrm>
            <a:off x="19169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制定学习计划：合理安排时间，明确学习目标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9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8560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4" name="矩形 69"/>
          <p:cNvSpPr/>
          <p:nvPr>
            <p:custDataLst>
              <p:tags r:id="rId6"/>
            </p:custDataLst>
          </p:nvPr>
        </p:nvSpPr>
        <p:spPr>
          <a:xfrm>
            <a:off x="67410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文本框 70"/>
          <p:cNvSpPr txBox="1"/>
          <p:nvPr>
            <p:custDataLst>
              <p:tags r:id="rId7"/>
            </p:custDataLst>
          </p:nvPr>
        </p:nvSpPr>
        <p:spPr>
          <a:xfrm>
            <a:off x="71237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坚持阅读：广泛阅读，提高阅读理解能力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9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6491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00" name="文本框 74"/>
          <p:cNvSpPr txBox="1"/>
          <p:nvPr>
            <p:custDataLst>
              <p:tags r:id="rId9"/>
            </p:custDataLst>
          </p:nvPr>
        </p:nvSpPr>
        <p:spPr>
          <a:xfrm>
            <a:off x="19169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认真听讲：专心听讲，积极思考，提高课堂效率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02" name="矩形 73"/>
          <p:cNvSpPr/>
          <p:nvPr>
            <p:custDataLst>
              <p:tags r:id="rId10"/>
            </p:custDataLst>
          </p:nvPr>
        </p:nvSpPr>
        <p:spPr>
          <a:xfrm>
            <a:off x="15348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9144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6" name="矩形 84"/>
          <p:cNvSpPr/>
          <p:nvPr>
            <p:custDataLst>
              <p:tags r:id="rId12"/>
            </p:custDataLst>
          </p:nvPr>
        </p:nvSpPr>
        <p:spPr>
          <a:xfrm>
            <a:off x="68001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文本框 85"/>
          <p:cNvSpPr txBox="1"/>
          <p:nvPr>
            <p:custDataLst>
              <p:tags r:id="rId13"/>
            </p:custDataLst>
          </p:nvPr>
        </p:nvSpPr>
        <p:spPr>
          <a:xfrm>
            <a:off x="71822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及时复习：定期复习，巩固知识，提高记忆效果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提高学习效率</a:t>
            </a:r>
            <a:endParaRPr lang="zh-CN" altLang="en-US"/>
          </a:p>
        </p:txBody>
      </p:sp>
      <p:sp>
        <p:nvSpPr>
          <p:cNvPr id="1049344" name="对角圆角矩形 15"/>
          <p:cNvSpPr/>
          <p:nvPr>
            <p:custDataLst>
              <p:tags r:id="rId2"/>
            </p:custDataLst>
          </p:nvPr>
        </p:nvSpPr>
        <p:spPr>
          <a:xfrm>
            <a:off x="17933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6" name="对角圆角矩形 16"/>
          <p:cNvSpPr/>
          <p:nvPr>
            <p:custDataLst>
              <p:tags r:id="rId3"/>
            </p:custDataLst>
          </p:nvPr>
        </p:nvSpPr>
        <p:spPr>
          <a:xfrm>
            <a:off x="17933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8" name="直角三角形 17"/>
          <p:cNvSpPr/>
          <p:nvPr>
            <p:custDataLst>
              <p:tags r:id="rId4"/>
            </p:custDataLst>
          </p:nvPr>
        </p:nvSpPr>
        <p:spPr>
          <a:xfrm>
            <a:off x="23589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0" name="文本框 27"/>
          <p:cNvSpPr txBox="1"/>
          <p:nvPr>
            <p:custDataLst>
              <p:tags r:id="rId5"/>
            </p:custDataLst>
          </p:nvPr>
        </p:nvSpPr>
        <p:spPr>
          <a:xfrm>
            <a:off x="23954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培养学习习惯：认真听讲、按时完成作业、及时复习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2" name="对角圆角矩形 52"/>
          <p:cNvSpPr/>
          <p:nvPr>
            <p:custDataLst>
              <p:tags r:id="rId6"/>
            </p:custDataLst>
          </p:nvPr>
        </p:nvSpPr>
        <p:spPr>
          <a:xfrm>
            <a:off x="17933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4" name="对角圆角矩形 53"/>
          <p:cNvSpPr/>
          <p:nvPr>
            <p:custDataLst>
              <p:tags r:id="rId7"/>
            </p:custDataLst>
          </p:nvPr>
        </p:nvSpPr>
        <p:spPr>
          <a:xfrm>
            <a:off x="17933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6" name="直角三角形 54"/>
          <p:cNvSpPr/>
          <p:nvPr>
            <p:custDataLst>
              <p:tags r:id="rId8"/>
            </p:custDataLst>
          </p:nvPr>
        </p:nvSpPr>
        <p:spPr>
          <a:xfrm>
            <a:off x="23589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8" name="文本框 56"/>
          <p:cNvSpPr txBox="1"/>
          <p:nvPr>
            <p:custDataLst>
              <p:tags r:id="rId9"/>
            </p:custDataLst>
          </p:nvPr>
        </p:nvSpPr>
        <p:spPr>
          <a:xfrm>
            <a:off x="23954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制定学习计划：合理安排时间，提高学习效率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0" name="对角圆角矩形 5"/>
          <p:cNvSpPr/>
          <p:nvPr>
            <p:custDataLst>
              <p:tags r:id="rId10"/>
            </p:custDataLst>
          </p:nvPr>
        </p:nvSpPr>
        <p:spPr>
          <a:xfrm>
            <a:off x="17933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2" name="对角圆角矩形 6"/>
          <p:cNvSpPr/>
          <p:nvPr>
            <p:custDataLst>
              <p:tags r:id="rId11"/>
            </p:custDataLst>
          </p:nvPr>
        </p:nvSpPr>
        <p:spPr>
          <a:xfrm>
            <a:off x="17933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4" name="直角三角形 7"/>
          <p:cNvSpPr/>
          <p:nvPr>
            <p:custDataLst>
              <p:tags r:id="rId12"/>
            </p:custDataLst>
          </p:nvPr>
        </p:nvSpPr>
        <p:spPr>
          <a:xfrm>
            <a:off x="23589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6" name="文本框 8"/>
          <p:cNvSpPr txBox="1"/>
          <p:nvPr>
            <p:custDataLst>
              <p:tags r:id="rId13"/>
            </p:custDataLst>
          </p:nvPr>
        </p:nvSpPr>
        <p:spPr>
          <a:xfrm>
            <a:off x="23954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掌握学习方法：理解、记忆、应用，提高学习效果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8" name="对角圆角矩形 9"/>
          <p:cNvSpPr/>
          <p:nvPr>
            <p:custDataLst>
              <p:tags r:id="rId14"/>
            </p:custDataLst>
          </p:nvPr>
        </p:nvSpPr>
        <p:spPr>
          <a:xfrm>
            <a:off x="17933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0" name="对角圆角矩形 10"/>
          <p:cNvSpPr/>
          <p:nvPr>
            <p:custDataLst>
              <p:tags r:id="rId15"/>
            </p:custDataLst>
          </p:nvPr>
        </p:nvSpPr>
        <p:spPr>
          <a:xfrm>
            <a:off x="17933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2" name="直角三角形 11"/>
          <p:cNvSpPr/>
          <p:nvPr>
            <p:custDataLst>
              <p:tags r:id="rId16"/>
            </p:custDataLst>
          </p:nvPr>
        </p:nvSpPr>
        <p:spPr>
          <a:xfrm>
            <a:off x="23589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4" name="文本框 12"/>
          <p:cNvSpPr txBox="1"/>
          <p:nvPr>
            <p:custDataLst>
              <p:tags r:id="rId17"/>
            </p:custDataLst>
          </p:nvPr>
        </p:nvSpPr>
        <p:spPr>
          <a:xfrm>
            <a:off x="23954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提高学习兴趣：激发学习兴趣，提高学习积极性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学会自主学习</a:t>
            </a:r>
            <a:endParaRPr lang="zh-CN" altLang="en-US"/>
          </a:p>
        </p:txBody>
      </p:sp>
      <p:sp>
        <p:nvSpPr>
          <p:cNvPr id="1049410" name="五边形 30"/>
          <p:cNvSpPr/>
          <p:nvPr>
            <p:custDataLst>
              <p:tags r:id="rId2"/>
            </p:custDataLst>
          </p:nvPr>
        </p:nvSpPr>
        <p:spPr>
          <a:xfrm>
            <a:off x="1524000" y="3254120"/>
            <a:ext cx="2605327" cy="1059031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12" name="燕尾形 36"/>
          <p:cNvSpPr/>
          <p:nvPr>
            <p:custDataLst>
              <p:tags r:id="rId3"/>
            </p:custDataLst>
          </p:nvPr>
        </p:nvSpPr>
        <p:spPr>
          <a:xfrm>
            <a:off x="3864767" y="3254120"/>
            <a:ext cx="2605327" cy="1059031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14" name="燕尾形 37"/>
          <p:cNvSpPr/>
          <p:nvPr>
            <p:custDataLst>
              <p:tags r:id="rId4"/>
            </p:custDataLst>
          </p:nvPr>
        </p:nvSpPr>
        <p:spPr>
          <a:xfrm>
            <a:off x="8546301" y="3254120"/>
            <a:ext cx="2605327" cy="1059031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16" name="燕尾形 38"/>
          <p:cNvSpPr/>
          <p:nvPr>
            <p:custDataLst>
              <p:tags r:id="rId5"/>
            </p:custDataLst>
          </p:nvPr>
        </p:nvSpPr>
        <p:spPr>
          <a:xfrm>
            <a:off x="6205534" y="3254120"/>
            <a:ext cx="2605327" cy="1059031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18" name="文本框 3"/>
          <p:cNvSpPr txBox="1"/>
          <p:nvPr>
            <p:custDataLst>
              <p:tags r:id="rId6"/>
            </p:custDataLst>
          </p:nvPr>
        </p:nvSpPr>
        <p:spPr>
          <a:xfrm>
            <a:off x="3810275" y="4539015"/>
            <a:ext cx="2809868" cy="123119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主动提问：遇到问题时，主动向老师或同学请教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20" name="文本框 6"/>
          <p:cNvSpPr txBox="1"/>
          <p:nvPr>
            <p:custDataLst>
              <p:tags r:id="rId7"/>
            </p:custDataLst>
          </p:nvPr>
        </p:nvSpPr>
        <p:spPr>
          <a:xfrm>
            <a:off x="1524000" y="1772582"/>
            <a:ext cx="2809868" cy="126752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制定学习计划：明确学习目标，合理安排时间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22" name="文本框 7"/>
          <p:cNvSpPr txBox="1"/>
          <p:nvPr>
            <p:custDataLst>
              <p:tags r:id="rId8"/>
            </p:custDataLst>
          </p:nvPr>
        </p:nvSpPr>
        <p:spPr>
          <a:xfrm>
            <a:off x="6203955" y="1772582"/>
            <a:ext cx="2809868" cy="126752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自我反思：定期回顾学习内容，总结学习经验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24" name="文本框 8"/>
          <p:cNvSpPr txBox="1"/>
          <p:nvPr>
            <p:custDataLst>
              <p:tags r:id="rId9"/>
            </p:custDataLst>
          </p:nvPr>
        </p:nvSpPr>
        <p:spPr>
          <a:xfrm>
            <a:off x="8543932" y="4539015"/>
            <a:ext cx="2809868" cy="123119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培养兴趣：选择自己感兴趣的学科，激发学习动力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5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拓展思维训练</a:t>
            </a:r>
            <a:endParaRPr lang="zh-CN" altLang="en-US"/>
          </a:p>
        </p:txBody>
      </p:sp>
      <p:sp>
        <p:nvSpPr>
          <p:cNvPr id="104946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5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培养逻辑思维能力</a:t>
            </a:r>
            <a:endParaRPr lang="zh-CN" altLang="en-US"/>
          </a:p>
        </p:txBody>
      </p:sp>
      <p:sp>
        <p:nvSpPr>
          <p:cNvPr id="1049516" name="对角圆角矩形 15"/>
          <p:cNvSpPr/>
          <p:nvPr>
            <p:custDataLst>
              <p:tags r:id="rId2"/>
            </p:custDataLst>
          </p:nvPr>
        </p:nvSpPr>
        <p:spPr>
          <a:xfrm>
            <a:off x="17933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8" name="对角圆角矩形 16"/>
          <p:cNvSpPr/>
          <p:nvPr>
            <p:custDataLst>
              <p:tags r:id="rId3"/>
            </p:custDataLst>
          </p:nvPr>
        </p:nvSpPr>
        <p:spPr>
          <a:xfrm>
            <a:off x="17933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0" name="直角三角形 17"/>
          <p:cNvSpPr/>
          <p:nvPr>
            <p:custDataLst>
              <p:tags r:id="rId4"/>
            </p:custDataLst>
          </p:nvPr>
        </p:nvSpPr>
        <p:spPr>
          <a:xfrm>
            <a:off x="23589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2" name="文本框 27"/>
          <p:cNvSpPr txBox="1"/>
          <p:nvPr>
            <p:custDataLst>
              <p:tags r:id="rId5"/>
            </p:custDataLst>
          </p:nvPr>
        </p:nvSpPr>
        <p:spPr>
          <a:xfrm>
            <a:off x="23954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参与辩论：参与辩论活动，提高逻辑思维和语言表达能力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4" name="对角圆角矩形 52"/>
          <p:cNvSpPr/>
          <p:nvPr>
            <p:custDataLst>
              <p:tags r:id="rId6"/>
            </p:custDataLst>
          </p:nvPr>
        </p:nvSpPr>
        <p:spPr>
          <a:xfrm>
            <a:off x="17933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6" name="对角圆角矩形 53"/>
          <p:cNvSpPr/>
          <p:nvPr>
            <p:custDataLst>
              <p:tags r:id="rId7"/>
            </p:custDataLst>
          </p:nvPr>
        </p:nvSpPr>
        <p:spPr>
          <a:xfrm>
            <a:off x="17933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8" name="直角三角形 54"/>
          <p:cNvSpPr/>
          <p:nvPr>
            <p:custDataLst>
              <p:tags r:id="rId8"/>
            </p:custDataLst>
          </p:nvPr>
        </p:nvSpPr>
        <p:spPr>
          <a:xfrm>
            <a:off x="23589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0" name="文本框 56"/>
          <p:cNvSpPr txBox="1"/>
          <p:nvPr>
            <p:custDataLst>
              <p:tags r:id="rId9"/>
            </p:custDataLst>
          </p:nvPr>
        </p:nvSpPr>
        <p:spPr>
          <a:xfrm>
            <a:off x="23954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学习数学：通过数学学习，培养逻辑推理和问题解决能力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2" name="对角圆角矩形 5"/>
          <p:cNvSpPr/>
          <p:nvPr>
            <p:custDataLst>
              <p:tags r:id="rId10"/>
            </p:custDataLst>
          </p:nvPr>
        </p:nvSpPr>
        <p:spPr>
          <a:xfrm>
            <a:off x="17933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4" name="对角圆角矩形 6"/>
          <p:cNvSpPr/>
          <p:nvPr>
            <p:custDataLst>
              <p:tags r:id="rId11"/>
            </p:custDataLst>
          </p:nvPr>
        </p:nvSpPr>
        <p:spPr>
          <a:xfrm>
            <a:off x="17933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6" name="直角三角形 7"/>
          <p:cNvSpPr/>
          <p:nvPr>
            <p:custDataLst>
              <p:tags r:id="rId12"/>
            </p:custDataLst>
          </p:nvPr>
        </p:nvSpPr>
        <p:spPr>
          <a:xfrm>
            <a:off x="23589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8" name="文本框 8"/>
          <p:cNvSpPr txBox="1"/>
          <p:nvPr>
            <p:custDataLst>
              <p:tags r:id="rId13"/>
            </p:custDataLst>
          </p:nvPr>
        </p:nvSpPr>
        <p:spPr>
          <a:xfrm>
            <a:off x="23954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阅读书籍：阅读逻辑思维相关的书籍，如《逻辑学导论》等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0" name="对角圆角矩形 9"/>
          <p:cNvSpPr/>
          <p:nvPr>
            <p:custDataLst>
              <p:tags r:id="rId14"/>
            </p:custDataLst>
          </p:nvPr>
        </p:nvSpPr>
        <p:spPr>
          <a:xfrm>
            <a:off x="17933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2" name="对角圆角矩形 10"/>
          <p:cNvSpPr/>
          <p:nvPr>
            <p:custDataLst>
              <p:tags r:id="rId15"/>
            </p:custDataLst>
          </p:nvPr>
        </p:nvSpPr>
        <p:spPr>
          <a:xfrm>
            <a:off x="17933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4" name="直角三角形 11"/>
          <p:cNvSpPr/>
          <p:nvPr>
            <p:custDataLst>
              <p:tags r:id="rId16"/>
            </p:custDataLst>
          </p:nvPr>
        </p:nvSpPr>
        <p:spPr>
          <a:xfrm>
            <a:off x="23589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6" name="文本框 12"/>
          <p:cNvSpPr txBox="1"/>
          <p:nvPr>
            <p:custDataLst>
              <p:tags r:id="rId17"/>
            </p:custDataLst>
          </p:nvPr>
        </p:nvSpPr>
        <p:spPr>
          <a:xfrm>
            <a:off x="23954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学习编程：学习编程，培养逻辑思维和解决问题的能力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495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增强创造性思维</a:t>
            </a:r>
            <a:endParaRPr lang="zh-CN" altLang="en-US"/>
          </a:p>
        </p:txBody>
      </p:sp>
      <p:sp>
        <p:nvSpPr>
          <p:cNvPr id="104958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367209" y="1751001"/>
            <a:ext cx="766742" cy="223105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386160" y="4236447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6" name="任意多边形 18"/>
          <p:cNvSpPr/>
          <p:nvPr>
            <p:custDataLst>
              <p:tags r:id="rId4"/>
            </p:custDataLst>
          </p:nvPr>
        </p:nvSpPr>
        <p:spPr>
          <a:xfrm>
            <a:off x="674929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8" name="任意多边形 19"/>
          <p:cNvSpPr/>
          <p:nvPr>
            <p:custDataLst>
              <p:tags r:id="rId5"/>
            </p:custDataLst>
          </p:nvPr>
        </p:nvSpPr>
        <p:spPr>
          <a:xfrm flipV="1">
            <a:off x="6635014" y="1907203"/>
            <a:ext cx="2231056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2255621" y="1751575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2275721" y="4236447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4" name="任意多边形 4"/>
          <p:cNvSpPr/>
          <p:nvPr>
            <p:custDataLst>
              <p:tags r:id="rId8"/>
            </p:custDataLst>
          </p:nvPr>
        </p:nvSpPr>
        <p:spPr>
          <a:xfrm>
            <a:off x="163885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6" name="任意多边形 5"/>
          <p:cNvSpPr/>
          <p:nvPr>
            <p:custDataLst>
              <p:tags r:id="rId9"/>
            </p:custDataLst>
          </p:nvPr>
        </p:nvSpPr>
        <p:spPr>
          <a:xfrm flipV="1">
            <a:off x="1524000" y="1907203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1638854" y="3116044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16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鼓励创新：鼓励学生尝试新事物，挑战传统观念</a:t>
            </a:r>
            <a:endParaRPr kumimoji="0" lang="zh-CN" altLang="en-US" sz="16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749294" y="3116044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16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发散思维：引导学生从不同角度思考问题，寻找多种解决方案</a:t>
            </a:r>
            <a:endParaRPr sz="16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0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877169" y="1763061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896695" y="4247932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6" name="任意多边形 11"/>
          <p:cNvSpPr/>
          <p:nvPr>
            <p:custDataLst>
              <p:tags r:id="rId14"/>
            </p:custDataLst>
          </p:nvPr>
        </p:nvSpPr>
        <p:spPr>
          <a:xfrm>
            <a:off x="4259828" y="2491237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8" name="任意多边形 12"/>
          <p:cNvSpPr/>
          <p:nvPr>
            <p:custDataLst>
              <p:tags r:id="rId15"/>
            </p:custDataLst>
          </p:nvPr>
        </p:nvSpPr>
        <p:spPr>
          <a:xfrm flipV="1">
            <a:off x="4145548" y="1919262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6101" y="1785457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5626" y="4269180"/>
            <a:ext cx="728895" cy="200331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4" name="任意多边形 25"/>
          <p:cNvSpPr/>
          <p:nvPr>
            <p:custDataLst>
              <p:tags r:id="rId18"/>
            </p:custDataLst>
          </p:nvPr>
        </p:nvSpPr>
        <p:spPr>
          <a:xfrm>
            <a:off x="9238185" y="2513633"/>
            <a:ext cx="2003317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6" name="任意多边形 26"/>
          <p:cNvSpPr/>
          <p:nvPr>
            <p:custDataLst>
              <p:tags r:id="rId19"/>
            </p:custDataLst>
          </p:nvPr>
        </p:nvSpPr>
        <p:spPr>
          <a:xfrm flipV="1">
            <a:off x="9124479" y="1941659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38759" y="3149351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实践操作：通过实践活动，让学生亲身体验解决问题的过程，提高解决问题的能力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4259828" y="3126955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16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培养好奇心：激发学生对未知事物的好奇心，培养探索精神</a:t>
            </a:r>
            <a:endParaRPr lang="zh-CN" altLang="en-US" sz="16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/>
        <p:cNvGrpSpPr/>
        <p:nvPr/>
      </p:nvGrpSpPr>
      <p:grpSpPr>
        <a:xfrm>
          <a:off x="0" y="0"/>
          <a:ext cx="0" cy="0"/>
        </a:xfrm>
      </p:grpSpPr>
      <p:sp>
        <p:nvSpPr>
          <p:cNvPr id="10496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提高批判性思维能力</a:t>
            </a:r>
            <a:endParaRPr lang="zh-CN" altLang="en-US"/>
          </a:p>
        </p:txBody>
      </p:sp>
      <p:sp>
        <p:nvSpPr>
          <p:cNvPr id="1049656" name="矩形 3"/>
          <p:cNvSpPr/>
          <p:nvPr>
            <p:custDataLst>
              <p:tags r:id="rId2"/>
            </p:custDataLst>
          </p:nvPr>
        </p:nvSpPr>
        <p:spPr>
          <a:xfrm>
            <a:off x="2042276" y="1436267"/>
            <a:ext cx="9311583" cy="1023782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8" name="矩形 13"/>
          <p:cNvSpPr/>
          <p:nvPr>
            <p:custDataLst>
              <p:tags r:id="rId3"/>
            </p:custDataLst>
          </p:nvPr>
        </p:nvSpPr>
        <p:spPr>
          <a:xfrm>
            <a:off x="1524000" y="1436267"/>
            <a:ext cx="252527" cy="1023782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0" name="文本框 4"/>
          <p:cNvSpPr txBox="1"/>
          <p:nvPr>
            <p:custDataLst>
              <p:tags r:id="rId4"/>
            </p:custDataLst>
          </p:nvPr>
        </p:nvSpPr>
        <p:spPr>
          <a:xfrm>
            <a:off x="2308889" y="1524722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培养独立思考能力：鼓励学生提出自己的观点和看法，不盲目接受他人的意见。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2" name="矩形 39"/>
          <p:cNvSpPr/>
          <p:nvPr>
            <p:custDataLst>
              <p:tags r:id="rId5"/>
            </p:custDataLst>
          </p:nvPr>
        </p:nvSpPr>
        <p:spPr>
          <a:xfrm>
            <a:off x="2042276" y="2651599"/>
            <a:ext cx="9311583" cy="1023782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4" name="矩形 5"/>
          <p:cNvSpPr/>
          <p:nvPr>
            <p:custDataLst>
              <p:tags r:id="rId6"/>
            </p:custDataLst>
          </p:nvPr>
        </p:nvSpPr>
        <p:spPr>
          <a:xfrm>
            <a:off x="1524000" y="2651599"/>
            <a:ext cx="252527" cy="1023782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6" name="文本框 41"/>
          <p:cNvSpPr txBox="1"/>
          <p:nvPr>
            <p:custDataLst>
              <p:tags r:id="rId7"/>
            </p:custDataLst>
          </p:nvPr>
        </p:nvSpPr>
        <p:spPr>
          <a:xfrm>
            <a:off x="2308889" y="2740055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培养逻辑思维能力：引导学生进行逻辑推理和论证，提高逻辑思维能力。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8" name="矩形 12"/>
          <p:cNvSpPr/>
          <p:nvPr>
            <p:custDataLst>
              <p:tags r:id="rId8"/>
            </p:custDataLst>
          </p:nvPr>
        </p:nvSpPr>
        <p:spPr>
          <a:xfrm>
            <a:off x="2042276" y="3866931"/>
            <a:ext cx="9311583" cy="1023782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0" name="矩形 17"/>
          <p:cNvSpPr/>
          <p:nvPr>
            <p:custDataLst>
              <p:tags r:id="rId9"/>
            </p:custDataLst>
          </p:nvPr>
        </p:nvSpPr>
        <p:spPr>
          <a:xfrm>
            <a:off x="1524000" y="3866931"/>
            <a:ext cx="252527" cy="1023782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2" name="文本框 19"/>
          <p:cNvSpPr txBox="1"/>
          <p:nvPr>
            <p:custDataLst>
              <p:tags r:id="rId10"/>
            </p:custDataLst>
          </p:nvPr>
        </p:nvSpPr>
        <p:spPr>
          <a:xfrm>
            <a:off x="2308889" y="3955387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培养创新思维能力：鼓励学生提出新的想法和解决问题的方法，培养创新思维能力。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4" name="矩形 49"/>
          <p:cNvSpPr/>
          <p:nvPr>
            <p:custDataLst>
              <p:tags r:id="rId11"/>
            </p:custDataLst>
          </p:nvPr>
        </p:nvSpPr>
        <p:spPr>
          <a:xfrm>
            <a:off x="2042276" y="5081640"/>
            <a:ext cx="9311583" cy="1023782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矩形 26"/>
          <p:cNvSpPr/>
          <p:nvPr>
            <p:custDataLst>
              <p:tags r:id="rId12"/>
            </p:custDataLst>
          </p:nvPr>
        </p:nvSpPr>
        <p:spPr>
          <a:xfrm>
            <a:off x="1524000" y="5081640"/>
            <a:ext cx="252527" cy="1023782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文本框 27"/>
          <p:cNvSpPr txBox="1"/>
          <p:nvPr>
            <p:custDataLst>
              <p:tags r:id="rId13"/>
            </p:custDataLst>
          </p:nvPr>
        </p:nvSpPr>
        <p:spPr>
          <a:xfrm>
            <a:off x="2308889" y="5170096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培养批判性思维能力：引导学生对各种观点和信息进行批判性思考，提高批判性思维能力。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https://d.book118.com/895040220222011034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72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编辑 添加文档标题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60.xml><?xml version="1.0" encoding="utf-8"?>
<p:tagLst xmlns:p="http://schemas.openxmlformats.org/presentationml/2006/main">
  <p:tag name="KSO_WM_BEAUTIFY_FLAG" val="#wm#"/>
  <p:tag name="KSO_WM_SLIDE_ID" val="custom2023099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2"/>
  <p:tag name="KSO_WM_UNIT_INDEX" val="1_4_2"/>
  <p:tag name="KSO_WM_UNIT_LAYERLEVEL" val="1_1_1"/>
  <p:tag name="KSO_WM_UNIT_TYPE" val="l_h_i"/>
</p:tagLst>
</file>

<file path=ppt/tags/tag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2"/>
  <p:tag name="KSO_WM_UNIT_INDEX" val="1_1_2"/>
  <p:tag name="KSO_WM_UNIT_LAYERLEVEL" val="1_1_1"/>
  <p:tag name="KSO_WM_UNIT_TYPE" val="l_h_i"/>
</p:tagLst>
</file>

<file path=ppt/tags/tag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2"/>
  <p:tag name="KSO_WM_UNIT_INDEX" val="1_2_2"/>
  <p:tag name="KSO_WM_UNIT_LAYERLEVEL" val="1_1_1"/>
  <p:tag name="KSO_WM_UNIT_TYPE" val="l_h_i"/>
</p:tagLst>
</file>

<file path=ppt/tags/tag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2"/>
  <p:tag name="KSO_WM_UNIT_INDEX" val="1_3_2"/>
  <p:tag name="KSO_WM_UNIT_LAYERLEVEL" val="1_1_1"/>
  <p:tag name="KSO_WM_UNIT_TYPE" val="l_h_i"/>
</p:tagLst>
</file>

<file path=ppt/tags/tag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2"/>
  <p:tag name="KSO_WM_UNIT_INDEX" val="1_5_2"/>
  <p:tag name="KSO_WM_UNIT_LAYERLEVEL" val="1_1_1"/>
  <p:tag name="KSO_WM_UNIT_TYPE" val="l_h_i"/>
</p:tagLst>
</file>

<file path=ppt/tags/tag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2"/>
  <p:tag name="KSO_WM_UNIT_INDEX" val="1_6_2"/>
  <p:tag name="KSO_WM_UNIT_LAYERLEVEL" val="1_1_1"/>
  <p:tag name="KSO_WM_UNIT_TYPE" val="l_h_i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1_2"/>
  <p:tag name="KSO_WM_UNIT_INDEX" val="1_1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1"/>
  <p:tag name="KSO_WM_UNIT_INDEX" val="1_1_1"/>
  <p:tag name="KSO_WM_UNIT_LAYERLEVEL" val="1_1_1"/>
  <p:tag name="KSO_WM_UNIT_SUBTYPE" val="d"/>
  <p:tag name="KSO_WM_UNIT_TYPE" val="l_h_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2_2"/>
  <p:tag name="KSO_WM_UNIT_INDEX" val="1_2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1"/>
  <p:tag name="KSO_WM_UNIT_INDEX" val="1_2_1"/>
  <p:tag name="KSO_WM_UNIT_LAYERLEVEL" val="1_1_1"/>
  <p:tag name="KSO_WM_UNIT_SUBTYPE" val="d"/>
  <p:tag name="KSO_WM_UNIT_TYPE" val="l_h_i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3_2"/>
  <p:tag name="KSO_WM_UNIT_INDEX" val="1_3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1"/>
  <p:tag name="KSO_WM_UNIT_INDEX" val="1_3_1"/>
  <p:tag name="KSO_WM_UNIT_LAYERLEVEL" val="1_1_1"/>
  <p:tag name="KSO_WM_UNIT_SUBTYPE" val="d"/>
  <p:tag name="KSO_WM_UNIT_TYPE" val="l_h_i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4_2"/>
  <p:tag name="KSO_WM_UNIT_INDEX" val="1_4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1"/>
  <p:tag name="KSO_WM_UNIT_INDEX" val="1_4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5_2"/>
  <p:tag name="KSO_WM_UNIT_INDEX" val="1_5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1"/>
  <p:tag name="KSO_WM_UNIT_INDEX" val="1_5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6_2"/>
  <p:tag name="KSO_WM_UNIT_INDEX" val="1_6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1"/>
  <p:tag name="KSO_WM_UNIT_INDEX" val="1_6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4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87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1"/>
  <p:tag name="KSO_WM_UNIT_INDEX" val="1_1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1"/>
  <p:tag name="KSO_WM_UNIT_INDEX" val="1_2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1"/>
  <p:tag name="KSO_WM_UNIT_INDEX" val="1_3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1"/>
  <p:tag name="KSO_WM_UNIT_INDEX" val="1_4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1"/>
  <p:tag name="KSO_WM_UNIT_INDEX" val="1_5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1"/>
  <p:tag name="KSO_WM_UNIT_INDEX" val="1_6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2"/>
  <p:tag name="KSO_WM_UNIT_INDEX" val="1_6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61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12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7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B0F0"/>
      </a:accent1>
      <a:accent2>
        <a:srgbClr val="8FCDFF"/>
      </a:accent2>
      <a:accent3>
        <a:srgbClr val="FF7860"/>
      </a:accent3>
      <a:accent4>
        <a:srgbClr val="46D1AC"/>
      </a:accent4>
      <a:accent5>
        <a:srgbClr val="FF7943"/>
      </a:accent5>
      <a:accent6>
        <a:srgbClr val="FFB268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4">
      <vt:lpstr>Arial</vt:lpstr>
      <vt:lpstr>Calibri</vt:lpstr>
      <vt:lpstr>微软雅黑</vt:lpstr>
      <vt:lpstr>Montserrat ExtraBold</vt:lpstr>
      <vt:lpstr>宋体</vt:lpstr>
      <vt:lpstr>Office Theme</vt:lpstr>
      <vt:lpstr>提高中小学生思维品质和智力发展的方法</vt:lpstr>
      <vt:lpstr>目录</vt:lpstr>
      <vt:lpstr>添加章节标题</vt:lpstr>
      <vt:lpstr>培养学习兴趣</vt:lpstr>
      <vt:lpstr>激发好奇心</vt:lpstr>
      <vt:lpstr>鼓励探索精神</vt:lpstr>
      <vt:lpstr>培养专注力</vt:lpstr>
      <vt:lpstr>增强学习动力</vt:lpstr>
      <vt:lpstr>注重基础知识学习</vt:lpstr>
      <vt:lpstr>强化基础知识掌握</vt:lpstr>
      <vt:lpstr>培养良好的学习习惯</vt:lpstr>
      <vt:lpstr>提高学习效率</vt:lpstr>
      <vt:lpstr>学会自主学习</vt:lpstr>
      <vt:lpstr>拓展思维训练</vt:lpstr>
      <vt:lpstr>培养逻辑思维能力</vt:lpstr>
      <vt:lpstr>增强创造性思维</vt:lpstr>
      <vt:lpstr>提高批判性思维能力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2024-08-30T06:16:53.972</cp:lastPrinted>
  <dcterms:created xsi:type="dcterms:W3CDTF">2024-08-29T22:16:53Z</dcterms:created>
  <dcterms:modified xsi:type="dcterms:W3CDTF">2024-08-29T22:16:56Z</dcterms:modified>
</cp:coreProperties>
</file>