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C240F7-CA39-433A-A3FF-78B3D72DA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9B6458-F031-4308-BC14-38C1F099F6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7DD8B0-18AD-4460-BC34-BB016D506E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D35B553-ED11-44D6-9FBD-33CB82B680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51A25C-F131-4335-8E0C-CB8113B71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FA5B0A-C02F-4827-8088-6FF31A3DC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5FE4F8-4A66-45D1-9C17-DBAE51BB85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998D6-C0E5-4259-8B29-E48857487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BE8D9E-7351-469D-BC23-9FBD7325E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0D47F-29B8-41A5-B9BD-80836CBFB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68A6D-22B6-4682-948C-1504F6833A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511211122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教导主任培训总结与反思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培训收获与感悟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培训中的不足与反思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未来工作规划与展望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培训内容回顾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0308" y="489630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12500" y="3227524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12500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11716" y="4884110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11716" y="3215332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11716" y="1652321"/>
            <a:ext cx="984887" cy="98488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596603" y="1405020"/>
            <a:ext cx="460057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96603" y="1890788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理解教导主任的核心职责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246698" y="1405020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246698" y="1866404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教导主任需具备战略眼光，能够为学校发展制定长远规划，同时也要关注日常教学管理，确保教学工作顺利进行。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596603" y="3037215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596603" y="3547367"/>
            <a:ext cx="44196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教导主任是学校教育管理的核心人物，负责制定和执行教学计划、管理教师团队、监督教学质量等任务。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46698" y="3037215"/>
            <a:ext cx="4733925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46698" y="3547367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了解教导主任的职责要求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96603" y="4632977"/>
            <a:ext cx="4495800" cy="8001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96603" y="5155321"/>
            <a:ext cx="43148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明确教导主任的角色定位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46698" y="4632977"/>
            <a:ext cx="473392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46698" y="5155321"/>
            <a:ext cx="429577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教导主任需具备组织协调能力、领导能力、沟通能力等，能够处理各种复杂问题，为学校创造良好的教学环境。</a:t>
            </a:r>
          </a:p>
        </p:txBody>
      </p:sp>
      <p:sp>
        <p:nvSpPr>
          <p:cNvPr id="20" name="Freeform 20"/>
          <p:cNvSpPr/>
          <p:nvPr/>
        </p:nvSpPr>
        <p:spPr>
          <a:xfrm>
            <a:off x="793456" y="1834061"/>
            <a:ext cx="621407" cy="621407"/>
          </a:xfrm>
          <a:custGeom>
            <a:rect l="l" t="t" r="r" b="b"/>
            <a:pathLst>
              <a:path w="304800" h="304800">
                <a:moveTo>
                  <a:pt x="247650" y="219075"/>
                </a:moveTo>
                <a:lnTo>
                  <a:pt x="228600" y="219075"/>
                </a:lnTo>
                <a:lnTo>
                  <a:pt x="228600" y="200025"/>
                </a:lnTo>
                <a:lnTo>
                  <a:pt x="238125" y="200025"/>
                </a:lnTo>
                <a:lnTo>
                  <a:pt x="238125" y="180975"/>
                </a:lnTo>
                <a:lnTo>
                  <a:pt x="57150" y="180975"/>
                </a:lnTo>
                <a:lnTo>
                  <a:pt x="57150" y="200025"/>
                </a:lnTo>
                <a:lnTo>
                  <a:pt x="66675" y="200025"/>
                </a:lnTo>
                <a:lnTo>
                  <a:pt x="66675" y="219075"/>
                </a:lnTo>
                <a:lnTo>
                  <a:pt x="47625" y="219075"/>
                </a:lnTo>
                <a:cubicBezTo>
                  <a:pt x="42367" y="219075"/>
                  <a:pt x="38100" y="214808"/>
                  <a:pt x="38100" y="209550"/>
                </a:cubicBezTo>
                <a:lnTo>
                  <a:pt x="38100" y="114300"/>
                </a:lnTo>
                <a:cubicBezTo>
                  <a:pt x="38100" y="105089"/>
                  <a:pt x="76200" y="95250"/>
                  <a:pt x="142875" y="95250"/>
                </a:cubicBezTo>
                <a:cubicBezTo>
                  <a:pt x="146409" y="95250"/>
                  <a:pt x="149533" y="95250"/>
                  <a:pt x="152400" y="95250"/>
                </a:cubicBezTo>
                <a:cubicBezTo>
                  <a:pt x="218484" y="95250"/>
                  <a:pt x="257175" y="104870"/>
                  <a:pt x="257175" y="114300"/>
                </a:cubicBezTo>
                <a:lnTo>
                  <a:pt x="257175" y="209550"/>
                </a:lnTo>
                <a:cubicBezTo>
                  <a:pt x="257175" y="214808"/>
                  <a:pt x="252917" y="219075"/>
                  <a:pt x="247650" y="219075"/>
                </a:cubicBezTo>
                <a:close/>
                <a:moveTo>
                  <a:pt x="223838" y="123825"/>
                </a:moveTo>
                <a:cubicBezTo>
                  <a:pt x="215951" y="123825"/>
                  <a:pt x="209550" y="130226"/>
                  <a:pt x="209550" y="138113"/>
                </a:cubicBezTo>
                <a:cubicBezTo>
                  <a:pt x="209550" y="145999"/>
                  <a:pt x="215951" y="152400"/>
                  <a:pt x="223838" y="152400"/>
                </a:cubicBezTo>
                <a:cubicBezTo>
                  <a:pt x="231724" y="152400"/>
                  <a:pt x="238125" y="145999"/>
                  <a:pt x="238125" y="138113"/>
                </a:cubicBezTo>
                <a:cubicBezTo>
                  <a:pt x="238125" y="130226"/>
                  <a:pt x="231724" y="123825"/>
                  <a:pt x="223838" y="123825"/>
                </a:cubicBezTo>
                <a:close/>
                <a:moveTo>
                  <a:pt x="76200" y="38100"/>
                </a:moveTo>
                <a:cubicBezTo>
                  <a:pt x="76200" y="32833"/>
                  <a:pt x="80467" y="28575"/>
                  <a:pt x="85725" y="28575"/>
                </a:cubicBezTo>
                <a:lnTo>
                  <a:pt x="209550" y="28575"/>
                </a:lnTo>
                <a:cubicBezTo>
                  <a:pt x="214817" y="28575"/>
                  <a:pt x="219075" y="32833"/>
                  <a:pt x="219075" y="38100"/>
                </a:cubicBezTo>
                <a:lnTo>
                  <a:pt x="219075" y="85725"/>
                </a:lnTo>
                <a:lnTo>
                  <a:pt x="76200" y="85725"/>
                </a:lnTo>
                <a:lnTo>
                  <a:pt x="76200" y="38100"/>
                </a:lnTo>
                <a:close/>
                <a:moveTo>
                  <a:pt x="219075" y="276225"/>
                </a:moveTo>
                <a:cubicBezTo>
                  <a:pt x="219075" y="281483"/>
                  <a:pt x="214817" y="285750"/>
                  <a:pt x="209550" y="285750"/>
                </a:cubicBezTo>
                <a:lnTo>
                  <a:pt x="85725" y="285750"/>
                </a:lnTo>
                <a:cubicBezTo>
                  <a:pt x="80467" y="285750"/>
                  <a:pt x="76200" y="281483"/>
                  <a:pt x="76200" y="276225"/>
                </a:cubicBezTo>
                <a:lnTo>
                  <a:pt x="76200" y="190500"/>
                </a:lnTo>
                <a:lnTo>
                  <a:pt x="219075" y="190500"/>
                </a:lnTo>
                <a:lnTo>
                  <a:pt x="219075" y="276225"/>
                </a:lnTo>
                <a:close/>
                <a:moveTo>
                  <a:pt x="200025" y="200025"/>
                </a:moveTo>
                <a:lnTo>
                  <a:pt x="95250" y="200025"/>
                </a:lnTo>
                <a:lnTo>
                  <a:pt x="95250" y="209550"/>
                </a:lnTo>
                <a:lnTo>
                  <a:pt x="200025" y="209550"/>
                </a:lnTo>
                <a:lnTo>
                  <a:pt x="200025" y="200025"/>
                </a:lnTo>
                <a:close/>
                <a:moveTo>
                  <a:pt x="200025" y="219075"/>
                </a:moveTo>
                <a:lnTo>
                  <a:pt x="95250" y="219075"/>
                </a:lnTo>
                <a:lnTo>
                  <a:pt x="95250" y="228600"/>
                </a:lnTo>
                <a:lnTo>
                  <a:pt x="200025" y="228600"/>
                </a:lnTo>
                <a:lnTo>
                  <a:pt x="200025" y="219075"/>
                </a:lnTo>
                <a:close/>
                <a:moveTo>
                  <a:pt x="200025" y="238125"/>
                </a:moveTo>
                <a:lnTo>
                  <a:pt x="95250" y="238125"/>
                </a:lnTo>
                <a:lnTo>
                  <a:pt x="95250" y="247650"/>
                </a:lnTo>
                <a:lnTo>
                  <a:pt x="200025" y="247650"/>
                </a:lnTo>
                <a:lnTo>
                  <a:pt x="200025" y="238125"/>
                </a:lnTo>
                <a:close/>
                <a:moveTo>
                  <a:pt x="200025" y="257175"/>
                </a:moveTo>
                <a:lnTo>
                  <a:pt x="95250" y="257175"/>
                </a:lnTo>
                <a:lnTo>
                  <a:pt x="95250" y="266700"/>
                </a:lnTo>
                <a:lnTo>
                  <a:pt x="200025" y="266700"/>
                </a:lnTo>
                <a:lnTo>
                  <a:pt x="200025" y="25717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64902" y="1916915"/>
            <a:ext cx="455698" cy="455698"/>
          </a:xfrm>
          <a:custGeom>
            <a:rect l="l" t="t" r="r" b="b"/>
            <a:pathLst>
              <a:path w="304800" h="304800">
                <a:moveTo>
                  <a:pt x="76200" y="57150"/>
                </a:moveTo>
                <a:lnTo>
                  <a:pt x="38100" y="19050"/>
                </a:lnTo>
                <a:lnTo>
                  <a:pt x="19050" y="19050"/>
                </a:lnTo>
                <a:lnTo>
                  <a:pt x="19050" y="38100"/>
                </a:lnTo>
                <a:lnTo>
                  <a:pt x="57150" y="76200"/>
                </a:lnTo>
                <a:close/>
                <a:moveTo>
                  <a:pt x="95250" y="0"/>
                </a:moveTo>
                <a:lnTo>
                  <a:pt x="114300" y="0"/>
                </a:lnTo>
                <a:lnTo>
                  <a:pt x="114300" y="38100"/>
                </a:lnTo>
                <a:lnTo>
                  <a:pt x="95250" y="38100"/>
                </a:lnTo>
                <a:close/>
                <a:moveTo>
                  <a:pt x="171450" y="95250"/>
                </a:moveTo>
                <a:lnTo>
                  <a:pt x="209550" y="95250"/>
                </a:lnTo>
                <a:lnTo>
                  <a:pt x="209550" y="114300"/>
                </a:lnTo>
                <a:lnTo>
                  <a:pt x="171450" y="114300"/>
                </a:lnTo>
                <a:close/>
                <a:moveTo>
                  <a:pt x="190500" y="38100"/>
                </a:moveTo>
                <a:lnTo>
                  <a:pt x="190500" y="19050"/>
                </a:lnTo>
                <a:lnTo>
                  <a:pt x="171450" y="19050"/>
                </a:lnTo>
                <a:lnTo>
                  <a:pt x="133350" y="57150"/>
                </a:lnTo>
                <a:lnTo>
                  <a:pt x="152400" y="76200"/>
                </a:lnTo>
                <a:close/>
                <a:moveTo>
                  <a:pt x="0" y="95250"/>
                </a:moveTo>
                <a:lnTo>
                  <a:pt x="38100" y="95250"/>
                </a:lnTo>
                <a:lnTo>
                  <a:pt x="38100" y="114300"/>
                </a:lnTo>
                <a:lnTo>
                  <a:pt x="0" y="114300"/>
                </a:lnTo>
                <a:close/>
                <a:moveTo>
                  <a:pt x="95250" y="171450"/>
                </a:moveTo>
                <a:lnTo>
                  <a:pt x="114300" y="171450"/>
                </a:lnTo>
                <a:lnTo>
                  <a:pt x="114300" y="209550"/>
                </a:lnTo>
                <a:lnTo>
                  <a:pt x="95250" y="209550"/>
                </a:lnTo>
                <a:close/>
                <a:moveTo>
                  <a:pt x="19050" y="171450"/>
                </a:moveTo>
                <a:lnTo>
                  <a:pt x="19050" y="190500"/>
                </a:lnTo>
                <a:lnTo>
                  <a:pt x="38100" y="190500"/>
                </a:lnTo>
                <a:lnTo>
                  <a:pt x="76200" y="152400"/>
                </a:lnTo>
                <a:lnTo>
                  <a:pt x="57150" y="133350"/>
                </a:lnTo>
                <a:close/>
                <a:moveTo>
                  <a:pt x="300638" y="262538"/>
                </a:moveTo>
                <a:lnTo>
                  <a:pt x="111290" y="73190"/>
                </a:lnTo>
                <a:cubicBezTo>
                  <a:pt x="105737" y="67637"/>
                  <a:pt x="96641" y="67637"/>
                  <a:pt x="91088" y="73190"/>
                </a:cubicBezTo>
                <a:lnTo>
                  <a:pt x="73190" y="91088"/>
                </a:lnTo>
                <a:cubicBezTo>
                  <a:pt x="67637" y="96641"/>
                  <a:pt x="67637" y="105737"/>
                  <a:pt x="73190" y="111290"/>
                </a:cubicBezTo>
                <a:lnTo>
                  <a:pt x="262538" y="300638"/>
                </a:lnTo>
                <a:cubicBezTo>
                  <a:pt x="268091" y="306191"/>
                  <a:pt x="277187" y="306191"/>
                  <a:pt x="282740" y="300638"/>
                </a:cubicBezTo>
                <a:lnTo>
                  <a:pt x="300638" y="282740"/>
                </a:lnTo>
                <a:cubicBezTo>
                  <a:pt x="306191" y="277187"/>
                  <a:pt x="306191" y="268091"/>
                  <a:pt x="300638" y="262538"/>
                </a:cubicBezTo>
                <a:close/>
                <a:moveTo>
                  <a:pt x="142875" y="161925"/>
                </a:moveTo>
                <a:lnTo>
                  <a:pt x="85725" y="104775"/>
                </a:lnTo>
                <a:lnTo>
                  <a:pt x="104775" y="85725"/>
                </a:lnTo>
                <a:lnTo>
                  <a:pt x="161925" y="142875"/>
                </a:lnTo>
                <a:lnTo>
                  <a:pt x="142875" y="16192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551100" y="3478315"/>
            <a:ext cx="483304" cy="483304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6530380" y="5087413"/>
            <a:ext cx="524743" cy="5538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829809" y="3450697"/>
            <a:ext cx="548701" cy="538540"/>
          </a:xfrm>
          <a:custGeom>
            <a:rect l="l" t="t" r="r" b="b"/>
            <a:pathLst>
              <a:path w="304800" h="304800">
                <a:moveTo>
                  <a:pt x="274320" y="167640"/>
                </a:moveTo>
                <a:lnTo>
                  <a:pt x="274320" y="274320"/>
                </a:lnTo>
                <a:cubicBezTo>
                  <a:pt x="274320" y="291151"/>
                  <a:pt x="260671" y="304800"/>
                  <a:pt x="243840" y="304800"/>
                </a:cubicBezTo>
                <a:cubicBezTo>
                  <a:pt x="227009" y="304800"/>
                  <a:pt x="213360" y="291151"/>
                  <a:pt x="213360" y="274320"/>
                </a:cubicBezTo>
                <a:lnTo>
                  <a:pt x="213360" y="274320"/>
                </a:lnTo>
                <a:lnTo>
                  <a:pt x="213360" y="198120"/>
                </a:lnTo>
                <a:lnTo>
                  <a:pt x="182880" y="198120"/>
                </a:lnTo>
                <a:lnTo>
                  <a:pt x="182880" y="45720"/>
                </a:lnTo>
                <a:cubicBezTo>
                  <a:pt x="182880" y="20469"/>
                  <a:pt x="203349" y="0"/>
                  <a:pt x="228600" y="0"/>
                </a:cubicBezTo>
                <a:lnTo>
                  <a:pt x="228600" y="0"/>
                </a:lnTo>
                <a:lnTo>
                  <a:pt x="274320" y="0"/>
                </a:lnTo>
                <a:lnTo>
                  <a:pt x="274320" y="167640"/>
                </a:lnTo>
                <a:close/>
                <a:moveTo>
                  <a:pt x="60960" y="152400"/>
                </a:moveTo>
                <a:cubicBezTo>
                  <a:pt x="44129" y="152400"/>
                  <a:pt x="30480" y="138751"/>
                  <a:pt x="30480" y="121920"/>
                </a:cubicBezTo>
                <a:lnTo>
                  <a:pt x="30480" y="121920"/>
                </a:lnTo>
                <a:lnTo>
                  <a:pt x="30480" y="15240"/>
                </a:lnTo>
                <a:cubicBezTo>
                  <a:pt x="30480" y="6820"/>
                  <a:pt x="37300" y="0"/>
                  <a:pt x="45720" y="0"/>
                </a:cubicBezTo>
                <a:cubicBezTo>
                  <a:pt x="54140" y="0"/>
                  <a:pt x="60960" y="6820"/>
                  <a:pt x="60960" y="15240"/>
                </a:cubicBezTo>
                <a:lnTo>
                  <a:pt x="60960" y="15240"/>
                </a:lnTo>
                <a:lnTo>
                  <a:pt x="60960" y="76200"/>
                </a:lnTo>
                <a:lnTo>
                  <a:pt x="76200" y="76200"/>
                </a:lnTo>
                <a:lnTo>
                  <a:pt x="76200" y="15240"/>
                </a:lnTo>
                <a:cubicBezTo>
                  <a:pt x="76200" y="6820"/>
                  <a:pt x="83020" y="0"/>
                  <a:pt x="91440" y="0"/>
                </a:cubicBezTo>
                <a:cubicBezTo>
                  <a:pt x="99860" y="0"/>
                  <a:pt x="106680" y="6820"/>
                  <a:pt x="106680" y="15240"/>
                </a:cubicBezTo>
                <a:lnTo>
                  <a:pt x="106680" y="15240"/>
                </a:lnTo>
                <a:lnTo>
                  <a:pt x="106680" y="76200"/>
                </a:lnTo>
                <a:lnTo>
                  <a:pt x="121920" y="76200"/>
                </a:lnTo>
                <a:lnTo>
                  <a:pt x="121920" y="15240"/>
                </a:lnTo>
                <a:cubicBezTo>
                  <a:pt x="121920" y="6820"/>
                  <a:pt x="128740" y="0"/>
                  <a:pt x="137160" y="0"/>
                </a:cubicBezTo>
                <a:cubicBezTo>
                  <a:pt x="145580" y="0"/>
                  <a:pt x="152400" y="6820"/>
                  <a:pt x="152400" y="15240"/>
                </a:cubicBezTo>
                <a:lnTo>
                  <a:pt x="152400" y="15240"/>
                </a:lnTo>
                <a:lnTo>
                  <a:pt x="152400" y="121920"/>
                </a:lnTo>
                <a:cubicBezTo>
                  <a:pt x="152400" y="138751"/>
                  <a:pt x="138751" y="152400"/>
                  <a:pt x="121920" y="152400"/>
                </a:cubicBezTo>
                <a:lnTo>
                  <a:pt x="121920" y="152400"/>
                </a:lnTo>
                <a:lnTo>
                  <a:pt x="121920" y="274320"/>
                </a:lnTo>
                <a:cubicBezTo>
                  <a:pt x="121920" y="291151"/>
                  <a:pt x="108271" y="304800"/>
                  <a:pt x="91440" y="304800"/>
                </a:cubicBezTo>
                <a:cubicBezTo>
                  <a:pt x="74609" y="304800"/>
                  <a:pt x="60960" y="291151"/>
                  <a:pt x="60960" y="274320"/>
                </a:cubicBezTo>
                <a:lnTo>
                  <a:pt x="60960" y="274320"/>
                </a:lnTo>
                <a:lnTo>
                  <a:pt x="6096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60484" y="4984613"/>
            <a:ext cx="883778" cy="759497"/>
          </a:xfrm>
          <a:custGeom>
            <a:rect l="l" t="t" r="r" b="b"/>
            <a:pathLst>
              <a:path w="304800" h="304800">
                <a:moveTo>
                  <a:pt x="147838" y="37243"/>
                </a:moveTo>
                <a:cubicBezTo>
                  <a:pt x="155724" y="37243"/>
                  <a:pt x="162125" y="43644"/>
                  <a:pt x="162125" y="51530"/>
                </a:cubicBezTo>
                <a:lnTo>
                  <a:pt x="162125" y="125349"/>
                </a:lnTo>
                <a:lnTo>
                  <a:pt x="257375" y="184880"/>
                </a:lnTo>
                <a:lnTo>
                  <a:pt x="257375" y="210483"/>
                </a:lnTo>
                <a:lnTo>
                  <a:pt x="162125" y="178337"/>
                </a:lnTo>
                <a:lnTo>
                  <a:pt x="162125" y="228343"/>
                </a:lnTo>
                <a:lnTo>
                  <a:pt x="181547" y="247669"/>
                </a:lnTo>
                <a:lnTo>
                  <a:pt x="181537" y="267519"/>
                </a:lnTo>
                <a:lnTo>
                  <a:pt x="147838" y="256318"/>
                </a:lnTo>
                <a:lnTo>
                  <a:pt x="114624" y="267557"/>
                </a:lnTo>
                <a:lnTo>
                  <a:pt x="114767" y="246707"/>
                </a:lnTo>
                <a:lnTo>
                  <a:pt x="132959" y="228943"/>
                </a:lnTo>
                <a:lnTo>
                  <a:pt x="133121" y="178346"/>
                </a:lnTo>
                <a:lnTo>
                  <a:pt x="37900" y="211074"/>
                </a:lnTo>
                <a:lnTo>
                  <a:pt x="38100" y="184880"/>
                </a:lnTo>
                <a:lnTo>
                  <a:pt x="133417" y="124749"/>
                </a:lnTo>
                <a:lnTo>
                  <a:pt x="133569" y="51521"/>
                </a:lnTo>
                <a:cubicBezTo>
                  <a:pt x="133550" y="43644"/>
                  <a:pt x="139951" y="37243"/>
                  <a:pt x="147838" y="3724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教导主任的角色与职责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5400000">
            <a:off x="4261455" y="1786438"/>
            <a:ext cx="3669090" cy="4127726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5400000">
            <a:off x="6507340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5400000">
            <a:off x="7484017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5400000">
            <a:off x="6495148" y="5075220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5400000">
            <a:off x="4599191" y="141832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3589249" y="3252867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5400000">
            <a:off x="4611383" y="5087412"/>
            <a:ext cx="1062105" cy="119486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776775" y="1207198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776775" y="1654506"/>
            <a:ext cx="3900518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教导主任需了解如何制定科学合理的教学计划，如何评估教学质量，如何激励教师团队等。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746354" y="3180495"/>
            <a:ext cx="338414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746354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教导主任需关注教学方法的改进，鼓励教师创新教学方式，以提高学生的学习效果。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7776775" y="5015040"/>
            <a:ext cx="4129625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776775" y="5462349"/>
            <a:ext cx="3994520" cy="95591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随着数字化技术的发展，教导主任应掌握使用数字化工具进行教学管理的技巧，以提高管理效率。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05680" y="1345950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05680" y="1793259"/>
            <a:ext cx="4048125" cy="819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掌握有效的教学管理方法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04586" y="3180495"/>
            <a:ext cx="316719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9245" y="3627804"/>
            <a:ext cx="3305175" cy="1104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学会如何提高教学质量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54963" y="5015040"/>
            <a:ext cx="3895628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54963" y="5462349"/>
            <a:ext cx="3898264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熟悉教学管理的数字化工具</a:t>
            </a:r>
          </a:p>
        </p:txBody>
      </p:sp>
      <p:sp>
        <p:nvSpPr>
          <p:cNvPr id="21" name="Freeform 21"/>
          <p:cNvSpPr/>
          <p:nvPr/>
        </p:nvSpPr>
        <p:spPr>
          <a:xfrm>
            <a:off x="5410459" y="3071807"/>
            <a:ext cx="1371081" cy="1371081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19258" y="1436636"/>
            <a:ext cx="1122727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47063" y="1412952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444473" y="3277277"/>
            <a:ext cx="1281814" cy="1152525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344483" y="3265085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581926" y="5111822"/>
            <a:ext cx="1023483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6347063" y="5099630"/>
            <a:ext cx="1313148" cy="1155763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  <a:spcBef>
                <a:spcPts val="450"/>
              </a:spcBef>
            </a:pPr>
            <a:r>
              <a:rPr lang="en-US" sz="30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06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有效的教学管理技巧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181684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24744" y="3889003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958607" y="3876811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84321" y="2660854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655190" y="267304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412552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929341" y="1463126"/>
            <a:ext cx="1414272" cy="1609344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571500"/>
                </a:lnTo>
                <a:lnTo>
                  <a:pt x="0" y="1333500"/>
                </a:lnTo>
                <a:lnTo>
                  <a:pt x="952500" y="1905000"/>
                </a:lnTo>
                <a:lnTo>
                  <a:pt x="1905000" y="1333500"/>
                </a:lnTo>
                <a:lnTo>
                  <a:pt x="1905000" y="571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82474" y="4669341"/>
            <a:ext cx="349567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6336048" y="1958592"/>
            <a:ext cx="569744" cy="56974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DF9F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131062" y="3101258"/>
            <a:ext cx="655484" cy="655484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68237" y="38100"/>
                  <a:pt x="0" y="150914"/>
                  <a:pt x="0" y="150914"/>
                </a:cubicBezTo>
                <a:cubicBezTo>
                  <a:pt x="0" y="150914"/>
                  <a:pt x="68237" y="266700"/>
                  <a:pt x="152400" y="266700"/>
                </a:cubicBezTo>
                <a:cubicBezTo>
                  <a:pt x="236563" y="266700"/>
                  <a:pt x="304800" y="150914"/>
                  <a:pt x="304800" y="150914"/>
                </a:cubicBezTo>
                <a:cubicBezTo>
                  <a:pt x="304800" y="150914"/>
                  <a:pt x="236563" y="38100"/>
                  <a:pt x="152400" y="38100"/>
                </a:cubicBezTo>
                <a:close/>
                <a:moveTo>
                  <a:pt x="152400" y="228600"/>
                </a:moveTo>
                <a:cubicBezTo>
                  <a:pt x="110319" y="228600"/>
                  <a:pt x="76200" y="194481"/>
                  <a:pt x="76200" y="152400"/>
                </a:cubicBezTo>
                <a:cubicBezTo>
                  <a:pt x="76200" y="110319"/>
                  <a:pt x="110319" y="76200"/>
                  <a:pt x="152400" y="76200"/>
                </a:cubicBezTo>
                <a:cubicBezTo>
                  <a:pt x="194481" y="76200"/>
                  <a:pt x="228600" y="110319"/>
                  <a:pt x="228600" y="152400"/>
                </a:cubicBezTo>
                <a:cubicBezTo>
                  <a:pt x="228600" y="194481"/>
                  <a:pt x="194481" y="228600"/>
                  <a:pt x="152400" y="228600"/>
                </a:cubicBezTo>
                <a:close/>
                <a:moveTo>
                  <a:pt x="114300" y="152400"/>
                </a:moveTo>
                <a:cubicBezTo>
                  <a:pt x="114300" y="131359"/>
                  <a:pt x="131359" y="114300"/>
                  <a:pt x="152400" y="114300"/>
                </a:cubicBezTo>
                <a:cubicBezTo>
                  <a:pt x="173441" y="114300"/>
                  <a:pt x="190500" y="131359"/>
                  <a:pt x="190500" y="152400"/>
                </a:cubicBezTo>
                <a:cubicBezTo>
                  <a:pt x="190500" y="173441"/>
                  <a:pt x="173441" y="190500"/>
                  <a:pt x="152400" y="190500"/>
                </a:cubicBezTo>
                <a:cubicBezTo>
                  <a:pt x="131359" y="190500"/>
                  <a:pt x="114300" y="173441"/>
                  <a:pt x="114300" y="152400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42440" y="4351843"/>
            <a:ext cx="645734" cy="64573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824023" y="4403866"/>
            <a:ext cx="555335" cy="55533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94481" y="190500"/>
                  <a:pt x="228562" y="156381"/>
                  <a:pt x="228562" y="114300"/>
                </a:cubicBezTo>
                <a:lnTo>
                  <a:pt x="228562" y="76200"/>
                </a:lnTo>
                <a:cubicBezTo>
                  <a:pt x="228562" y="23612"/>
                  <a:pt x="190500" y="0"/>
                  <a:pt x="152400" y="0"/>
                </a:cubicBezTo>
                <a:lnTo>
                  <a:pt x="76162" y="0"/>
                </a:lnTo>
                <a:cubicBezTo>
                  <a:pt x="38100" y="0"/>
                  <a:pt x="0" y="20241"/>
                  <a:pt x="0" y="76200"/>
                </a:cubicBezTo>
                <a:cubicBezTo>
                  <a:pt x="0" y="130969"/>
                  <a:pt x="38100" y="152400"/>
                  <a:pt x="76162" y="152400"/>
                </a:cubicBezTo>
                <a:lnTo>
                  <a:pt x="114300" y="152400"/>
                </a:lnTo>
                <a:cubicBezTo>
                  <a:pt x="135322" y="152400"/>
                  <a:pt x="152400" y="169478"/>
                  <a:pt x="152400" y="190500"/>
                </a:cubicBezTo>
                <a:close/>
                <a:moveTo>
                  <a:pt x="247460" y="116329"/>
                </a:moveTo>
                <a:cubicBezTo>
                  <a:pt x="246345" y="167878"/>
                  <a:pt x="204197" y="209550"/>
                  <a:pt x="152400" y="209550"/>
                </a:cubicBezTo>
                <a:lnTo>
                  <a:pt x="133350" y="209550"/>
                </a:lnTo>
                <a:lnTo>
                  <a:pt x="133350" y="190500"/>
                </a:lnTo>
                <a:cubicBezTo>
                  <a:pt x="133350" y="179984"/>
                  <a:pt x="124797" y="171450"/>
                  <a:pt x="114300" y="171450"/>
                </a:cubicBezTo>
                <a:lnTo>
                  <a:pt x="78095" y="171450"/>
                </a:lnTo>
                <a:cubicBezTo>
                  <a:pt x="76952" y="177136"/>
                  <a:pt x="76248" y="183223"/>
                  <a:pt x="76200" y="189795"/>
                </a:cubicBezTo>
                <a:lnTo>
                  <a:pt x="76200" y="229333"/>
                </a:lnTo>
                <a:cubicBezTo>
                  <a:pt x="76600" y="271072"/>
                  <a:pt x="110566" y="304800"/>
                  <a:pt x="152400" y="304800"/>
                </a:cubicBezTo>
                <a:cubicBezTo>
                  <a:pt x="152400" y="283740"/>
                  <a:pt x="169478" y="266700"/>
                  <a:pt x="190500" y="266700"/>
                </a:cubicBezTo>
                <a:lnTo>
                  <a:pt x="228562" y="266700"/>
                </a:lnTo>
                <a:cubicBezTo>
                  <a:pt x="266700" y="266700"/>
                  <a:pt x="304800" y="245269"/>
                  <a:pt x="304800" y="190500"/>
                </a:cubicBezTo>
                <a:cubicBezTo>
                  <a:pt x="304800" y="143894"/>
                  <a:pt x="278273" y="122301"/>
                  <a:pt x="247460" y="116329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109687" y="3211479"/>
            <a:ext cx="483810" cy="48381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639651" y="3222213"/>
            <a:ext cx="456349" cy="413575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860276" y="1965474"/>
            <a:ext cx="555980" cy="55598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99726" y="2996184"/>
            <a:ext cx="3362325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99726" y="3447338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每个学生都有不同的学习需求和特点，教导主任需关注学生个体差异，以满足不同学生的需求。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799911" y="1318087"/>
            <a:ext cx="342900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812103" y="1764792"/>
            <a:ext cx="2934071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教导主任应制定个性化的教学方案，提供多元化的学习资源，创造包容性的学习环境等。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287335" y="2996184"/>
            <a:ext cx="36766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5521" y="3447338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学会与学生沟通的方法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38638" y="1777070"/>
            <a:ext cx="2840430" cy="1440561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理解学生个体差异的重要性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38638" y="1330365"/>
            <a:ext cx="3571875" cy="7810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38638" y="4669341"/>
            <a:ext cx="3448050" cy="752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38638" y="5125365"/>
            <a:ext cx="2918464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掌握处理学生个体差异的策略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726759" y="5125365"/>
            <a:ext cx="289037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45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教导主任应具备良好的沟通能力，能够倾听学生的需求，理解学生的问题，并给予有效的指导和支持。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学生个体差异的处理方法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962413" y="1498809"/>
            <a:ext cx="4267184" cy="4267182"/>
          </a:xfrm>
          <a:prstGeom prst="ellipse">
            <a:avLst/>
          </a:prstGeom>
          <a:ln w="3248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 flipH="1">
            <a:off x="6170371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133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66133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36814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5400000">
            <a:off x="4167489" y="2356670"/>
            <a:ext cx="1798884" cy="2551460"/>
          </a:xfrm>
          <a:custGeom>
            <a:rect l="l" t="t" r="r" b="b"/>
            <a:pathLst>
              <a:path w="1468685" h="2083120">
                <a:moveTo>
                  <a:pt x="0" y="1764196"/>
                </a:moveTo>
                <a:lnTo>
                  <a:pt x="2311" y="1764196"/>
                </a:lnTo>
                <a:lnTo>
                  <a:pt x="734343" y="0"/>
                </a:lnTo>
                <a:lnTo>
                  <a:pt x="1466374" y="1764196"/>
                </a:lnTo>
                <a:lnTo>
                  <a:pt x="1468685" y="1764196"/>
                </a:lnTo>
                <a:cubicBezTo>
                  <a:pt x="1285526" y="1960771"/>
                  <a:pt x="1024222" y="2083120"/>
                  <a:pt x="734343" y="2083120"/>
                </a:cubicBezTo>
                <a:cubicBezTo>
                  <a:pt x="444464" y="2083120"/>
                  <a:pt x="183161" y="1960771"/>
                  <a:pt x="0" y="1764196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887819" y="2426017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22821" y="3330226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887819" y="4234434"/>
            <a:ext cx="617410" cy="61741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46287" y="2886646"/>
            <a:ext cx="1499330" cy="1499330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45393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flipH="1">
            <a:off x="7144249" y="3517200"/>
            <a:ext cx="623854" cy="250324"/>
          </a:xfrm>
          <a:prstGeom prst="rightArrow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964750" y="3351841"/>
            <a:ext cx="262604" cy="26593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804254" y="3659213"/>
            <a:ext cx="583501" cy="253746"/>
          </a:xfrm>
          <a:custGeom>
            <a:rect l="l" t="t" r="r" b="b"/>
            <a:pathLst>
              <a:path w="200" h="87">
                <a:moveTo>
                  <a:pt x="35" y="87"/>
                </a:moveTo>
                <a:cubicBezTo>
                  <a:pt x="35" y="72"/>
                  <a:pt x="35" y="72"/>
                  <a:pt x="35" y="72"/>
                </a:cubicBezTo>
                <a:cubicBezTo>
                  <a:pt x="46" y="72"/>
                  <a:pt x="46" y="72"/>
                  <a:pt x="46" y="72"/>
                </a:cubicBezTo>
                <a:cubicBezTo>
                  <a:pt x="46" y="87"/>
                  <a:pt x="46" y="87"/>
                  <a:pt x="46" y="87"/>
                </a:cubicBezTo>
                <a:cubicBezTo>
                  <a:pt x="155" y="87"/>
                  <a:pt x="155" y="87"/>
                  <a:pt x="155" y="87"/>
                </a:cubicBezTo>
                <a:cubicBezTo>
                  <a:pt x="155" y="72"/>
                  <a:pt x="155" y="72"/>
                  <a:pt x="155" y="72"/>
                </a:cubicBezTo>
                <a:cubicBezTo>
                  <a:pt x="166" y="72"/>
                  <a:pt x="166" y="72"/>
                  <a:pt x="166" y="72"/>
                </a:cubicBezTo>
                <a:cubicBezTo>
                  <a:pt x="166" y="87"/>
                  <a:pt x="166" y="87"/>
                  <a:pt x="166" y="87"/>
                </a:cubicBezTo>
                <a:cubicBezTo>
                  <a:pt x="199" y="87"/>
                  <a:pt x="199" y="87"/>
                  <a:pt x="199" y="87"/>
                </a:cubicBezTo>
                <a:cubicBezTo>
                  <a:pt x="199" y="47"/>
                  <a:pt x="200" y="43"/>
                  <a:pt x="200" y="43"/>
                </a:cubicBezTo>
                <a:cubicBezTo>
                  <a:pt x="200" y="19"/>
                  <a:pt x="180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56" y="0"/>
                  <a:pt x="156" y="0"/>
                  <a:pt x="156" y="0"/>
                </a:cubicBezTo>
                <a:cubicBezTo>
                  <a:pt x="140" y="0"/>
                  <a:pt x="140" y="0"/>
                  <a:pt x="140" y="0"/>
                </a:cubicBezTo>
                <a:cubicBezTo>
                  <a:pt x="100" y="80"/>
                  <a:pt x="100" y="80"/>
                  <a:pt x="100" y="80"/>
                </a:cubicBezTo>
                <a:cubicBezTo>
                  <a:pt x="60" y="0"/>
                  <a:pt x="60" y="0"/>
                  <a:pt x="60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5" y="0"/>
                  <a:pt x="45" y="0"/>
                </a:cubicBezTo>
                <a:cubicBezTo>
                  <a:pt x="45" y="0"/>
                  <a:pt x="44" y="0"/>
                  <a:pt x="44" y="0"/>
                </a:cubicBezTo>
                <a:cubicBezTo>
                  <a:pt x="20" y="0"/>
                  <a:pt x="1" y="19"/>
                  <a:pt x="1" y="43"/>
                </a:cubicBezTo>
                <a:cubicBezTo>
                  <a:pt x="1" y="43"/>
                  <a:pt x="0" y="47"/>
                  <a:pt x="0" y="87"/>
                </a:cubicBezTo>
                <a:lnTo>
                  <a:pt x="35" y="8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教职工团队建设与沟通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23838" y="116501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32563" y="1542614"/>
            <a:ext cx="3286271" cy="94974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重视教职工团队的建设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10891" y="3013226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19616" y="3447978"/>
            <a:ext cx="3286271" cy="93799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教职工是学校教育的核心力量，教导主任需关注团队建设，提高教师团队的凝聚力和战斗力。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36531" y="476044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545256" y="5195195"/>
            <a:ext cx="3286271" cy="93611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促进教师专业发展的策略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373176" y="116501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481901" y="1542614"/>
            <a:ext cx="3286271" cy="94974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教导主任应关注教师的专业成长，提供培训和发展机会，鼓励教师进行教学研究和创新。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8654225" y="3013226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8762949" y="3447978"/>
            <a:ext cx="3286271" cy="937998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掌握有效的沟通技巧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8059705" y="4760442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8168429" y="5195195"/>
            <a:ext cx="3286271" cy="936111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教导主任需具备良好的沟通技巧，能够与教职工建立良好的合作关系，解决矛盾和问题。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培训收获与感悟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教导主任是学校教学管理的核心，需要具备全面的教学管理能力，包括课程规划、教学质量监控、教师培训等。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教导主任需了解国家教育政策法规，关注教育改革动态，以适应教育发展的需要。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795" b="7795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教导主任需具备高度的组织协调能力和人际沟通能力，以处理学校内外的各种事务和关系。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95" b="77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对教导主任工作的新认识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24" r="16724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875" r="1587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通过培训，掌握了课程规划的方法和技巧，能够根据学校实际情况制定科学合理的课程方案。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学会了教学质量监控的手段和措施，能够有效地对教师的教学过程和效果进行评估和反馈。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了解教师培训的需求和特点，能够组织有针对性的教师培训活动，提升教师的教学水平。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提升教学管理能力的收获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19" b="2631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对学生个体差异处理的新思考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学生个体差异是教学管理中的常见问题，教导主任需关注学生的个性特点和需求，采用差异化的教学策略和管理方法。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要尊重学生的个性发展，鼓励学生的特长和兴趣，提供多样化的学习资源和机会。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在处理学生个体差异时，需注重公平性和公正性，避免对学生造成不必要的影响和伤害。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通过开展多种形式的团队活动，增进教职工之间的了解和信任，提高团队执行力。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倡导开放、包容、创新的团队文化，鼓励教职工积极交流和分享经验，共同成长和进步。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20659" b="2065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教职工团队建设是提升学校整体办学水平的关键，教导主任需注重团队凝聚力和合作精神的培育。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教职工团队建设的实践经验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https://d.book118.com/895112111222011042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2024-09-03T23:17:23.102</cp:lastPrinted>
  <dcterms:created xsi:type="dcterms:W3CDTF">2024-09-03T15:17:23Z</dcterms:created>
  <dcterms:modified xsi:type="dcterms:W3CDTF">2024-09-03T15:17:25Z</dcterms:modified>
</cp:coreProperties>
</file>