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DA63D18-E0BC-457D-B06B-6583A5D52DA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18609A-D843-4B38-B914-A75BE07FE2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64F796-EE14-4F01-A488-745B4D4DC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EDB438-CAF1-4196-AACB-15550F839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3E38FB-7F7D-48E3-804C-EC35FA91E8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48E7E5-84C5-4216-87ED-867144B82C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519711-8E94-4A7A-B500-95DD0D2BC2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2CE9AE-4879-42D4-8D3A-57F5614E11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1D4BA7-833B-44AC-80DB-1B33FFC4C3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A5DF8A-9D7C-411E-8F01-62864AC39A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B141C3-E219-4130-B506-DD390E6049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0550E-71AE-4A64-A772-BC849B72A2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5A031F5-3798-4116-B840-29E8EA99F64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D56B97C-6C1F-4C32-9F04-024524736C0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121102223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思源宋体 CN Heavy"/>
                <a:ea typeface="思源宋体 CN Heavy"/>
              </a:rPr>
              <a:t>3D</a:t>
            </a:r>
            <a:r>
              <a:rPr lang="zh-CN" sz="6000" b="1" strike="noStrike" spc="299">
                <a:solidFill>
                  <a:schemeClr val="dk1">
                    <a:lumMod val="85000"/>
                    <a:lumOff val="15000"/>
                  </a:schemeClr>
                </a:solidFill>
                <a:latin typeface="思源宋体 CN Heavy"/>
                <a:ea typeface="思源宋体 CN Heavy"/>
              </a:rPr>
              <a:t>打印技术在建筑行业的创新应用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1</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打印技术简介</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2</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打印技术在建筑行业的应用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3</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打印技术在建筑设计中的创新</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4</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打印技术在建筑施工中的应用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5</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打印技术在建筑维护中的应用</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6</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打印技术在建筑行业的未来展望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1</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打印技术简介</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打印技术的定义</a:t>
            </a:r>
            <a:endParaRPr lang="en-US" sz="3600" b="0" strike="noStrike" spc="-1">
              <a:solidFill>
                <a:schemeClr val="dk1"/>
              </a:solidFill>
              <a:latin typeface="Arial"/>
            </a:endParaRPr>
          </a:p>
        </p:txBody>
      </p:sp>
      <p:sp>
        <p:nvSpPr>
          <p:cNvPr id="80"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打印技术是一种利用数字模型制造物体的技术，也称为增材制造技术。它可以将数字文件中的实体模型一层层地通过逐层堆叠材料构建出来。</a:t>
            </a:r>
            <a:endParaRPr lang="en-US" sz="16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应用领域</a:t>
            </a:r>
            <a:endParaRPr lang="en-US" sz="1800" b="0" strike="noStrike" spc="-1">
              <a:solidFill>
                <a:srgbClr val="000000"/>
              </a:solidFill>
              <a:latin typeface="Arial"/>
            </a:endParaRPr>
          </a:p>
        </p:txBody>
      </p:sp>
      <p:sp>
        <p:nvSpPr>
          <p:cNvPr id="83"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初期主要在原型制作领域使用，如汽车、航空航天等</a:t>
            </a:r>
            <a:endParaRPr lang="en-US" sz="1200" b="0" strike="noStrike" spc="-1">
              <a:solidFill>
                <a:srgbClr val="000000"/>
              </a:solidFill>
              <a:latin typeface="Arial"/>
            </a:endParaRPr>
          </a:p>
        </p:txBody>
      </p:sp>
      <p:sp>
        <p:nvSpPr>
          <p:cNvPr id="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86"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89"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9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打印技术的历史</a:t>
            </a:r>
            <a:endParaRPr lang="en-US" sz="3600" b="0" strike="noStrike" spc="-1">
              <a:solidFill>
                <a:schemeClr val="dk1"/>
              </a:solidFill>
              <a:latin typeface="Arial"/>
            </a:endParaRPr>
          </a:p>
        </p:txBody>
      </p:sp>
      <p:sp>
        <p:nvSpPr>
          <p:cNvPr id="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20</a:t>
            </a:r>
            <a:r>
              <a:rPr lang="zh-CN" sz="1800" b="1" strike="noStrike" spc="-1">
                <a:solidFill>
                  <a:schemeClr val="dk1"/>
                </a:solidFill>
                <a:latin typeface="微软雅黑"/>
                <a:ea typeface="微软雅黑"/>
              </a:rPr>
              <a:t>世纪</a:t>
            </a:r>
            <a:r>
              <a:rPr lang="en-US" sz="1800" b="1" strike="noStrike" spc="-1">
                <a:solidFill>
                  <a:schemeClr val="dk1"/>
                </a:solidFill>
                <a:latin typeface="微软雅黑"/>
                <a:ea typeface="微软雅黑"/>
              </a:rPr>
              <a:t>80</a:t>
            </a:r>
            <a:r>
              <a:rPr lang="zh-CN" sz="1800" b="1" strike="noStrike" spc="-1">
                <a:solidFill>
                  <a:schemeClr val="dk1"/>
                </a:solidFill>
                <a:latin typeface="微软雅黑"/>
                <a:ea typeface="微软雅黑"/>
              </a:rPr>
              <a:t>年代</a:t>
            </a:r>
            <a:endParaRPr lang="en-US" sz="1800" b="0" strike="noStrike" spc="-1">
              <a:solidFill>
                <a:srgbClr val="000000"/>
              </a:solidFill>
              <a:latin typeface="Arial"/>
            </a:endParaRPr>
          </a:p>
        </p:txBody>
      </p:sp>
      <p:sp>
        <p:nvSpPr>
          <p:cNvPr id="93"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打印技术最早可以追溯到这个时期</a:t>
            </a:r>
            <a:endParaRPr lang="en-US" sz="1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打印技术的原理</a:t>
            </a:r>
            <a:endParaRPr lang="en-US" sz="2200" b="0" strike="noStrike" spc="-1">
              <a:solidFill>
                <a:srgbClr val="000000"/>
              </a:solidFill>
              <a:latin typeface="Arial"/>
            </a:endParaRPr>
          </a:p>
        </p:txBody>
      </p:sp>
      <p:sp>
        <p:nvSpPr>
          <p:cNvPr id="9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打印技术是通过将材料一层一层地叠加，逐渐构建出最终的物体。常用的打印材料包括塑料、金属、陶瓷等。</a:t>
            </a:r>
            <a:endParaRPr lang="en-US" sz="1400" b="0" strike="noStrike" spc="-1">
              <a:solidFill>
                <a:srgbClr val="000000"/>
              </a:solidFill>
              <a:latin typeface="Arial"/>
            </a:endParaRPr>
          </a:p>
        </p:txBody>
      </p:sp>
      <p:sp>
        <p:nvSpPr>
          <p:cNvPr id="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打印技术的应用领域</a:t>
            </a:r>
            <a:endParaRPr lang="en-US" sz="3600" b="0" strike="noStrike" spc="-1">
              <a:solidFill>
                <a:schemeClr val="dk1"/>
              </a:solidFill>
              <a:latin typeface="Arial"/>
            </a:endParaRPr>
          </a:p>
        </p:txBody>
      </p:sp>
      <p:sp>
        <p:nvSpPr>
          <p:cNvPr id="99"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个性化医疗器械制造</a:t>
            </a:r>
            <a:endParaRPr lang="en-US" sz="1400" b="0" strike="noStrike" spc="-1">
              <a:solidFill>
                <a:srgbClr val="000000"/>
              </a:solidFill>
              <a:latin typeface="Arial"/>
            </a:endParaRPr>
          </a:p>
        </p:txBody>
      </p:sp>
      <p:sp>
        <p:nvSpPr>
          <p:cNvPr id="100"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医疗</a:t>
            </a:r>
            <a:endParaRPr lang="en-US" sz="2000" b="0" strike="noStrike" spc="-1">
              <a:solidFill>
                <a:srgbClr val="000000"/>
              </a:solidFill>
              <a:latin typeface="Arial"/>
            </a:endParaRPr>
          </a:p>
        </p:txBody>
      </p:sp>
      <p:sp>
        <p:nvSpPr>
          <p:cNvPr id="10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制造复杂航空零部件</a:t>
            </a:r>
            <a:endParaRPr lang="en-US" sz="1400" b="0" strike="noStrike" spc="-1">
              <a:solidFill>
                <a:srgbClr val="000000"/>
              </a:solidFill>
              <a:latin typeface="Arial"/>
            </a:endParaRPr>
          </a:p>
        </p:txBody>
      </p:sp>
      <p:sp>
        <p:nvSpPr>
          <p:cNvPr id="10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航空航天</a:t>
            </a:r>
            <a:endParaRPr lang="en-US" sz="2000" b="0" strike="noStrike" spc="-1">
              <a:solidFill>
                <a:srgbClr val="000000"/>
              </a:solidFill>
              <a:latin typeface="Arial"/>
            </a:endParaRPr>
          </a:p>
        </p:txBody>
      </p:sp>
      <p:sp>
        <p:nvSpPr>
          <p:cNvPr id="1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快速制造建筑构件</a:t>
            </a:r>
            <a:endParaRPr lang="en-US" sz="1400" b="0" strike="noStrike" spc="-1">
              <a:solidFill>
                <a:srgbClr val="000000"/>
              </a:solidFill>
              <a:latin typeface="Arial"/>
            </a:endParaRPr>
          </a:p>
        </p:txBody>
      </p:sp>
      <p:sp>
        <p:nvSpPr>
          <p:cNvPr id="10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建筑</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打印技术的优势</a:t>
            </a:r>
            <a:endParaRPr lang="en-US" sz="3600" b="0" strike="noStrike" spc="-1">
              <a:solidFill>
                <a:schemeClr val="dk1"/>
              </a:solidFill>
              <a:latin typeface="Arial"/>
            </a:endParaRPr>
          </a:p>
        </p:txBody>
      </p:sp>
      <p:sp>
        <p:nvSpPr>
          <p:cNvPr id="10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通过快速制造实现高效生产</a:t>
            </a:r>
            <a:endParaRPr lang="en-US" sz="1400" b="0" strike="noStrike" spc="-1">
              <a:solidFill>
                <a:srgbClr val="000000"/>
              </a:solidFill>
              <a:latin typeface="Arial"/>
            </a:endParaRPr>
          </a:p>
        </p:txBody>
      </p:sp>
      <p:sp>
        <p:nvSpPr>
          <p:cNvPr id="11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提高生产效率</a:t>
            </a:r>
            <a:endParaRPr lang="en-US" sz="1800" b="0" strike="noStrike" spc="-1">
              <a:solidFill>
                <a:srgbClr val="000000"/>
              </a:solidFill>
              <a:latin typeface="Arial"/>
            </a:endParaRPr>
          </a:p>
        </p:txBody>
      </p:sp>
      <p:sp>
        <p:nvSpPr>
          <p:cNvPr id="11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减少原材料浪费，降低生产成本</a:t>
            </a:r>
            <a:endParaRPr lang="en-US" sz="1400" b="0" strike="noStrike" spc="-1">
              <a:solidFill>
                <a:srgbClr val="000000"/>
              </a:solidFill>
              <a:latin typeface="Arial"/>
            </a:endParaRPr>
          </a:p>
        </p:txBody>
      </p:sp>
      <p:sp>
        <p:nvSpPr>
          <p:cNvPr id="11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降低成本</a:t>
            </a:r>
            <a:endParaRPr lang="en-US" sz="1800" b="0" strike="noStrike" spc="-1">
              <a:solidFill>
                <a:srgbClr val="000000"/>
              </a:solidFill>
              <a:latin typeface="Arial"/>
            </a:endParaRPr>
          </a:p>
        </p:txBody>
      </p:sp>
      <p:sp>
        <p:nvSpPr>
          <p:cNvPr id="11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根据客户需求定制产品</a:t>
            </a:r>
            <a:endParaRPr lang="en-US" sz="1400" b="0" strike="noStrike" spc="-1">
              <a:solidFill>
                <a:srgbClr val="000000"/>
              </a:solidFill>
              <a:latin typeface="Arial"/>
            </a:endParaRPr>
          </a:p>
        </p:txBody>
      </p:sp>
      <p:sp>
        <p:nvSpPr>
          <p:cNvPr id="11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个性化定制</a:t>
            </a:r>
            <a:endParaRPr lang="en-US" sz="1800" b="0" strike="noStrike" spc="-1">
              <a:solidFill>
                <a:srgbClr val="000000"/>
              </a:solidFill>
              <a:latin typeface="Arial"/>
            </a:endParaRPr>
          </a:p>
        </p:txBody>
      </p:sp>
      <p:sp>
        <p:nvSpPr>
          <p:cNvPr id="11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1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2</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打印技术在建筑行业的应用</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打印建筑的概念</a:t>
            </a:r>
            <a:endParaRPr lang="en-US" sz="3600" b="0" strike="noStrike" spc="-1">
              <a:solidFill>
                <a:schemeClr val="dk1"/>
              </a:solidFill>
              <a:latin typeface="Arial"/>
            </a:endParaRPr>
          </a:p>
        </p:txBody>
      </p:sp>
      <p:sp>
        <p:nvSpPr>
          <p:cNvPr id="12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打印建筑是利用</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打印技术实现建筑物的设计和制造。这项技术可以实现各种复杂结构的建筑，从而提高建筑速度并降低成本。</a:t>
            </a:r>
            <a:endParaRPr lang="en-US" sz="16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打印建筑的优势</a:t>
            </a:r>
            <a:endParaRPr lang="en-US" sz="3600" b="0" strike="noStrike" spc="-1">
              <a:solidFill>
                <a:schemeClr val="dk1"/>
              </a:solidFill>
              <a:latin typeface="Arial"/>
            </a:endParaRPr>
          </a:p>
        </p:txBody>
      </p:sp>
      <p:sp>
        <p:nvSpPr>
          <p:cNvPr id="12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提高资源利用效率</a:t>
            </a:r>
            <a:endParaRPr lang="en-US" sz="1400" b="0" strike="noStrike" spc="-1">
              <a:solidFill>
                <a:srgbClr val="000000"/>
              </a:solidFill>
              <a:latin typeface="Arial"/>
            </a:endParaRPr>
          </a:p>
        </p:txBody>
      </p:sp>
      <p:sp>
        <p:nvSpPr>
          <p:cNvPr id="12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减少材料浪费</a:t>
            </a:r>
            <a:endParaRPr lang="en-US" sz="1800" b="0" strike="noStrike" spc="-1">
              <a:solidFill>
                <a:srgbClr val="000000"/>
              </a:solidFill>
              <a:latin typeface="Arial"/>
            </a:endParaRPr>
          </a:p>
        </p:txBody>
      </p:sp>
      <p:sp>
        <p:nvSpPr>
          <p:cNvPr id="12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提高施工质量</a:t>
            </a:r>
            <a:endParaRPr lang="en-US" sz="1400" b="0" strike="noStrike" spc="-1">
              <a:solidFill>
                <a:srgbClr val="000000"/>
              </a:solidFill>
              <a:latin typeface="Arial"/>
            </a:endParaRPr>
          </a:p>
        </p:txBody>
      </p:sp>
      <p:sp>
        <p:nvSpPr>
          <p:cNvPr id="12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降低人为错误</a:t>
            </a:r>
            <a:endParaRPr lang="en-US" sz="1800" b="0" strike="noStrike" spc="-1">
              <a:solidFill>
                <a:srgbClr val="000000"/>
              </a:solidFill>
              <a:latin typeface="Arial"/>
            </a:endParaRPr>
          </a:p>
        </p:txBody>
      </p:sp>
      <p:sp>
        <p:nvSpPr>
          <p:cNvPr id="12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实现可持续建筑</a:t>
            </a:r>
            <a:endParaRPr lang="en-US" sz="1400" b="0" strike="noStrike" spc="-1">
              <a:solidFill>
                <a:srgbClr val="000000"/>
              </a:solidFill>
              <a:latin typeface="Arial"/>
            </a:endParaRPr>
          </a:p>
        </p:txBody>
      </p:sp>
      <p:sp>
        <p:nvSpPr>
          <p:cNvPr id="12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减少环境影响</a:t>
            </a:r>
            <a:endParaRPr lang="en-US" sz="1800" b="0" strike="noStrike" spc="-1">
              <a:solidFill>
                <a:srgbClr val="000000"/>
              </a:solidFill>
              <a:latin typeface="Arial"/>
            </a:endParaRPr>
          </a:p>
        </p:txBody>
      </p:sp>
      <p:sp>
        <p:nvSpPr>
          <p:cNvPr id="12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增加建筑可靠性</a:t>
            </a:r>
            <a:endParaRPr lang="en-US" sz="1400" b="0" strike="noStrike" spc="-1">
              <a:solidFill>
                <a:srgbClr val="000000"/>
              </a:solidFill>
              <a:latin typeface="Arial"/>
            </a:endParaRPr>
          </a:p>
        </p:txBody>
      </p:sp>
      <p:sp>
        <p:nvSpPr>
          <p:cNvPr id="13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提高建筑质量</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打印建筑的案例分析</a:t>
            </a:r>
            <a:endParaRPr lang="en-US" sz="3600" b="0" strike="noStrike" spc="-1">
              <a:solidFill>
                <a:schemeClr val="dk1"/>
              </a:solidFill>
              <a:latin typeface="Arial"/>
            </a:endParaRPr>
          </a:p>
        </p:txBody>
      </p:sp>
      <p:sp>
        <p:nvSpPr>
          <p:cNvPr id="13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3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荷兰的</a:t>
            </a:r>
            <a:r>
              <a:rPr lang="en-US" sz="2000" b="1" strike="noStrike" spc="-1">
                <a:solidFill>
                  <a:schemeClr val="accent1"/>
                </a:solidFill>
                <a:latin typeface="微软雅黑"/>
                <a:ea typeface="微软雅黑"/>
              </a:rPr>
              <a:t>3D</a:t>
            </a:r>
            <a:r>
              <a:rPr lang="zh-CN" sz="2000" b="1" strike="noStrike" spc="-1">
                <a:solidFill>
                  <a:schemeClr val="accent1"/>
                </a:solidFill>
                <a:latin typeface="微软雅黑"/>
                <a:ea typeface="微软雅黑"/>
              </a:rPr>
              <a:t>打印桥梁项目</a:t>
            </a:r>
            <a:endParaRPr lang="en-US" sz="2000" b="0" strike="noStrike" spc="-1">
              <a:solidFill>
                <a:srgbClr val="000000"/>
              </a:solidFill>
              <a:latin typeface="Arial"/>
            </a:endParaRPr>
          </a:p>
        </p:txBody>
      </p:sp>
      <p:sp>
        <p:nvSpPr>
          <p:cNvPr id="13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中东地区的</a:t>
            </a:r>
            <a:r>
              <a:rPr lang="en-US" sz="2000" b="1" strike="noStrike" spc="-1">
                <a:solidFill>
                  <a:schemeClr val="accent1"/>
                </a:solidFill>
                <a:latin typeface="微软雅黑"/>
                <a:ea typeface="微软雅黑"/>
              </a:rPr>
              <a:t>3D</a:t>
            </a:r>
            <a:r>
              <a:rPr lang="zh-CN" sz="2000" b="1" strike="noStrike" spc="-1">
                <a:solidFill>
                  <a:schemeClr val="accent1"/>
                </a:solidFill>
                <a:latin typeface="微软雅黑"/>
                <a:ea typeface="微软雅黑"/>
              </a:rPr>
              <a:t>打印建筑项目</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普及程度</a:t>
            </a:r>
            <a:endParaRPr lang="en-US" sz="1800" b="0" strike="noStrike" spc="-1">
              <a:solidFill>
                <a:srgbClr val="000000"/>
              </a:solidFill>
              <a:latin typeface="Arial"/>
            </a:endParaRPr>
          </a:p>
        </p:txBody>
      </p:sp>
      <p:sp>
        <p:nvSpPr>
          <p:cNvPr id="143"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越来越广泛应用</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建筑行业转型加速</a:t>
            </a:r>
            <a:endParaRPr lang="en-US" sz="12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创新应用</a:t>
            </a:r>
            <a:endParaRPr lang="en-US" sz="1800" b="0" strike="noStrike" spc="-1">
              <a:solidFill>
                <a:srgbClr val="000000"/>
              </a:solidFill>
              <a:latin typeface="Arial"/>
            </a:endParaRPr>
          </a:p>
        </p:txBody>
      </p:sp>
      <p:sp>
        <p:nvSpPr>
          <p:cNvPr id="146"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定制建筑需求增加</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生态建筑概念兴起</a:t>
            </a:r>
            <a:endParaRPr lang="en-US" sz="12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49"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打印建筑的未来发展</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技术进步</a:t>
            </a:r>
            <a:endParaRPr lang="en-US" sz="1800" b="0" strike="noStrike" spc="-1">
              <a:solidFill>
                <a:srgbClr val="000000"/>
              </a:solidFill>
              <a:latin typeface="Arial"/>
            </a:endParaRPr>
          </a:p>
        </p:txBody>
      </p:sp>
      <p:sp>
        <p:nvSpPr>
          <p:cNvPr id="153"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打印技术持续创新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建筑复杂性增加</a:t>
            </a:r>
            <a:endParaRPr lang="en-US" sz="1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打印技术的未来展望</a:t>
            </a:r>
            <a:endParaRPr lang="en-US" sz="2200" b="0" strike="noStrike" spc="-1">
              <a:solidFill>
                <a:srgbClr val="000000"/>
              </a:solidFill>
              <a:latin typeface="Arial"/>
            </a:endParaRPr>
          </a:p>
        </p:txBody>
      </p:sp>
      <p:sp>
        <p:nvSpPr>
          <p:cNvPr id="15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随着科技的飞速发展，</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打印技术在建筑行业的创新应用将会越来越多样化。未来，我们或许可以看到通过</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打印技术建造出更加节能环保的建筑，实现建筑行业的可持续发展。</a:t>
            </a:r>
            <a:endParaRPr lang="en-US" sz="14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打印建筑的挑战</a:t>
            </a:r>
            <a:endParaRPr lang="en-US" sz="3600" b="0" strike="noStrike" spc="-1">
              <a:solidFill>
                <a:schemeClr val="dk1"/>
              </a:solidFill>
              <a:latin typeface="Arial"/>
            </a:endParaRPr>
          </a:p>
        </p:txBody>
      </p:sp>
      <p:sp>
        <p:nvSpPr>
          <p:cNvPr id="15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寻找更适合</a:t>
            </a:r>
            <a:r>
              <a:rPr lang="en-US" sz="1400" b="0" strike="noStrike" spc="-1">
                <a:solidFill>
                  <a:schemeClr val="dk1">
                    <a:lumMod val="85000"/>
                    <a:lumOff val="15000"/>
                  </a:schemeClr>
                </a:solidFill>
                <a:latin typeface="Arial"/>
                <a:ea typeface="思源宋体 CN Heavy"/>
              </a:rPr>
              <a:t>3D</a:t>
            </a:r>
            <a:r>
              <a:rPr lang="zh-CN" sz="1400" b="0" strike="noStrike" spc="-1">
                <a:solidFill>
                  <a:schemeClr val="dk1">
                    <a:lumMod val="85000"/>
                    <a:lumOff val="15000"/>
                  </a:schemeClr>
                </a:solidFill>
                <a:latin typeface="Arial"/>
                <a:ea typeface="思源宋体 CN Heavy"/>
              </a:rPr>
              <a:t>打印的建筑材料</a:t>
            </a:r>
            <a:endParaRPr lang="en-US" sz="1400" b="0" strike="noStrike" spc="-1">
              <a:solidFill>
                <a:srgbClr val="000000"/>
              </a:solidFill>
              <a:latin typeface="Arial"/>
            </a:endParaRPr>
          </a:p>
        </p:txBody>
      </p:sp>
      <p:sp>
        <p:nvSpPr>
          <p:cNvPr id="16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建筑材料研发</a:t>
            </a:r>
            <a:endParaRPr lang="en-US" sz="1800" b="0" strike="noStrike" spc="-1">
              <a:solidFill>
                <a:srgbClr val="000000"/>
              </a:solidFill>
              <a:latin typeface="Arial"/>
            </a:endParaRPr>
          </a:p>
        </p:txBody>
      </p:sp>
      <p:sp>
        <p:nvSpPr>
          <p:cNvPr id="16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a:t>
            </a:r>
            <a:r>
              <a:rPr lang="en-US" sz="1400" b="0" strike="noStrike" spc="-1">
                <a:solidFill>
                  <a:schemeClr val="dk1">
                    <a:lumMod val="85000"/>
                    <a:lumOff val="15000"/>
                  </a:schemeClr>
                </a:solidFill>
                <a:latin typeface="微软雅黑"/>
                <a:ea typeface="微软雅黑"/>
              </a:rPr>
              <a:t>3D</a:t>
            </a:r>
            <a:r>
              <a:rPr lang="zh-CN" sz="1400" b="0" strike="noStrike" spc="-1">
                <a:solidFill>
                  <a:schemeClr val="dk1">
                    <a:lumMod val="85000"/>
                    <a:lumOff val="15000"/>
                  </a:schemeClr>
                </a:solidFill>
                <a:latin typeface="微软雅黑"/>
                <a:ea typeface="微软雅黑"/>
              </a:rPr>
              <a:t>打印建筑的施工效率</a:t>
            </a:r>
            <a:endParaRPr lang="en-US" sz="1400" b="0" strike="noStrike" spc="-1">
              <a:solidFill>
                <a:srgbClr val="000000"/>
              </a:solidFill>
              <a:latin typeface="Arial"/>
            </a:endParaRPr>
          </a:p>
        </p:txBody>
      </p:sp>
      <p:sp>
        <p:nvSpPr>
          <p:cNvPr id="16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工艺优化</a:t>
            </a:r>
            <a:endParaRPr lang="en-US" sz="1800" b="0" strike="noStrike" spc="-1">
              <a:solidFill>
                <a:srgbClr val="000000"/>
              </a:solidFill>
              <a:latin typeface="Arial"/>
            </a:endParaRPr>
          </a:p>
        </p:txBody>
      </p:sp>
      <p:sp>
        <p:nvSpPr>
          <p:cNvPr id="16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3D</a:t>
            </a:r>
            <a:r>
              <a:rPr lang="zh-CN" sz="1400" b="0" strike="noStrike" spc="-1">
                <a:solidFill>
                  <a:schemeClr val="dk1">
                    <a:lumMod val="85000"/>
                    <a:lumOff val="15000"/>
                  </a:schemeClr>
                </a:solidFill>
                <a:latin typeface="微软雅黑"/>
                <a:ea typeface="微软雅黑"/>
              </a:rPr>
              <a:t>打印建筑的法律法规待完善</a:t>
            </a:r>
            <a:endParaRPr lang="en-US" sz="1400" b="0" strike="noStrike" spc="-1">
              <a:solidFill>
                <a:srgbClr val="000000"/>
              </a:solidFill>
              <a:latin typeface="Arial"/>
            </a:endParaRPr>
          </a:p>
        </p:txBody>
      </p:sp>
      <p:sp>
        <p:nvSpPr>
          <p:cNvPr id="16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法律规范</a:t>
            </a:r>
            <a:endParaRPr lang="en-US" sz="1800" b="0" strike="noStrike" spc="-1">
              <a:solidFill>
                <a:srgbClr val="000000"/>
              </a:solidFill>
              <a:latin typeface="Arial"/>
            </a:endParaRPr>
          </a:p>
        </p:txBody>
      </p:sp>
      <p:sp>
        <p:nvSpPr>
          <p:cNvPr id="16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03</a:t>
            </a:r>
            <a:endParaRPr lang="en-US" sz="18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3</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打印技术在建筑设计中的创新</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打印技术对建筑设计的影响</a:t>
            </a:r>
            <a:endParaRPr lang="en-US" sz="2200" b="0" strike="noStrike" spc="-1">
              <a:solidFill>
                <a:srgbClr val="000000"/>
              </a:solidFill>
              <a:latin typeface="Arial"/>
            </a:endParaRPr>
          </a:p>
        </p:txBody>
      </p:sp>
      <p:sp>
        <p:nvSpPr>
          <p:cNvPr id="17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打印技术为建筑师提供了更多创新的设计灵感，使建筑设计变得更加多样化和独特。通过</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打印技术，建筑师可以实现更复杂和精细的设计，进一步提升了建筑设计的水平。</a:t>
            </a:r>
            <a:endParaRPr lang="en-US" sz="1400" b="0" strike="noStrike" spc="-1">
              <a:solidFill>
                <a:srgbClr val="000000"/>
              </a:solidFill>
              <a:latin typeface="Arial"/>
            </a:endParaRPr>
          </a:p>
        </p:txBody>
      </p:sp>
      <p:sp>
        <p:nvSpPr>
          <p:cNvPr id="17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打印技术在建筑外观设计中的应用</a:t>
            </a:r>
            <a:endParaRPr lang="en-US" sz="3600" b="0" strike="noStrike" spc="-1">
              <a:solidFill>
                <a:schemeClr val="dk1"/>
              </a:solidFill>
              <a:latin typeface="Arial"/>
            </a:endParaRPr>
          </a:p>
        </p:txBody>
      </p:sp>
      <p:sp>
        <p:nvSpPr>
          <p:cNvPr id="17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实现更加个性化的外观设计</a:t>
            </a:r>
            <a:endParaRPr lang="en-US" sz="1400" b="0" strike="noStrike" spc="-1">
              <a:solidFill>
                <a:srgbClr val="000000"/>
              </a:solidFill>
              <a:latin typeface="Arial"/>
            </a:endParaRPr>
          </a:p>
        </p:txBody>
      </p:sp>
      <p:sp>
        <p:nvSpPr>
          <p:cNvPr id="17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更独特的设计</a:t>
            </a:r>
            <a:endParaRPr lang="en-US" sz="1800" b="0" strike="noStrike" spc="-1">
              <a:solidFill>
                <a:srgbClr val="000000"/>
              </a:solidFill>
              <a:latin typeface="Arial"/>
            </a:endParaRPr>
          </a:p>
        </p:txBody>
      </p:sp>
      <p:sp>
        <p:nvSpPr>
          <p:cNvPr id="17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实现各种形状和结构的建筑外观</a:t>
            </a:r>
            <a:endParaRPr lang="en-US" sz="1400" b="0" strike="noStrike" spc="-1">
              <a:solidFill>
                <a:srgbClr val="000000"/>
              </a:solidFill>
              <a:latin typeface="Arial"/>
            </a:endParaRPr>
          </a:p>
        </p:txBody>
      </p:sp>
      <p:sp>
        <p:nvSpPr>
          <p:cNvPr id="17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多样化造型</a:t>
            </a:r>
            <a:endParaRPr lang="en-US" sz="1800" b="0" strike="noStrike" spc="-1">
              <a:solidFill>
                <a:srgbClr val="000000"/>
              </a:solidFill>
              <a:latin typeface="Arial"/>
            </a:endParaRPr>
          </a:p>
        </p:txBody>
      </p:sp>
      <p:sp>
        <p:nvSpPr>
          <p:cNvPr id="17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可以定制化满足不同客户的需求</a:t>
            </a:r>
            <a:endParaRPr lang="en-US" sz="1400" b="0" strike="noStrike" spc="-1">
              <a:solidFill>
                <a:srgbClr val="000000"/>
              </a:solidFill>
              <a:latin typeface="Arial"/>
            </a:endParaRPr>
          </a:p>
        </p:txBody>
      </p:sp>
      <p:sp>
        <p:nvSpPr>
          <p:cNvPr id="18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满足不同需求</a:t>
            </a:r>
            <a:endParaRPr lang="en-US" sz="1800" b="0" strike="noStrike" spc="-1">
              <a:solidFill>
                <a:srgbClr val="000000"/>
              </a:solidFill>
              <a:latin typeface="Arial"/>
            </a:endParaRPr>
          </a:p>
        </p:txBody>
      </p:sp>
      <p:sp>
        <p:nvSpPr>
          <p:cNvPr id="18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打印技术在建筑结构设计中的应用</a:t>
            </a:r>
            <a:endParaRPr lang="en-US" sz="3600" b="0" strike="noStrike" spc="-1">
              <a:solidFill>
                <a:schemeClr val="dk1"/>
              </a:solidFill>
              <a:latin typeface="Arial"/>
            </a:endParaRPr>
          </a:p>
        </p:txBody>
      </p:sp>
      <p:sp>
        <p:nvSpPr>
          <p:cNvPr id="18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实现更加复杂和稳固的建筑结构设计</a:t>
            </a:r>
            <a:endParaRPr lang="en-US" sz="1400" b="0" strike="noStrike" spc="-1">
              <a:solidFill>
                <a:srgbClr val="000000"/>
              </a:solidFill>
              <a:latin typeface="Arial"/>
            </a:endParaRPr>
          </a:p>
        </p:txBody>
      </p:sp>
      <p:sp>
        <p:nvSpPr>
          <p:cNvPr id="18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复杂结构设计</a:t>
            </a:r>
            <a:endParaRPr lang="en-US" sz="2000" b="0" strike="noStrike" spc="-1">
              <a:solidFill>
                <a:srgbClr val="000000"/>
              </a:solidFill>
              <a:latin typeface="Arial"/>
            </a:endParaRPr>
          </a:p>
        </p:txBody>
      </p:sp>
      <p:sp>
        <p:nvSpPr>
          <p:cNvPr id="18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提高建筑的安全性和可靠性</a:t>
            </a:r>
            <a:endParaRPr lang="en-US" sz="1400" b="0" strike="noStrike" spc="-1">
              <a:solidFill>
                <a:srgbClr val="000000"/>
              </a:solidFill>
              <a:latin typeface="Arial"/>
            </a:endParaRPr>
          </a:p>
        </p:txBody>
      </p:sp>
      <p:sp>
        <p:nvSpPr>
          <p:cNvPr id="19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精准设计</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个性化装饰</a:t>
            </a:r>
            <a:endParaRPr lang="en-US" sz="1800" b="0" strike="noStrike" spc="-1">
              <a:solidFill>
                <a:srgbClr val="000000"/>
              </a:solidFill>
              <a:latin typeface="Arial"/>
            </a:endParaRPr>
          </a:p>
        </p:txBody>
      </p:sp>
      <p:sp>
        <p:nvSpPr>
          <p:cNvPr id="19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实现各种材质和图案的装饰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增加建筑的观赏性</a:t>
            </a:r>
            <a:endParaRPr lang="en-US" sz="1200" b="0" strike="noStrike" spc="-1">
              <a:solidFill>
                <a:srgbClr val="000000"/>
              </a:solidFill>
              <a:latin typeface="Arial"/>
            </a:endParaRPr>
          </a:p>
        </p:txBody>
      </p:sp>
      <p:sp>
        <p:nvSpPr>
          <p:cNvPr id="1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艺术价值提升</a:t>
            </a:r>
            <a:endParaRPr lang="en-US" sz="1800" b="0" strike="noStrike" spc="-1">
              <a:solidFill>
                <a:srgbClr val="000000"/>
              </a:solidFill>
              <a:latin typeface="Arial"/>
            </a:endParaRPr>
          </a:p>
        </p:txBody>
      </p:sp>
      <p:sp>
        <p:nvSpPr>
          <p:cNvPr id="19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打印技术为建筑装饰设计师带来更多可能性</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使建筑装饰更具创意和个性</a:t>
            </a:r>
            <a:endParaRPr lang="en-US" sz="1200" b="0" strike="noStrike" spc="-1">
              <a:solidFill>
                <a:srgbClr val="000000"/>
              </a:solidFill>
              <a:latin typeface="Arial"/>
            </a:endParaRPr>
          </a:p>
        </p:txBody>
      </p:sp>
      <p:sp>
        <p:nvSpPr>
          <p:cNvPr id="1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0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2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打印技术在建筑装饰设计中的应用</a:t>
            </a:r>
            <a:endParaRPr lang="en-US" sz="3600" b="0" strike="noStrike" spc="-1">
              <a:solidFill>
                <a:schemeClr val="dk1"/>
              </a:solidFill>
              <a:latin typeface="Arial"/>
            </a:endParaRPr>
          </a:p>
        </p:txBody>
      </p:sp>
      <p:sp>
        <p:nvSpPr>
          <p:cNvPr id="2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精美装饰设计</a:t>
            </a:r>
            <a:endParaRPr lang="en-US" sz="1800" b="0" strike="noStrike" spc="-1">
              <a:solidFill>
                <a:srgbClr val="000000"/>
              </a:solidFill>
              <a:latin typeface="Arial"/>
            </a:endParaRPr>
          </a:p>
        </p:txBody>
      </p:sp>
      <p:sp>
        <p:nvSpPr>
          <p:cNvPr id="20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通过</a:t>
            </a:r>
            <a:r>
              <a:rPr lang="en-US" sz="1200" b="0" strike="noStrike" spc="-1">
                <a:solidFill>
                  <a:schemeClr val="dk1">
                    <a:lumMod val="85000"/>
                    <a:lumOff val="15000"/>
                  </a:schemeClr>
                </a:solidFill>
                <a:latin typeface="微软雅黑"/>
                <a:ea typeface="微软雅黑"/>
              </a:rPr>
              <a:t>3D</a:t>
            </a:r>
            <a:r>
              <a:rPr lang="zh-CN" sz="1200" b="0" strike="noStrike" spc="-1">
                <a:solidFill>
                  <a:schemeClr val="dk1">
                    <a:lumMod val="85000"/>
                    <a:lumOff val="15000"/>
                  </a:schemeClr>
                </a:solidFill>
                <a:latin typeface="微软雅黑"/>
                <a:ea typeface="微软雅黑"/>
              </a:rPr>
              <a:t>打印技术实现更加精美的装饰设计</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提升建筑的艺术价值</a:t>
            </a:r>
            <a:endParaRPr lang="en-US" sz="1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7"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打印技术在建筑行业的应用为建筑设计、结构和装饰带来了越来越多的创新和发展机会。随着技术的不断进步，我们相信</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打印技术将在建筑领域发挥越来越重要的作用，为未来建筑行业的发展带来更多可能性。</a:t>
            </a:r>
            <a:endParaRPr lang="en-US" sz="16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https://d.book118.com/895121102223011124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22</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22</vt:i4>
      </vt:variant>
    </vt:vector>
  </HeadingPairs>
  <TitlesOfParts>
    <vt:vector baseType="lpstr" size="31">
      <vt:lpstr>Arial</vt:lpstr>
      <vt:lpstr>Calibri</vt:lpstr>
      <vt:lpstr>微软雅黑</vt:lpstr>
      <vt:lpstr>Times New Roman</vt:lpstr>
      <vt:lpstr>Wingdings</vt:lpstr>
      <vt:lpstr>Symbol</vt:lpstr>
      <vt:lpstr>思源宋体 CN Heavy</vt:lpstr>
      <vt:lpstr>DejaVu Sans</vt:lpstr>
      <vt:lpstr>Office Theme</vt:lpstr>
      <vt:lpstr>3D打印技术在建筑行业的创新应用</vt:lpstr>
      <vt:lpstr>目录</vt:lpstr>
      <vt:lpstr>第1章 3D打印技术简介</vt:lpstr>
      <vt:lpstr>3D打印技术的定义</vt:lpstr>
      <vt:lpstr>3D打印技术的历史</vt:lpstr>
      <vt:lpstr> </vt:lpstr>
      <vt:lpstr>3D打印技术的应用领域</vt:lpstr>
      <vt:lpstr>3D打印技术的优势</vt:lpstr>
      <vt:lpstr>第2章 3D打印技术在建筑行业的应用</vt:lpstr>
      <vt:lpstr>3D打印建筑的概念</vt:lpstr>
      <vt:lpstr>3D打印建筑的优势</vt:lpstr>
      <vt:lpstr>3D打印建筑的案例分析</vt:lpstr>
      <vt:lpstr>3D打印建筑的未来发展</vt:lpstr>
      <vt:lpstr> </vt:lpstr>
      <vt:lpstr>3D打印建筑的挑战</vt:lpstr>
      <vt:lpstr>第3章 3D打印技术在建筑设计中的创新</vt:lpstr>
      <vt:lpstr> </vt:lpstr>
      <vt:lpstr>3D打印技术在建筑外观设计中的应用</vt:lpstr>
      <vt:lpstr>3D打印技术在建筑结构设计中的应用</vt:lpstr>
      <vt:lpstr>3D打印技术在建筑装饰设计中的应用</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2024-09-28T23:22:36.890</cp:lastPrinted>
  <dcterms:created xsi:type="dcterms:W3CDTF">2024-09-28T15:22:36Z</dcterms:created>
  <dcterms:modified xsi:type="dcterms:W3CDTF">2024-09-28T15:22:38Z</dcterms:modified>
</cp:coreProperties>
</file>