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6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101AD-C5AE-4F7E-91C5-846BA266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64D99-B011-4F6A-B950-DDABCABE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62A03-B5A9-4886-915A-C385BEDE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9526A-A791-4BEC-9FBA-159E60F1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30910C-9B03-4AAB-8775-3A9EA965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46C22-7813-4F13-B91C-6BA0BDDF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1C73F-B292-47F5-89F3-F7BEF418C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9E0A3-D2E3-4666-8EB6-DDDFB74F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89BE4-4640-4BB9-8931-FDD7FD895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8CEEF-F0CD-4D2A-9EB8-02C44BF67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F136-9811-45B0-9F55-44DD6DE6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图片包含 游戏机, 房间, 蛋糕, 伞&#10;&#10;描述已自动生成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33" b="8741"/>
          <a:stretch>
            <a:fillRect/>
          </a:stretch>
        </p:blipFill>
        <p:spPr>
          <a:xfrm>
            <a:off x="0" y="3309946"/>
            <a:ext cx="12192000" cy="3548054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image" Target="../media/image2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3213130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2682240" y="3006725"/>
            <a:ext cx="98012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en-US" altLang="zh-CN" sz="5400" b="1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28《有的人——纪念鲁迅有感》</a:t>
            </a:r>
            <a:endParaRPr kumimoji="1" lang="en-US" altLang="zh-CN" sz="5400" b="1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362649" y="1791970"/>
            <a:ext cx="507111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六年级上册</a:t>
            </a:r>
            <a:r>
              <a:rPr kumimoji="1" lang="en-US" altLang="zh-CN" sz="2400" b="1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kumimoji="1"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第八单元</a:t>
            </a:r>
            <a:r>
              <a:rPr kumimoji="1" lang="en-US" altLang="zh-CN" sz="2400" b="1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</a:t>
            </a:r>
            <a:r>
              <a:rPr kumimoji="1"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略读实践课</a:t>
            </a:r>
            <a:endParaRPr kumimoji="1" lang="zh-CN" altLang="en-US" sz="2400" b="1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410543" y="4683336"/>
            <a:ext cx="2975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zh-CN" altLang="en-US" sz="24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课时建议：</a:t>
            </a:r>
            <a:r>
              <a:rPr kumimoji="1" lang="en-US" altLang="zh-CN" sz="24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1</a:t>
            </a:r>
            <a:r>
              <a:rPr kumimoji="1" lang="zh-CN" altLang="en-US" sz="24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课时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423620" y="1898165"/>
            <a:ext cx="112521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 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通过朗读诗歌，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发现诗歌全篇使用对比写法的特点。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 结合课内外资料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，理解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诗歌内容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，感受鲁迅的形象和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伟大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精神，为鲁迅写一段赞颂词。</a:t>
            </a:r>
            <a:endParaRPr lang="en-US" altLang="zh-CN" sz="32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74345" y="365760"/>
            <a:ext cx="38576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latin typeface="黑体" panose="02010609060101010101" pitchFamily="49" charset="-122"/>
                <a:ea typeface="黑体" panose="02010609060101010101" pitchFamily="49" charset="-122"/>
              </a:rPr>
              <a:t>学习目标：</a:t>
            </a:r>
            <a:endParaRPr lang="zh-CN" altLang="en-US" sz="5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内容占位符 2"/>
          <p:cNvSpPr/>
          <p:nvPr>
            <p:ph idx="1"/>
          </p:nvPr>
        </p:nvSpPr>
        <p:spPr>
          <a:xfrm>
            <a:off x="608400" y="1505640"/>
            <a:ext cx="10969200" cy="4759200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156" y="1859329"/>
            <a:ext cx="3934806" cy="492061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7793355" y="2893060"/>
            <a:ext cx="309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7167244" y="2419350"/>
            <a:ext cx="484097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pc="-300" smtClean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为</a:t>
            </a:r>
            <a:r>
              <a:rPr lang="zh-CN" altLang="zh-CN" sz="3200" b="1" spc="-300" smtClean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《致敬鲁迅》</a:t>
            </a:r>
            <a:r>
              <a:rPr lang="zh-CN" altLang="zh-CN" sz="3200" b="1" spc="-30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专题</a:t>
            </a:r>
            <a:r>
              <a:rPr lang="zh-CN" altLang="zh-CN" sz="3200" b="1" spc="-300" smtClean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集</a:t>
            </a:r>
            <a:r>
              <a:rPr lang="en-US" altLang="zh-CN" sz="3200" b="1" spc="-300" smtClean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</a:t>
            </a:r>
            <a:endParaRPr lang="en-US" altLang="zh-CN" sz="3200" b="1" spc="-300" smtClean="0">
              <a:solidFill>
                <a:schemeClr val="accent2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r>
              <a:rPr lang="en-US" altLang="zh-CN" sz="3600" b="1" spc="-30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</a:t>
            </a:r>
            <a:r>
              <a:rPr lang="en-US" altLang="zh-CN" sz="3600" b="1" spc="-300" smtClean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</a:t>
            </a:r>
            <a:r>
              <a:rPr lang="zh-CN" altLang="en-US" sz="4400" b="1" spc="-300" smtClean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撰写鲁迅的</a:t>
            </a:r>
            <a:r>
              <a:rPr lang="zh-CN" altLang="en-US" sz="4400" b="1" spc="-30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赞颂</a:t>
            </a:r>
            <a:r>
              <a:rPr lang="zh-CN" altLang="en-US" sz="4400" b="1" spc="-300" smtClean="0">
                <a:solidFill>
                  <a:schemeClr val="accent2">
                    <a:lumMod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</a:t>
            </a:r>
            <a:endParaRPr lang="zh-CN" altLang="en-US" sz="4400" b="1" spc="-300">
              <a:solidFill>
                <a:schemeClr val="accent2">
                  <a:lumMod val="7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l"/>
            <a:endParaRPr lang="en-US" altLang="zh-CN" sz="5400" b="1" smtClean="0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-9004" y="140680"/>
            <a:ext cx="9012555" cy="793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 </a:t>
            </a:r>
            <a:r>
              <a:rPr lang="en-US" altLang="zh-CN" sz="3600" b="1" err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任务一</a:t>
            </a:r>
            <a:r>
              <a:rPr lang="en-US" altLang="zh-CN" sz="36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：</a:t>
            </a:r>
            <a:r>
              <a:rPr lang="zh-CN" altLang="en-US" sz="36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进</a:t>
            </a:r>
            <a:r>
              <a:rPr lang="en-US" altLang="zh-CN" sz="3600" b="1" err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入情境</a:t>
            </a:r>
            <a:r>
              <a:rPr lang="en-US" altLang="zh-CN" sz="3600" b="1" err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，</a:t>
            </a:r>
            <a:r>
              <a:rPr lang="en-US" altLang="zh-CN" sz="3600" b="1" err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明确任务</a:t>
            </a:r>
            <a:endParaRPr lang="en-US" altLang="zh-CN" sz="36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818765" y="626745"/>
            <a:ext cx="8822055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 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明确</a:t>
            </a:r>
            <a:r>
              <a:rPr lang="zh-CN" altLang="en-US" sz="36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任务</a:t>
            </a:r>
            <a:endParaRPr lang="en-US" altLang="zh-CN" sz="3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微软雅黑" panose="020b0503020204020204" charset="-122"/>
            </a:endParaRPr>
          </a:p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   </a:t>
            </a:r>
            <a:endParaRPr lang="en-US" altLang="zh-CN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 </a:t>
            </a:r>
            <a:r>
              <a:rPr sz="3200" err="1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鲁迅的精神代代相传。现在，在我们的《致敬鲁迅》专题集中，</a:t>
            </a:r>
            <a:r>
              <a:rPr sz="3200" err="1" smtClean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我们要为鲁迅先生写一段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赞颂</a:t>
            </a:r>
            <a:r>
              <a:rPr sz="3200" err="1" smtClean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词</a:t>
            </a:r>
            <a:r>
              <a:rPr sz="3200" err="1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。你会怎么写呢</a:t>
            </a:r>
            <a:r>
              <a:rPr sz="3200" smtClean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？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为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进一步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增进对鲁迅的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了解，学习写法，我们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再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学习</a:t>
            </a:r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《有的人——纪念鲁迅有感</a:t>
            </a:r>
            <a:r>
              <a:rPr lang="en-US" altLang="zh-CN" sz="32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这首诗。</a:t>
            </a:r>
            <a:endParaRPr sz="3200"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151130" y="263525"/>
            <a:ext cx="1148969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 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</a:t>
            </a:r>
            <a:endParaRPr kumimoji="1" lang="zh-CN" altLang="en-US" sz="3200" b="1">
              <a:solidFill>
                <a:schemeClr val="tx1">
                  <a:lumMod val="95000"/>
                  <a:lumOff val="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513965" y="537210"/>
            <a:ext cx="9613900" cy="5029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457200" algn="l" fontAlgn="auto">
              <a:lnSpc>
                <a:spcPts val="5500"/>
              </a:lnSpc>
              <a:spcBef>
                <a:spcPct val="0"/>
              </a:spcBef>
              <a:buNone/>
            </a:pPr>
            <a:r>
              <a:rPr lang="en-US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黑体" panose="02010609060101010101" pitchFamily="49" charset="-122"/>
              </a:rPr>
              <a:t> </a:t>
            </a:r>
            <a:r>
              <a:rPr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黑体" panose="02010609060101010101" pitchFamily="49" charset="-122"/>
              </a:rPr>
              <a:t>鲁迅先生离开我们已经八十多年了</a:t>
            </a:r>
            <a:r>
              <a:rPr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黑体" panose="02010609060101010101" pitchFamily="49" charset="-122"/>
              </a:rPr>
              <a:t>。八十多年的时间，岁月的尘土并没有把这个名字掩埋在历史深处，相反，他的名字随着时间的流逝更加光彩夺目。</a:t>
            </a:r>
            <a:r>
              <a:rPr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黑体" panose="02010609060101010101" pitchFamily="49" charset="-122"/>
              </a:rPr>
              <a:t>鲁迅先生什么独特的魅力让他得到这么多人这么持久的爱戴呢</a:t>
            </a:r>
            <a:r>
              <a:rPr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黑体" panose="02010609060101010101" pitchFamily="49" charset="-122"/>
              </a:rPr>
              <a:t>？从《我的伯父鲁迅先生》这篇文章中，同学们已经有了初步的认识。现在我们再走进著名诗人臧克家先生在 1949 </a:t>
            </a:r>
            <a:r>
              <a:rPr sz="2800" err="1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黑体" panose="02010609060101010101" pitchFamily="49" charset="-122"/>
              </a:rPr>
              <a:t>年为纪念鲁迅先生逝世十三周年写下的经典诗篇</a:t>
            </a:r>
            <a:r>
              <a:rPr sz="2800" err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黑体" panose="02010609060101010101" pitchFamily="49" charset="-122"/>
              </a:rPr>
              <a:t>《有的人——纪念鲁迅有感》。</a:t>
            </a:r>
            <a:endParaRPr sz="28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黑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927350" y="4133215"/>
            <a:ext cx="901255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2663825" y="2538730"/>
            <a:ext cx="92989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任务二：学习《有的人——纪念鲁迅有感</a:t>
            </a:r>
            <a:r>
              <a:rPr lang="en-US" altLang="zh-CN" sz="36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》，理解对比</a:t>
            </a:r>
            <a:r>
              <a:rPr lang="zh-CN" altLang="en-US" sz="3600" b="1" smtClean="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的写法</a:t>
            </a:r>
            <a:r>
              <a:rPr lang="en-US" altLang="zh-CN" sz="36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微软雅黑" panose="020b0503020204020204" charset="-122"/>
              </a:rPr>
              <a:t>    </a:t>
            </a:r>
            <a:endParaRPr kumimoji="1" lang="en-US" altLang="zh-CN" sz="36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35" y="179705"/>
            <a:ext cx="1164018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</a:t>
            </a:r>
            <a:r>
              <a:rPr lang="en-US" altLang="zh-CN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   </a:t>
            </a:r>
            <a:endParaRPr kumimoji="1" lang="en-US" altLang="zh-CN" sz="32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060700" y="1860550"/>
            <a:ext cx="91313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457200" algn="l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sz="3200" err="1">
                <a:latin typeface="楷体" panose="02010609060101010101" pitchFamily="49" charset="-122"/>
                <a:ea typeface="楷体" panose="02010609060101010101" pitchFamily="49" charset="-122"/>
              </a:rPr>
              <a:t>自由朗读诗歌，说一说：诗歌写了哪两种人？</a:t>
            </a:r>
            <a:endParaRPr sz="32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457200" algn="l" fontAlgn="auto">
              <a:lnSpc>
                <a:spcPct val="150000"/>
              </a:lnSpc>
              <a:spcBef>
                <a:spcPct val="0"/>
              </a:spcBef>
              <a:buNone/>
            </a:pPr>
            <a:endParaRPr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077845" y="3142615"/>
            <a:ext cx="8733155" cy="2308324"/>
          </a:xfrm>
          <a:prstGeom prst="rect">
            <a:avLst/>
          </a:prstGeom>
          <a:solidFill>
            <a:schemeClr val="bg1"/>
          </a:solidFill>
          <a:ln w="12700" cmpd="sng">
            <a:solidFill>
              <a:schemeClr val="tx1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457200" algn="l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sz="320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小提示</a:t>
            </a:r>
            <a:r>
              <a:rPr sz="32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：</a:t>
            </a:r>
            <a:endParaRPr lang="en-US" sz="3200" smtClean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lvl="0" indent="457200" algn="l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32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sz="32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</a:t>
            </a:r>
            <a:r>
              <a:rPr sz="3200" err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如果读诗时</a:t>
            </a:r>
            <a:r>
              <a:rPr sz="320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，关注到标点，能读得更有韵味。仔细观察诗中的标点，</a:t>
            </a:r>
            <a:r>
              <a:rPr sz="3200" err="1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你有什么发现？</a:t>
            </a:r>
            <a:endParaRPr lang="en-US" altLang="zh-CN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文本框 14338"/>
          <p:cNvSpPr txBox="1"/>
          <p:nvPr/>
        </p:nvSpPr>
        <p:spPr>
          <a:xfrm>
            <a:off x="-635" y="-80645"/>
            <a:ext cx="745045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         </a:t>
            </a:r>
            <a:r>
              <a:rPr lang="zh-CN" altLang="en-US" sz="19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</a:t>
            </a:r>
            <a:endParaRPr lang="zh-CN" altLang="en-US" sz="1900" b="1" noProof="1">
              <a:latin typeface="宋体" panose="02010600030101010101" pitchFamily="2" charset="-122"/>
            </a:endParaRPr>
          </a:p>
        </p:txBody>
      </p:sp>
      <p:pic>
        <p:nvPicPr>
          <p:cNvPr id="7" name="图片 6" descr="IMG_2418(20230609-193011)"/>
          <p:cNvPicPr>
            <a:picLocks noChangeAspect="1"/>
          </p:cNvPicPr>
          <p:nvPr/>
        </p:nvPicPr>
        <p:blipFill>
          <a:blip r:embed="rId2"/>
          <a:srcRect b="5454"/>
          <a:stretch>
            <a:fillRect/>
          </a:stretch>
        </p:blipFill>
        <p:spPr>
          <a:xfrm>
            <a:off x="0" y="0"/>
            <a:ext cx="5189855" cy="6858000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2486025" y="2870200"/>
            <a:ext cx="173355" cy="251460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 flipH="1">
            <a:off x="3717290" y="5713095"/>
            <a:ext cx="154305" cy="2520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 descr="IMG_2419(20230611-221250)"/>
          <p:cNvPicPr>
            <a:picLocks noChangeAspect="1"/>
          </p:cNvPicPr>
          <p:nvPr/>
        </p:nvPicPr>
        <p:blipFill>
          <a:blip r:embed="rId3"/>
          <a:srcRect l="474" b="4725"/>
          <a:stretch>
            <a:fillRect/>
          </a:stretch>
        </p:blipFill>
        <p:spPr>
          <a:xfrm>
            <a:off x="5639435" y="-47625"/>
            <a:ext cx="5063490" cy="6871335"/>
          </a:xfrm>
          <a:prstGeom prst="rect">
            <a:avLst/>
          </a:prstGeom>
        </p:spPr>
      </p:pic>
      <p:sp>
        <p:nvSpPr>
          <p:cNvPr id="11" name="椭圆 10"/>
          <p:cNvSpPr/>
          <p:nvPr/>
        </p:nvSpPr>
        <p:spPr>
          <a:xfrm>
            <a:off x="7870825" y="1217295"/>
            <a:ext cx="173355" cy="2520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7449820" y="2656840"/>
            <a:ext cx="152400" cy="2520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7868920" y="4095115"/>
            <a:ext cx="151765" cy="2520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7712075" y="5601335"/>
            <a:ext cx="154305" cy="2520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1905" y="5312410"/>
            <a:ext cx="10701020" cy="15684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前一句与后一句分别讲不同的人、不同的做法、不同的命运，用“；”隔开，形成了鲜明的对比，用鲜明的对比来反映人物的特点。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8" grpId="0"/>
      <p:bldP spid="9" grpId="0"/>
      <p:bldP spid="11" grpId="0"/>
      <p:bldP spid="12" grpId="0"/>
      <p:bldP spid="13" grpId="0"/>
      <p:bldP spid="14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文本框 14338"/>
          <p:cNvSpPr txBox="1"/>
          <p:nvPr/>
        </p:nvSpPr>
        <p:spPr>
          <a:xfrm>
            <a:off x="-635" y="-80645"/>
            <a:ext cx="745045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         </a:t>
            </a:r>
            <a:r>
              <a:rPr lang="zh-CN" altLang="en-US" sz="19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</a:t>
            </a:r>
            <a:endParaRPr lang="zh-CN" altLang="en-US" sz="1900" b="1" noProof="1">
              <a:latin typeface="宋体" panose="02010600030101010101" pitchFamily="2" charset="-122"/>
            </a:endParaRPr>
          </a:p>
        </p:txBody>
      </p:sp>
      <p:pic>
        <p:nvPicPr>
          <p:cNvPr id="7" name="图片 6" descr="IMG_2418(20230609-193011)"/>
          <p:cNvPicPr>
            <a:picLocks noChangeAspect="1"/>
          </p:cNvPicPr>
          <p:nvPr/>
        </p:nvPicPr>
        <p:blipFill>
          <a:blip r:embed="rId2"/>
          <a:srcRect b="5454"/>
          <a:stretch>
            <a:fillRect/>
          </a:stretch>
        </p:blipFill>
        <p:spPr>
          <a:xfrm>
            <a:off x="0" y="0"/>
            <a:ext cx="5189855" cy="6858000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1620520" y="3990340"/>
            <a:ext cx="715645" cy="251460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 flipH="1">
            <a:off x="1619885" y="5374005"/>
            <a:ext cx="716915" cy="3536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 descr="IMG_2419(20230611-221250)"/>
          <p:cNvPicPr>
            <a:picLocks noChangeAspect="1"/>
          </p:cNvPicPr>
          <p:nvPr/>
        </p:nvPicPr>
        <p:blipFill>
          <a:blip r:embed="rId3"/>
          <a:srcRect l="474" b="4725"/>
          <a:stretch>
            <a:fillRect/>
          </a:stretch>
        </p:blipFill>
        <p:spPr>
          <a:xfrm>
            <a:off x="5639435" y="-47625"/>
            <a:ext cx="5063490" cy="6871335"/>
          </a:xfrm>
          <a:prstGeom prst="rect">
            <a:avLst/>
          </a:prstGeom>
        </p:spPr>
      </p:pic>
      <p:sp>
        <p:nvSpPr>
          <p:cNvPr id="11" name="椭圆 10"/>
          <p:cNvSpPr/>
          <p:nvPr/>
        </p:nvSpPr>
        <p:spPr>
          <a:xfrm>
            <a:off x="6467475" y="946785"/>
            <a:ext cx="555625" cy="2520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6467475" y="1433830"/>
            <a:ext cx="555625" cy="3536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6399530" y="2278380"/>
            <a:ext cx="1297940" cy="354330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6467475" y="2952750"/>
            <a:ext cx="1229360" cy="3536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/>
        </p:nvSpPr>
        <p:spPr>
          <a:xfrm>
            <a:off x="6403975" y="3711575"/>
            <a:ext cx="1419860" cy="480060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 flipH="1">
            <a:off x="1620520" y="5996305"/>
            <a:ext cx="716915" cy="354330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-635" y="5313680"/>
            <a:ext cx="10702925" cy="15684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没有加标点，却分行，这是为了留下空白，适当停顿，突出这样的人。朗读时，“有的人”后面可以适当停顿；也可以通过停顿与不停顿的变化，突出人物的不同。</a:t>
            </a:r>
            <a:endParaRPr lang="zh-CN" altLang="en-US" sz="320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8" grpId="0"/>
      <p:bldP spid="9" grpId="0"/>
      <p:bldP spid="11" grpId="0"/>
      <p:bldP spid="12" grpId="0"/>
      <p:bldP spid="13" grpId="0"/>
      <p:bldP spid="14" grpId="0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文本框 14338"/>
          <p:cNvSpPr txBox="1"/>
          <p:nvPr/>
        </p:nvSpPr>
        <p:spPr>
          <a:xfrm>
            <a:off x="-635" y="-80645"/>
            <a:ext cx="745045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         </a:t>
            </a:r>
            <a:r>
              <a:rPr lang="zh-CN" altLang="en-US" sz="19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</a:t>
            </a:r>
            <a:endParaRPr lang="zh-CN" altLang="en-US" sz="1900" b="1" noProof="1">
              <a:latin typeface="宋体" panose="02010600030101010101" pitchFamily="2" charset="-122"/>
            </a:endParaRPr>
          </a:p>
        </p:txBody>
      </p:sp>
      <p:pic>
        <p:nvPicPr>
          <p:cNvPr id="7" name="图片 6" descr="IMG_2418(20230609-193011)"/>
          <p:cNvPicPr>
            <a:picLocks noChangeAspect="1"/>
          </p:cNvPicPr>
          <p:nvPr/>
        </p:nvPicPr>
        <p:blipFill>
          <a:blip r:embed="rId2"/>
          <a:srcRect b="5454"/>
          <a:stretch>
            <a:fillRect/>
          </a:stretch>
        </p:blipFill>
        <p:spPr>
          <a:xfrm>
            <a:off x="-3810" y="0"/>
            <a:ext cx="5189855" cy="6858000"/>
          </a:xfrm>
          <a:prstGeom prst="rect">
            <a:avLst/>
          </a:prstGeom>
        </p:spPr>
      </p:pic>
      <p:sp>
        <p:nvSpPr>
          <p:cNvPr id="8" name="椭圆 7"/>
          <p:cNvSpPr/>
          <p:nvPr/>
        </p:nvSpPr>
        <p:spPr>
          <a:xfrm>
            <a:off x="3713480" y="4169410"/>
            <a:ext cx="457200" cy="355600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 flipH="1">
            <a:off x="3171825" y="5642610"/>
            <a:ext cx="716915" cy="3536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 descr="IMG_2419(20230611-221250)"/>
          <p:cNvPicPr>
            <a:picLocks noChangeAspect="1"/>
          </p:cNvPicPr>
          <p:nvPr/>
        </p:nvPicPr>
        <p:blipFill>
          <a:blip r:embed="rId3"/>
          <a:srcRect l="474" b="4725"/>
          <a:stretch>
            <a:fillRect/>
          </a:stretch>
        </p:blipFill>
        <p:spPr>
          <a:xfrm>
            <a:off x="5639435" y="-47625"/>
            <a:ext cx="5063490" cy="6871335"/>
          </a:xfrm>
          <a:prstGeom prst="rect">
            <a:avLst/>
          </a:prstGeom>
        </p:spPr>
      </p:pic>
      <p:sp>
        <p:nvSpPr>
          <p:cNvPr id="14" name="椭圆 13"/>
          <p:cNvSpPr/>
          <p:nvPr/>
        </p:nvSpPr>
        <p:spPr>
          <a:xfrm>
            <a:off x="6499225" y="3211195"/>
            <a:ext cx="1229360" cy="353695"/>
          </a:xfrm>
          <a:prstGeom prst="ellipse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标注 4"/>
          <p:cNvSpPr/>
          <p:nvPr/>
        </p:nvSpPr>
        <p:spPr>
          <a:xfrm>
            <a:off x="2937510" y="4040505"/>
            <a:ext cx="2248535" cy="1448435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938780" y="4079240"/>
            <a:ext cx="225171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文中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“不朽”加上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引号，有讽刺意味，着重反映出“有的人”的痴心妄想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圆角矩形标注 14"/>
          <p:cNvSpPr/>
          <p:nvPr/>
        </p:nvSpPr>
        <p:spPr>
          <a:xfrm>
            <a:off x="7026910" y="1823720"/>
            <a:ext cx="2849245" cy="1199515"/>
          </a:xfrm>
          <a:prstGeom prst="wedgeRoundRectCallout">
            <a:avLst>
              <a:gd name="adj1" fmla="val -27980"/>
              <a:gd name="adj2" fmla="val 71016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7026275" y="1842135"/>
            <a:ext cx="278638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感叹号加强了语气，同样表现出了对这种人的可笑形象的讽刺、挖苦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0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8" grpId="0"/>
      <p:bldP spid="9" grpId="0"/>
      <p:bldP spid="14" grpId="0"/>
      <p:bldP spid="5" grpId="0"/>
      <p:bldP spid="5" grpId="1"/>
      <p:bldP spid="6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文本框 14338"/>
          <p:cNvSpPr txBox="1"/>
          <p:nvPr/>
        </p:nvSpPr>
        <p:spPr>
          <a:xfrm>
            <a:off x="-635" y="-80645"/>
            <a:ext cx="745045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         </a:t>
            </a:r>
            <a:r>
              <a:rPr lang="zh-CN" altLang="en-US" sz="1900" b="1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</a:t>
            </a:r>
            <a:endParaRPr lang="zh-CN" altLang="en-US" sz="1900" b="1" noProof="1">
              <a:latin typeface="宋体" panose="02010600030101010101" pitchFamily="2" charset="-122"/>
            </a:endParaRPr>
          </a:p>
        </p:txBody>
      </p:sp>
      <p:pic>
        <p:nvPicPr>
          <p:cNvPr id="14340" name="图片 14339" descr="0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1350" y="1224280"/>
            <a:ext cx="3200400" cy="4724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386715" y="2706370"/>
            <a:ext cx="61448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有的人 / 俯下身子给人民当牛马。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3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https://d.book118.com/895132131303011111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黑体</vt:lpstr>
      <vt:lpstr>楷体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2024-09-17T17:45:09.003</cp:lastPrinted>
  <dcterms:created xsi:type="dcterms:W3CDTF">2024-09-17T09:45:09Z</dcterms:created>
  <dcterms:modified xsi:type="dcterms:W3CDTF">2024-09-17T09:45:11Z</dcterms:modified>
</cp:coreProperties>
</file>