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image" Target="../media/image3.png" /><Relationship Id="rId3" Type="http://schemas.openxmlformats.org/officeDocument/2006/relationships/slide" Target="../slides/slide1.xml" TargetMode="Internal" /><Relationship Id="rId4" Type="http://schemas.openxmlformats.org/officeDocument/2006/relationships/slide" Target="../slides/slide4.xml" TargetMode="Interna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image" Target="../media/image3.png" /><Relationship Id="rId3" Type="http://schemas.openxmlformats.org/officeDocument/2006/relationships/slide" Target="../slides/slide1.xml" TargetMode="Internal" /><Relationship Id="rId4" Type="http://schemas.openxmlformats.org/officeDocument/2006/relationships/slide" Target="../slides/slide4.xml" TargetMode="Interna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E16ED-3722-4965-8A78-A6F5ACE76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9EDDE-84FD-4EE4-B71D-E8DB94DED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B5B29-C0BF-450D-9206-06EE65EC4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A0F610-E7DB-491F-A4FC-033776561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D4F1E6-FA9A-4E72-9255-6860612FD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7F23AC-4C24-467A-B976-1D3229A95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78D969-DE2F-4644-AACF-24778457C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2721B9-131A-443D-BD7B-9B30FEF61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B019CB-AD4E-4A7C-985E-2FDAB9959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B2A740-5B9F-49F4-8AE9-BF484EB45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D1E56-268D-4A2C-8B88-4D072FB05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hexin?subject=history#pid=6564654e60819df2225a8455#tid=6566ec22c4999b000ac52db1#sourcefrom=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标题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MasterShapeName"/>
          <p:cNvSpPr/>
          <p:nvPr/>
        </p:nvSpPr>
        <p:spPr>
          <a:xfrm>
            <a:off x="1353312" y="3383280"/>
            <a:ext cx="9756648" cy="9144"/>
          </a:xfrm>
          <a:prstGeom prst="rect">
            <a:avLst/>
          </a:prstGeom>
          <a:noFill/>
          <a:ln w="12700">
            <a:solidFill>
              <a:srgbClr val="DBADCF"/>
            </a:solidFill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BackCover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BackCover1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1#df=3cd91900c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MasterShapeName"/>
          <p:cNvSpPr/>
          <p:nvPr/>
        </p:nvSpPr>
        <p:spPr>
          <a:xfrm>
            <a:off x="11704320" y="6492240"/>
            <a:ext cx="420624" cy="2468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A797FFF-0ED4-42A5-9001-B2D6910C1348}" type="slidenum">
              <a:rPr lang="en-US" sz="1000" b="1" i="0" smtClean="0">
                <a:solidFill>
                  <a:srgbClr val="FFFFFF"/>
                </a:solidFill>
                <a:latin typeface="Arial (正文)" pitchFamily="34" charset="0"/>
                <a:ea typeface="Arial (正文)" pitchFamily="34" charset="-122"/>
                <a:cs typeface="Arial (正文)" pitchFamily="34" charset="-120"/>
              </a:rPr>
              <a:t/>
            </a:fld>
            <a:endParaRPr lang="en-US" sz="1000"/>
          </a:p>
        </p:txBody>
      </p:sp>
      <p:pic>
        <p:nvPicPr>
          <p:cNvPr id="4" name="MasterShapeName?linknodeid=244fa8972" descr="preencoded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104" y="6483096"/>
            <a:ext cx="1399032" cy="374904"/>
          </a:xfrm>
          <a:prstGeom prst="rect">
            <a:avLst/>
          </a:prstGeom>
        </p:spPr>
      </p:pic>
      <p:pic>
        <p:nvPicPr>
          <p:cNvPr id="5" name="MasterShapeName?linknodeid=ec6c601e3" descr="preencode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76" y="6483096"/>
            <a:ext cx="1399032" cy="374904"/>
          </a:xfrm>
          <a:prstGeom prst="rect">
            <a:avLst/>
          </a:prstGeom>
        </p:spPr>
      </p:pic>
      <p:pic>
        <p:nvPicPr>
          <p:cNvPr id="6" name="MasterShapeName?linknodeid=ac05a6dcd" descr="preencoded.png">
            <a:hlinkClick action="ppaction://hlinksldjump?num=18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6483096"/>
            <a:ext cx="1399032" cy="374904"/>
          </a:xfrm>
          <a:prstGeom prst="rect">
            <a:avLst/>
          </a:prstGeom>
        </p:spPr>
      </p:pic>
      <p:pic>
        <p:nvPicPr>
          <p:cNvPr id="7" name="MasterShapeName?linknodeid=e676b1cce" descr="preencoded.png">
            <a:hlinkClick action="ppaction://hlinksldjump?num=2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6483096"/>
            <a:ext cx="1399032" cy="374904"/>
          </a:xfrm>
          <a:prstGeom prst="rect">
            <a:avLst/>
          </a:prstGeom>
        </p:spPr>
      </p:pic>
      <p:sp>
        <p:nvSpPr>
          <p:cNvPr id="8" name="MasterShapeName?linknodeid=244fa8972&amp;color=RGB(64,64,64)">
            <a:hlinkClick r:id="rId3" action="ppaction://hlinksldjump"/>
          </p:cNvPr>
          <p:cNvSpPr/>
          <p:nvPr/>
        </p:nvSpPr>
        <p:spPr>
          <a:xfrm>
            <a:off x="3300984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知识建构</a:t>
            </a:r>
            <a:endParaRPr lang="en-US" sz="1800"/>
          </a:p>
        </p:txBody>
      </p:sp>
      <p:sp>
        <p:nvSpPr>
          <p:cNvPr id="9" name="MasterShapeName?linknodeid=ec6c601e3&amp;color=RGB(64,64,64)">
            <a:hlinkClick r:id="rId4" action="ppaction://hlinksldjump"/>
          </p:cNvPr>
          <p:cNvSpPr/>
          <p:nvPr/>
        </p:nvSpPr>
        <p:spPr>
          <a:xfrm>
            <a:off x="4773168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要点梳理</a:t>
            </a:r>
            <a:endParaRPr lang="en-US" sz="1800"/>
          </a:p>
        </p:txBody>
      </p:sp>
      <p:sp>
        <p:nvSpPr>
          <p:cNvPr id="10" name="MasterShapeName?linknodeid=ac05a6dcd&amp;color=RGB(64,64,64)">
            <a:hlinkClick action="ppaction://hlinksldjump?num=18"/>
          </p:cNvPr>
          <p:cNvSpPr/>
          <p:nvPr/>
        </p:nvSpPr>
        <p:spPr>
          <a:xfrm>
            <a:off x="6199632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典题精析</a:t>
            </a:r>
            <a:endParaRPr lang="en-US" sz="1800"/>
          </a:p>
        </p:txBody>
      </p:sp>
      <p:sp>
        <p:nvSpPr>
          <p:cNvPr id="11" name="MasterShapeName?linknodeid=e676b1cce&amp;color=RGB(64,64,64)">
            <a:hlinkClick action="ppaction://hlinksldjump?num=21"/>
          </p:cNvPr>
          <p:cNvSpPr/>
          <p:nvPr/>
        </p:nvSpPr>
        <p:spPr>
          <a:xfrm>
            <a:off x="7626096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备考练习</a:t>
            </a:r>
            <a:endParaRPr lang="en-US" sz="1800"/>
          </a:p>
        </p:txBody>
      </p:sp>
      <p:sp>
        <p:nvSpPr>
          <p:cNvPr id="13" name="MasterShapeName"/>
          <p:cNvSpPr/>
          <p:nvPr/>
        </p:nvSpPr>
        <p:spPr>
          <a:xfrm>
            <a:off x="164592" y="36576"/>
            <a:ext cx="1298448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 i="0">
                <a:solidFill>
                  <a:srgbClr val="FFFF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第22讲</a:t>
            </a:r>
            <a:endParaRPr lang="en-US" sz="2400"/>
          </a:p>
        </p:txBody>
      </p:sp>
      <p:sp>
        <p:nvSpPr>
          <p:cNvPr id="14" name="MasterShapeName"/>
          <p:cNvSpPr/>
          <p:nvPr/>
        </p:nvSpPr>
        <p:spPr>
          <a:xfrm>
            <a:off x="1536192" y="36576"/>
            <a:ext cx="9107424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 i="0">
                <a:solidFill>
                  <a:srgbClr val="FFFF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古代亚非文明</a:t>
            </a:r>
            <a:endParaRPr lang="en-US" sz="240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2#df=3cd91900c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MasterShapeName"/>
          <p:cNvSpPr/>
          <p:nvPr/>
        </p:nvSpPr>
        <p:spPr>
          <a:xfrm>
            <a:off x="11704320" y="6492240"/>
            <a:ext cx="420624" cy="2468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1AF685D-E8B0-4136-B5D4-EDFC206577C1}" type="slidenum">
              <a:rPr lang="en-US" sz="1000" b="1" i="0" smtClean="0">
                <a:solidFill>
                  <a:srgbClr val="FFFFFF"/>
                </a:solidFill>
                <a:latin typeface="Arial (正文)" pitchFamily="34" charset="0"/>
                <a:ea typeface="Arial (正文)" pitchFamily="34" charset="-122"/>
                <a:cs typeface="Arial (正文)" pitchFamily="34" charset="-120"/>
              </a:rPr>
              <a:t/>
            </a:fld>
            <a:endParaRPr lang="en-US" sz="1000"/>
          </a:p>
        </p:txBody>
      </p:sp>
      <p:pic>
        <p:nvPicPr>
          <p:cNvPr id="4" name="MasterShapeName?linknodeid=244fa8972" descr="preencoded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104" y="6483096"/>
            <a:ext cx="1399032" cy="374904"/>
          </a:xfrm>
          <a:prstGeom prst="rect">
            <a:avLst/>
          </a:prstGeom>
        </p:spPr>
      </p:pic>
      <p:pic>
        <p:nvPicPr>
          <p:cNvPr id="5" name="MasterShapeName?linknodeid=ec6c601e3" descr="preencode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76" y="6483096"/>
            <a:ext cx="1399032" cy="374904"/>
          </a:xfrm>
          <a:prstGeom prst="rect">
            <a:avLst/>
          </a:prstGeom>
        </p:spPr>
      </p:pic>
      <p:pic>
        <p:nvPicPr>
          <p:cNvPr id="6" name="MasterShapeName?linknodeid=ac05a6dcd" descr="preencoded.png">
            <a:hlinkClick action="ppaction://hlinksldjump?num=18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6483096"/>
            <a:ext cx="1399032" cy="374904"/>
          </a:xfrm>
          <a:prstGeom prst="rect">
            <a:avLst/>
          </a:prstGeom>
        </p:spPr>
      </p:pic>
      <p:pic>
        <p:nvPicPr>
          <p:cNvPr id="7" name="MasterShapeName?linknodeid=e676b1cce" descr="preencoded.png">
            <a:hlinkClick action="ppaction://hlinksldjump?num=2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6483096"/>
            <a:ext cx="1399032" cy="374904"/>
          </a:xfrm>
          <a:prstGeom prst="rect">
            <a:avLst/>
          </a:prstGeom>
        </p:spPr>
      </p:pic>
      <p:sp>
        <p:nvSpPr>
          <p:cNvPr id="8" name="MasterShapeName?linknodeid=244fa8972&amp;color=RGB(64,64,64)">
            <a:hlinkClick r:id="rId3" action="ppaction://hlinksldjump"/>
          </p:cNvPr>
          <p:cNvSpPr/>
          <p:nvPr/>
        </p:nvSpPr>
        <p:spPr>
          <a:xfrm>
            <a:off x="3300984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知识建构</a:t>
            </a:r>
            <a:endParaRPr lang="en-US" sz="1800"/>
          </a:p>
        </p:txBody>
      </p:sp>
      <p:sp>
        <p:nvSpPr>
          <p:cNvPr id="9" name="MasterShapeName?linknodeid=ec6c601e3&amp;color=RGB(64,64,64)">
            <a:hlinkClick r:id="rId4" action="ppaction://hlinksldjump"/>
          </p:cNvPr>
          <p:cNvSpPr/>
          <p:nvPr/>
        </p:nvSpPr>
        <p:spPr>
          <a:xfrm>
            <a:off x="4773168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要点梳理</a:t>
            </a:r>
            <a:endParaRPr lang="en-US" sz="1800"/>
          </a:p>
        </p:txBody>
      </p:sp>
      <p:sp>
        <p:nvSpPr>
          <p:cNvPr id="10" name="MasterShapeName?linknodeid=ac05a6dcd&amp;color=RGB(64,64,64)">
            <a:hlinkClick action="ppaction://hlinksldjump?num=18"/>
          </p:cNvPr>
          <p:cNvSpPr/>
          <p:nvPr/>
        </p:nvSpPr>
        <p:spPr>
          <a:xfrm>
            <a:off x="6199632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典题精析</a:t>
            </a:r>
            <a:endParaRPr lang="en-US" sz="1800"/>
          </a:p>
        </p:txBody>
      </p:sp>
      <p:sp>
        <p:nvSpPr>
          <p:cNvPr id="11" name="MasterShapeName?linknodeid=e676b1cce&amp;color=RGB(64,64,64)">
            <a:hlinkClick action="ppaction://hlinksldjump?num=21"/>
          </p:cNvPr>
          <p:cNvSpPr/>
          <p:nvPr/>
        </p:nvSpPr>
        <p:spPr>
          <a:xfrm>
            <a:off x="7626096" y="6510528"/>
            <a:ext cx="1170432" cy="2651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i="0">
                <a:solidFill>
                  <a:srgbClr val="404040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备考练习</a:t>
            </a:r>
            <a:endParaRPr lang="en-US" sz="1800"/>
          </a:p>
        </p:txBody>
      </p:sp>
      <p:sp>
        <p:nvSpPr>
          <p:cNvPr id="12" name="MasterShapeName"/>
          <p:cNvSpPr/>
          <p:nvPr/>
        </p:nvSpPr>
        <p:spPr>
          <a:xfrm>
            <a:off x="10268712" y="36576"/>
            <a:ext cx="192024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 i="0">
                <a:solidFill>
                  <a:srgbClr val="FFFF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备考练习</a:t>
            </a:r>
            <a:endParaRPr lang="en-US" sz="2400"/>
          </a:p>
        </p:txBody>
      </p:sp>
      <p:sp>
        <p:nvSpPr>
          <p:cNvPr id="13" name="MasterShapeName"/>
          <p:cNvSpPr/>
          <p:nvPr/>
        </p:nvSpPr>
        <p:spPr>
          <a:xfrm>
            <a:off x="164592" y="36576"/>
            <a:ext cx="1298448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 i="0">
                <a:solidFill>
                  <a:srgbClr val="FFFF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第22讲</a:t>
            </a:r>
            <a:endParaRPr lang="en-US" sz="2400"/>
          </a:p>
        </p:txBody>
      </p:sp>
      <p:sp>
        <p:nvSpPr>
          <p:cNvPr id="14" name="MasterShapeName"/>
          <p:cNvSpPr/>
          <p:nvPr/>
        </p:nvSpPr>
        <p:spPr>
          <a:xfrm>
            <a:off x="1536192" y="36576"/>
            <a:ext cx="9107424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400" b="1" i="0">
                <a:solidFill>
                  <a:srgbClr val="FFFF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古代亚非文明</a:t>
            </a:r>
            <a:endParaRPr lang="en-US" sz="2400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1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200230001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4#244fa8972.fixed?vbadefaultcenterpage=1&amp;parentnodeid=3cd91900c&amp;vbahtmlprocessed=1&amp;vbaanalysisanswerbackfill=1"/>
          <p:cNvSpPr/>
          <p:nvPr/>
        </p:nvSpPr>
        <p:spPr>
          <a:xfrm>
            <a:off x="320040" y="2679192"/>
            <a:ext cx="11521440" cy="7132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ct val="100000"/>
              </a:lnSpc>
            </a:pPr>
            <a:r>
              <a:rPr lang="en-US" altLang="zh-CN" sz="4000" b="1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第22讲</a:t>
            </a:r>
            <a:r>
              <a:rPr lang="en-US" altLang="zh-CN" sz="40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4000" b="1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古代亚非文明</a:t>
            </a:r>
            <a:endParaRPr lang="en-US" altLang="zh-CN" sz="4000"/>
          </a:p>
        </p:txBody>
      </p:sp>
      <p:sp>
        <p:nvSpPr>
          <p:cNvPr id="3" name="C_4_BD#244fa8972.fixed?vbadefaultcenterpage=1&amp;parentnodeid=3cd91900c&amp;vbahtmlprocessed=1&amp;vbaanalysisanswerbackfill=1"/>
          <p:cNvSpPr/>
          <p:nvPr/>
        </p:nvSpPr>
        <p:spPr>
          <a:xfrm>
            <a:off x="320040" y="3419856"/>
            <a:ext cx="11521440" cy="7132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ct val="100000"/>
              </a:lnSpc>
            </a:pPr>
            <a:r>
              <a:rPr lang="en-US" altLang="zh-CN" sz="4000" b="1" i="0">
                <a:solidFill>
                  <a:srgbClr val="56BA9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知识建构</a:t>
            </a:r>
            <a:endParaRPr lang="en-US" altLang="zh-CN" sz="4000"/>
          </a:p>
        </p:txBody>
      </p:sp>
    </p:spTree>
  </p:cSld>
  <p:clrMapOvr>
    <a:masterClrMapping/>
  </p:clrMapOvr>
  <p:transition>
    <p:split dir="in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5_BD#a1d2a37e8?vbadefaultcenterpage=1&amp;parentnodeid=244fa8972&amp;vbahtmlprocessed=1&amp;vbaanalysisanswerbackfill=1"/>
          <p:cNvSpPr/>
          <p:nvPr/>
        </p:nvSpPr>
        <p:spPr>
          <a:xfrm>
            <a:off x="539496" y="554400"/>
            <a:ext cx="11109960" cy="10779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时空坐标</a:t>
            </a:r>
            <a:endParaRPr lang="en-US" altLang="zh-CN" sz="3200"/>
          </a:p>
        </p:txBody>
      </p:sp>
      <p:pic>
        <p:nvPicPr>
          <p:cNvPr id="3" name="P_6_BD#c823c84a5?vbadefaultcenterpage=1&amp;parentnodeid=a1d2a37e8&amp;vbahtmlprocessed=1&amp;vbaanalysisanswerbackfill=1" descr="preencoded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784" y="1342816"/>
            <a:ext cx="11064240" cy="218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</p:spTree>
  </p:cSld>
  <p:clrMapOvr>
    <a:masterClrMapping/>
  </p:clrMapOvr>
  <p:transition>
    <p:split dir="in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5_BD#e593df73b?vbadefaultcenterpage=1&amp;parentnodeid=244fa8972&amp;vbahtmlprocessed=1&amp;vbaanalysisanswerbackfill=1"/>
          <p:cNvSpPr/>
          <p:nvPr/>
        </p:nvSpPr>
        <p:spPr>
          <a:xfrm>
            <a:off x="539496" y="554400"/>
            <a:ext cx="11109960" cy="10779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阶段分析</a:t>
            </a:r>
            <a:endParaRPr lang="en-US" altLang="zh-CN" sz="3200"/>
          </a:p>
        </p:txBody>
      </p:sp>
      <p:graphicFrame>
        <p:nvGraphicFramePr>
          <p:cNvPr id="6" name="P_6_BD#dcf4be25f?colgroup=2,27&amp;vbadefaultcenterpage=1&amp;parentnodeid=e593df73b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1342816"/>
          <a:ext cx="11082528" cy="2781300"/>
        </p:xfrm>
        <a:graphic>
          <a:graphicData uri="http://schemas.openxmlformats.org/drawingml/2006/table">
            <a:tbl>
              <a:tblPr/>
              <a:tblGrid>
                <a:gridCol w="978408"/>
                <a:gridCol w="10104120"/>
              </a:tblGrid>
              <a:tr h="2744407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的产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生与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早期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发展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楷体" panose="02010609060101010101" pitchFamily="34" charset="-122"/>
                          <a:cs typeface="Times New Roman" panose="02020603050405020304" pitchFamily="34" charset="-120"/>
                        </a:rPr>
                        <a:t>随着原始农业、畜牧业的发展，人类文明逐渐产生，世界上形成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楷体" panose="02010609060101010101" pitchFamily="34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楷体" panose="02010609060101010101" pitchFamily="34" charset="-122"/>
                          <a:cs typeface="Times New Roman" panose="02020603050405020304" pitchFamily="34" charset="-120"/>
                        </a:rPr>
                        <a:t>了古代埃及、古代西亚、古代印度、中国和古代希腊等最早的地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楷体" panose="02010609060101010101" pitchFamily="34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楷体" panose="02010609060101010101" pitchFamily="34" charset="-122"/>
                          <a:cs typeface="Times New Roman" panose="02020603050405020304" pitchFamily="34" charset="-120"/>
                        </a:rPr>
                        <a:t>区文明。这些文明基本上独立发展，形成了各具特色的文化，表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楷体" panose="02010609060101010101" pitchFamily="34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楷体" panose="02010609060101010101" pitchFamily="34" charset="-122"/>
                          <a:cs typeface="Times New Roman" panose="02020603050405020304" pitchFamily="34" charset="-120"/>
                        </a:rPr>
                        <a:t>现出明显的多元特征，对人类历史发展产生了深远的影响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4#ec6c601e3.fixed?vbadefaultcenterpage=1&amp;parentnodeid=3cd91900c&amp;vbahtmlprocessed=1&amp;vbaanalysisanswerbackfill=1"/>
          <p:cNvSpPr/>
          <p:nvPr/>
        </p:nvSpPr>
        <p:spPr>
          <a:xfrm>
            <a:off x="320040" y="2679192"/>
            <a:ext cx="11521440" cy="7132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ct val="100000"/>
              </a:lnSpc>
            </a:pPr>
            <a:r>
              <a:rPr lang="en-US" altLang="zh-CN" sz="4000" b="1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第22讲</a:t>
            </a:r>
            <a:r>
              <a:rPr lang="en-US" altLang="zh-CN" sz="40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4000" b="1" i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古代亚非文明</a:t>
            </a:r>
            <a:endParaRPr lang="en-US" altLang="zh-CN" sz="4000"/>
          </a:p>
        </p:txBody>
      </p:sp>
      <p:sp>
        <p:nvSpPr>
          <p:cNvPr id="3" name="C_4_BD#ec6c601e3.fixed?vbadefaultcenterpage=1&amp;parentnodeid=3cd91900c&amp;vbahtmlprocessed=1&amp;vbaanalysisanswerbackfill=1"/>
          <p:cNvSpPr/>
          <p:nvPr/>
        </p:nvSpPr>
        <p:spPr>
          <a:xfrm>
            <a:off x="320040" y="3419856"/>
            <a:ext cx="11521440" cy="7132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ct val="100000"/>
              </a:lnSpc>
            </a:pPr>
            <a:r>
              <a:rPr lang="en-US" altLang="zh-CN" sz="4000" b="1" i="0">
                <a:solidFill>
                  <a:srgbClr val="56BA9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要点梳理</a:t>
            </a:r>
            <a:endParaRPr lang="en-US" altLang="zh-CN" sz="4000"/>
          </a:p>
        </p:txBody>
      </p:sp>
    </p:spTree>
  </p:cSld>
  <p:clrMapOvr>
    <a:masterClrMapping/>
  </p:clrMapOvr>
  <p:transition>
    <p:split dir="in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5_BD#d0da3fd99?vbadefaultcenterpage=1&amp;parentnodeid=ec6c601e3&amp;vbahtmlprocessed=1&amp;vbaanalysisanswerbackfill=1"/>
          <p:cNvSpPr/>
          <p:nvPr/>
        </p:nvSpPr>
        <p:spPr>
          <a:xfrm>
            <a:off x="539496" y="554400"/>
            <a:ext cx="11109960" cy="10779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3200" b="1" i="0" err="1">
                <a:solidFill>
                  <a:srgbClr val="F18A06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考点</a:t>
            </a:r>
            <a:r>
              <a:rPr lang="en-US" altLang="zh-CN" sz="3200" b="1" i="0">
                <a:solidFill>
                  <a:srgbClr val="F18A06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</a:t>
            </a:r>
            <a:r>
              <a:rPr lang="en-US" altLang="zh-CN" sz="3200" b="1" i="0" err="1" smtClean="0">
                <a:solidFill>
                  <a:srgbClr val="F18A06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古代埃及</a:t>
            </a:r>
            <a:r>
              <a:rPr lang="en-US" altLang="zh-CN" sz="3200" b="1">
                <a:solidFill>
                  <a:srgbClr val="F18A06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 </a:t>
            </a:r>
            <a:r>
              <a:rPr lang="en-US" altLang="zh-CN" sz="3200" b="1" i="0" err="1" smtClean="0">
                <a:solidFill>
                  <a:srgbClr val="F18A06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古代两河流域  古代印度</a:t>
            </a:r>
            <a:endParaRPr lang="en-US" altLang="zh-CN" sz="3200"/>
          </a:p>
        </p:txBody>
      </p:sp>
      <p:sp>
        <p:nvSpPr>
          <p:cNvPr id="3" name="C_6_BD#e2bc3fd28?vbadefaultcenterpage=1&amp;parentnodeid=d0da3fd99&amp;vbahtmlprocessed=1&amp;vbaanalysisanswerbackfill=1"/>
          <p:cNvSpPr/>
          <p:nvPr/>
        </p:nvSpPr>
        <p:spPr>
          <a:xfrm>
            <a:off x="539496" y="1268394"/>
            <a:ext cx="11109960" cy="10779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课标要求</a:t>
            </a:r>
            <a:endParaRPr lang="en-US" altLang="zh-CN" sz="3200"/>
          </a:p>
        </p:txBody>
      </p:sp>
      <p:sp>
        <p:nvSpPr>
          <p:cNvPr id="4" name="P_7_BD#d4d68ed52?vbadefaultcenterpage=1&amp;parentnodeid=e2bc3fd28&amp;vbahtmlprocessed=1&amp;vbaanalysisanswerbackfill=1&amp;hasbroken=1"/>
          <p:cNvSpPr/>
          <p:nvPr/>
        </p:nvSpPr>
        <p:spPr>
          <a:xfrm>
            <a:off x="539496" y="1993680"/>
            <a:ext cx="11109960" cy="1201357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ts val="5100"/>
              </a:lnSpc>
            </a:pPr>
            <a:r>
              <a:rPr lang="en-US" altLang="zh-CN" sz="28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楷体" panose="02010609060101010101" pitchFamily="34" charset="-122"/>
                <a:cs typeface="Times New Roman" panose="02020603050405020304" pitchFamily="34" charset="-120"/>
              </a:rPr>
              <a:t>初步了解原始社会时期的人类活动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；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楷体" panose="02010609060101010101" pitchFamily="34" charset="-122"/>
                <a:cs typeface="Times New Roman" panose="02020603050405020304" pitchFamily="34" charset="-120"/>
              </a:rPr>
              <a:t>通过金字塔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、《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楷体" panose="02010609060101010101" pitchFamily="34" charset="-122"/>
                <a:cs typeface="Times New Roman" panose="02020603050405020304" pitchFamily="34" charset="-120"/>
              </a:rPr>
              <a:t>汉谟拉比法</a:t>
            </a:r>
            <a:endParaRPr lang="en-US" altLang="zh-CN" sz="2800" b="0" i="0">
              <a:solidFill>
                <a:srgbClr val="000000"/>
              </a:solidFill>
              <a:latin typeface="Times New Roman" panose="02020603050405020304" pitchFamily="34" charset="0"/>
              <a:ea typeface="楷体" panose="02010609060101010101" pitchFamily="3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900"/>
              </a:lnSpc>
            </a:pP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楷体" panose="02010609060101010101" pitchFamily="34" charset="-122"/>
                <a:cs typeface="Times New Roman" panose="02020603050405020304" pitchFamily="34" charset="-120"/>
              </a:rPr>
              <a:t>典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》，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楷体" panose="02010609060101010101" pitchFamily="34" charset="-122"/>
                <a:cs typeface="Times New Roman" panose="02020603050405020304" pitchFamily="34" charset="-120"/>
              </a:rPr>
              <a:t>以及种姓制度和佛教的创立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，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楷体" panose="02010609060101010101" pitchFamily="34" charset="-122"/>
                <a:cs typeface="Times New Roman" panose="02020603050405020304" pitchFamily="34" charset="-120"/>
              </a:rPr>
              <a:t>了解亚非古代文明及其传播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。</a:t>
            </a:r>
            <a:endParaRPr lang="en-US" altLang="zh-CN" sz="2800"/>
          </a:p>
        </p:txBody>
      </p:sp>
    </p:spTree>
  </p:cSld>
  <p:clrMapOvr>
    <a:masterClrMapping/>
  </p:clrMapOvr>
  <p:transition>
    <p:split dir="in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_6_BD#d6bea4a34?vbadefaultcenterpage=1&amp;parentnodeid=d0da3fd99&amp;vbahtmlprocessed=1&amp;vbaanalysisanswerbackfill=1"/>
          <p:cNvSpPr/>
          <p:nvPr/>
        </p:nvSpPr>
        <p:spPr>
          <a:xfrm>
            <a:off x="539496" y="554400"/>
            <a:ext cx="11109960" cy="10779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1">
              <a:lnSpc>
                <a:spcPct val="150000"/>
              </a:lnSpc>
            </a:pP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知识链接</a:t>
            </a:r>
            <a:endParaRPr lang="en-US" altLang="zh-CN" sz="3200"/>
          </a:p>
        </p:txBody>
      </p:sp>
      <p:graphicFrame>
        <p:nvGraphicFramePr>
          <p:cNvPr id="9" name="P_7_BD#2733bf138?colgroup=2,2,24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1342816"/>
          <a:ext cx="11115023" cy="4343400"/>
        </p:xfrm>
        <a:graphic>
          <a:graphicData uri="http://schemas.openxmlformats.org/drawingml/2006/table">
            <a:tbl>
              <a:tblPr/>
              <a:tblGrid>
                <a:gridCol w="927274"/>
                <a:gridCol w="1071316"/>
                <a:gridCol w="2041974"/>
                <a:gridCol w="7074459"/>
              </a:tblGrid>
              <a:tr h="1057720">
                <a:tc rowSpan="3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古埃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及文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发源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地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位于非洲东北角，世界上最长的河流尼罗河贯穿埃及南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北，</a:t>
                      </a:r>
                      <a:r>
                        <a:rPr lang="en-US" altLang="zh-CN" sz="2800" b="0" i="0" err="1" smtClean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古埃及被认为是</a:t>
                      </a:r>
                      <a:r>
                        <a:rPr lang="zh-CN" altLang="en-US" sz="2800" b="0" i="0" smtClean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“</a:t>
                      </a:r>
                      <a:r>
                        <a:rPr lang="en-US" altLang="zh-CN" sz="2800" b="0" i="0" err="1" smtClean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尼罗河的赠礼</a:t>
                      </a:r>
                      <a:r>
                        <a:rPr lang="zh-CN" altLang="en-US" sz="2800" b="0" i="0" smtClean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”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2172907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发展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历程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兴起（约公元前3500年）——初步统一（公元前3100年左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右）——强盛（法老图特摩斯三世统治时期）——灭亡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（公元前525年，波斯帝国吞并古埃及；后来，亚历山大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帝国和罗马帝国先后占领古埃及）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105772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科技文化成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太阳历、象形文字（世界上最早的文字之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一）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0" name="P_7_BD#2733bf138?colgroup=1,2,1,7,7,6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1399739"/>
          <a:ext cx="11073384" cy="4018710"/>
        </p:xfrm>
        <a:graphic>
          <a:graphicData uri="http://schemas.openxmlformats.org/drawingml/2006/table">
            <a:tbl>
              <a:tblPr/>
              <a:tblGrid>
                <a:gridCol w="777240"/>
                <a:gridCol w="886968"/>
                <a:gridCol w="859536"/>
                <a:gridCol w="906087"/>
                <a:gridCol w="5083233"/>
                <a:gridCol w="2560320"/>
              </a:tblGrid>
              <a:tr h="2193655"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埃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及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金字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塔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由来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它是古埃及法老为自己修建的呈角锥体状的陵墓，每个侧面都形似汉字</a:t>
                      </a: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“金”，</a:t>
                      </a:r>
                      <a:r>
                        <a:rPr lang="en-US" altLang="zh-CN" sz="2800" b="0" i="0" err="1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中国人称之为</a:t>
                      </a: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“金字塔”</a:t>
                      </a:r>
                      <a:endParaRPr lang="en-US" altLang="zh-CN" sz="1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ct val="150000"/>
                        </a:lnSpc>
                      </a:pPr>
                      <a:endParaRPr lang="en-US" altLang="zh-CN" sz="900" spc="0">
                        <a:latin typeface="宋体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577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地位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是古埃及文明的象征，反映了古埃及社会经济发展的较高水平，是古埃及人智慧的结晶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4" name="P_7_BD#2733bf138.table_image?imagetipindex=1&amp;tableimageindex=2&amp;vbadefaultcenterpage=1&amp;parentnodeid=d6bea4a34&amp;vbahtmlprocessed=1&amp;vbaanalysisanswerbackfill=1&amp;hasbroken=1"/>
          <p:cNvSpPr/>
          <p:nvPr/>
        </p:nvSpPr>
        <p:spPr>
          <a:xfrm>
            <a:off x="9758839" y="4211043"/>
            <a:ext cx="1147762" cy="5029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>
              <a:lnSpc>
                <a:spcPts val="4200"/>
              </a:lnSpc>
            </a:pP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金字塔</a:t>
            </a:r>
            <a:endParaRPr lang="en-US" altLang="zh-CN" sz="2800"/>
          </a:p>
        </p:txBody>
      </p:sp>
      <p:sp>
        <p:nvSpPr>
          <p:cNvPr id="2" name="P_7_BD#2733bf138?colgroup=1,2,1,7,7,6&amp;vbadefaultcenterpage=1&amp;parentnodeid=d6bea4a34&amp;vbahtmlprocessed=1&amp;vbaanalysisanswerbackfill=1&amp;hasbroken=1"/>
          <p:cNvSpPr txBox="1"/>
          <p:nvPr/>
        </p:nvSpPr>
        <p:spPr>
          <a:xfrm>
            <a:off x="9048075" y="687523"/>
            <a:ext cx="2564805" cy="56870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1828800"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  <p:pic>
        <p:nvPicPr>
          <p:cNvPr id="6" name="图片 5" descr="金字塔2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9290304" y="2694155"/>
            <a:ext cx="2084832" cy="1389888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" name="P_7_BD#2733bf138?colgroup=2,2,2,21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2172652"/>
          <a:ext cx="11113033" cy="3296857"/>
        </p:xfrm>
        <a:graphic>
          <a:graphicData uri="http://schemas.openxmlformats.org/drawingml/2006/table">
            <a:tbl>
              <a:tblPr/>
              <a:tblGrid>
                <a:gridCol w="933988"/>
                <a:gridCol w="1079074"/>
                <a:gridCol w="1033735"/>
                <a:gridCol w="8066236"/>
              </a:tblGrid>
              <a:tr h="1612456"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古埃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及文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政治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统治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国王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古埃及的国王称</a:t>
                      </a: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“法老”，</a:t>
                      </a:r>
                      <a:r>
                        <a:rPr lang="en-US" altLang="zh-CN" sz="2800" b="0" i="0" err="1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法老作为全国最高的统治者</a:t>
                      </a: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，集军、政、财、神等大权于一身。在宗教上</a:t>
                      </a:r>
                      <a:r>
                        <a:rPr lang="en-US" altLang="zh-CN" sz="2800" b="0" i="0" err="1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，法老被认为是</a:t>
                      </a: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“神之子”，</a:t>
                      </a: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具有无上的权威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456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王权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衰落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金字塔的修建，反映了古埃及国王的无限权力；胡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夫金字塔之后，金字塔越修越小，反映了王权的逐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渐衰落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7_BD#2733bf138?colgroup=2,2,2,21&amp;vbadefaultcenterpage=1&amp;parentnodeid=d6bea4a34&amp;vbahtmlprocessed=1&amp;vbaanalysisanswerbackfill=1&amp;hasbroken=1"/>
          <p:cNvSpPr txBox="1"/>
          <p:nvPr/>
        </p:nvSpPr>
        <p:spPr>
          <a:xfrm>
            <a:off x="9087724" y="1460436"/>
            <a:ext cx="2564805" cy="56870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1828800"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</p:spTree>
  </p:cSld>
  <p:clrMapOvr>
    <a:masterClrMapping/>
  </p:clrMapOvr>
  <p:transition>
    <p:split dir="in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P_7_BD#2733bf138?colgroup=2,2,2,21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2696854"/>
          <a:ext cx="11113033" cy="2172907"/>
        </p:xfrm>
        <a:graphic>
          <a:graphicData uri="http://schemas.openxmlformats.org/drawingml/2006/table">
            <a:tbl>
              <a:tblPr/>
              <a:tblGrid>
                <a:gridCol w="933988"/>
                <a:gridCol w="1079074"/>
                <a:gridCol w="9099971"/>
              </a:tblGrid>
              <a:tr h="2172907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古代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两河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流域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发源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地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“两河”，</a:t>
                      </a: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是指西亚的幼发拉底河与底格里斯河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P_7_BD#2733bf138?colgroup=2,2,2,21&amp;vbadefaultcenterpage=1&amp;parentnodeid=d6bea4a34&amp;vbahtmlprocessed=1&amp;vbaanalysisanswerbackfill=1&amp;hasbroken=1"/>
          <p:cNvSpPr txBox="1"/>
          <p:nvPr/>
        </p:nvSpPr>
        <p:spPr>
          <a:xfrm>
            <a:off x="9112529" y="1993954"/>
            <a:ext cx="2540000" cy="568706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</p:spTree>
  </p:cSld>
  <p:clrMapOvr>
    <a:masterClrMapping/>
  </p:clrMapOvr>
  <p:transition>
    <p:split dir="in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2" name="P_7_BD#2733bf138?colgroup=2,2,24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977249"/>
          <a:ext cx="11064240" cy="5486400"/>
        </p:xfrm>
        <a:graphic>
          <a:graphicData uri="http://schemas.openxmlformats.org/drawingml/2006/table">
            <a:tbl>
              <a:tblPr/>
              <a:tblGrid>
                <a:gridCol w="932688"/>
                <a:gridCol w="1088136"/>
                <a:gridCol w="1042416"/>
                <a:gridCol w="923544"/>
                <a:gridCol w="4352544"/>
                <a:gridCol w="2724912"/>
              </a:tblGrid>
              <a:tr h="1612456">
                <a:tc rowSpan="4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古代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两河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流域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发展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历程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兴起（约公元前3500年）——初步统一（大约在公元前24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世纪）——高峰（公元前18世纪，国王汉谟拉比在位时是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古巴比伦王国最强盛的时期）——灭亡（公元前1595年）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1612456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rowSpan="3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科技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文化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两河流域的苏美尔人发明了楔形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文字，制定了阴历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rowSpan="3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13700"/>
                        </a:lnSpc>
                      </a:pPr>
                      <a:r>
                        <a:rPr lang="en-US" altLang="zh-CN" sz="7500" b="0" i="0" kern="0" spc="-99900">
                          <a:solidFill>
                            <a:srgbClr val="FFFFFF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_</a:t>
                      </a:r>
                      <a:r>
                        <a:rPr lang="en-US" altLang="zh-CN" sz="900" b="0" i="0" kern="0" spc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_________________________</a:t>
                      </a:r>
                      <a:endParaRPr lang="en-US" altLang="zh-CN" sz="900" spc="0">
                        <a:latin typeface="宋体" panose="02010600030101010101" pitchFamily="2" charset="-122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《汉谟拉比法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典》石柱局部图</a:t>
                      </a:r>
                      <a:endParaRPr lang="en-US" altLang="zh-CN" sz="1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772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《汉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谟拉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比法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典》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目的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严格保护奴隶主的利益，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维护奴隶制度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1115187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地位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是迄今已知世界上第一部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较为完整的成文法典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2" name="P_7_BD#2733bf138?colgroup=2,2,24&amp;vbadefaultcenterpage=1&amp;parentnodeid=d6bea4a34&amp;vbahtmlprocessed=1&amp;vbaanalysisanswerbackfill=1&amp;hasbroken=1"/>
          <p:cNvSpPr txBox="1"/>
          <p:nvPr/>
        </p:nvSpPr>
        <p:spPr>
          <a:xfrm>
            <a:off x="9038931" y="357631"/>
            <a:ext cx="2564805" cy="56870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1828800"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  <p:pic>
        <p:nvPicPr>
          <p:cNvPr id="5" name="图片 4" descr="汉谟拉比法典.jpg"/>
          <p:cNvPicPr/>
          <p:nvPr/>
        </p:nvPicPr>
        <p:blipFill>
          <a:blip r:embed="rId3"/>
          <a:srcRect b="8528"/>
          <a:stretch>
            <a:fillRect/>
          </a:stretch>
        </p:blipFill>
        <p:spPr>
          <a:xfrm>
            <a:off x="9560052" y="3093419"/>
            <a:ext cx="1362456" cy="1709928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3" name="P_7_BD#2733bf138?colgroup=2,2,2,2,19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1617916"/>
          <a:ext cx="11112524" cy="4419600"/>
        </p:xfrm>
        <a:graphic>
          <a:graphicData uri="http://schemas.openxmlformats.org/drawingml/2006/table">
            <a:tbl>
              <a:tblPr/>
              <a:tblGrid>
                <a:gridCol w="936877"/>
                <a:gridCol w="1082411"/>
                <a:gridCol w="1036932"/>
                <a:gridCol w="918685"/>
                <a:gridCol w="7137619"/>
              </a:tblGrid>
              <a:tr h="3315907"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古代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两河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流域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《汉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谟拉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比法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典》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主要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内容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除前言外，正文共有282条，内容十分广泛，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从中可以清晰地了解古巴比伦社会：古巴比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伦分为拥有公民权的自由民、无公民权的自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由民和奴隶三个严格的社会等级；奴隶制度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在古巴比伦相当发达；商品经济在古巴比伦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比较活跃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772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评价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是古巴比伦王国留给人类的宝贵文化遗产，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表明人类社会的法制传统源远流长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7_BD#2733bf138?colgroup=2,2,2,2,19&amp;vbadefaultcenterpage=1&amp;parentnodeid=d6bea4a34&amp;vbahtmlprocessed=1&amp;vbaanalysisanswerbackfill=1&amp;hasbroken=1"/>
          <p:cNvSpPr txBox="1"/>
          <p:nvPr/>
        </p:nvSpPr>
        <p:spPr>
          <a:xfrm>
            <a:off x="9087215" y="905700"/>
            <a:ext cx="2564805" cy="56870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1828800"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</p:spTree>
  </p:cSld>
  <p:clrMapOvr>
    <a:masterClrMapping/>
  </p:clrMapOvr>
  <p:transition>
    <p:split dir="in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P_7_BD#2733bf138?colgroup=2,2,2,2,19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2419486"/>
          <a:ext cx="11112524" cy="2781300"/>
        </p:xfrm>
        <a:graphic>
          <a:graphicData uri="http://schemas.openxmlformats.org/drawingml/2006/table">
            <a:tbl>
              <a:tblPr/>
              <a:tblGrid>
                <a:gridCol w="936877"/>
                <a:gridCol w="1082411"/>
                <a:gridCol w="9093236"/>
              </a:tblGrid>
              <a:tr h="2744407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古代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印度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河流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域文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发源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地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最早出现于印度河流域（哈拉帕和摩亨佐·达罗等早期文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明遗址）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P_7_BD#2733bf138?colgroup=2,2,2,2,19&amp;vbadefaultcenterpage=1&amp;parentnodeid=d6bea4a34&amp;vbahtmlprocessed=1&amp;vbaanalysisanswerbackfill=1&amp;hasbroken=1"/>
          <p:cNvSpPr txBox="1"/>
          <p:nvPr/>
        </p:nvSpPr>
        <p:spPr>
          <a:xfrm>
            <a:off x="9112020" y="1716586"/>
            <a:ext cx="2540000" cy="568706"/>
          </a:xfrm>
          <a:prstGeom prst="rect">
            <a:avLst/>
          </a:prstGeom>
          <a:noFill/>
        </p:spPr>
        <p:txBody>
          <a:bodyPr vert="horz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</p:spTree>
  </p:cSld>
  <p:clrMapOvr>
    <a:masterClrMapping/>
  </p:clrMapOvr>
  <p:transition>
    <p:split dir="in"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4" name="P_7_BD#2733bf138?colgroup=2,2,24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1643792"/>
          <a:ext cx="11112524" cy="4343400"/>
        </p:xfrm>
        <a:graphic>
          <a:graphicData uri="http://schemas.openxmlformats.org/drawingml/2006/table">
            <a:tbl>
              <a:tblPr/>
              <a:tblGrid>
                <a:gridCol w="936877"/>
                <a:gridCol w="1082411"/>
                <a:gridCol w="1036932"/>
                <a:gridCol w="918685"/>
                <a:gridCol w="7137619"/>
              </a:tblGrid>
              <a:tr h="2172907">
                <a:tc rowSpan="3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古代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印度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河流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域文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发展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历程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早期文明（约公元前23世纪—前18世纪）——雅利安人入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侵（公元前1500年左右）——鼎盛（孔雀王朝，首都华氏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城是当时世界上最繁华、人口最多的大城市之一）——多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次受到外族入侵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105772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rowSpan="2"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科技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从0到9的计数法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105772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种姓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制度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含义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雅利安人进入印度后，逐渐建立了严格的社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l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会等级制度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7_BD#2733bf138?colgroup=2,2,24&amp;vbadefaultcenterpage=1&amp;parentnodeid=d6bea4a34&amp;vbahtmlprocessed=1&amp;vbaanalysisanswerbackfill=1&amp;hasbroken=1"/>
          <p:cNvSpPr txBox="1"/>
          <p:nvPr/>
        </p:nvSpPr>
        <p:spPr>
          <a:xfrm>
            <a:off x="9087215" y="931576"/>
            <a:ext cx="2564805" cy="56870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1828800"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</p:spTree>
  </p:cSld>
  <p:clrMapOvr>
    <a:masterClrMapping/>
  </p:clrMapOvr>
  <p:transition>
    <p:split dir="in"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5" name="P_7_BD#2733bf138?colgroup=2,2,2,2,19&amp;vbadefaultcenterpage=1&amp;parentnodeid=d6bea4a34&amp;vbahtmlprocessed=1&amp;vbaanalysisanswerbackfill=1&amp;hasbroken=1"/>
          <p:cNvGraphicFramePr>
            <a:graphicFrameLocks noGrp="1"/>
          </p:cNvGraphicFramePr>
          <p:nvPr/>
        </p:nvGraphicFramePr>
        <p:xfrm>
          <a:off x="539496" y="1592040"/>
          <a:ext cx="11112524" cy="4516057"/>
        </p:xfrm>
        <a:graphic>
          <a:graphicData uri="http://schemas.openxmlformats.org/drawingml/2006/table">
            <a:tbl>
              <a:tblPr/>
              <a:tblGrid>
                <a:gridCol w="936877"/>
                <a:gridCol w="1082411"/>
                <a:gridCol w="1036932"/>
                <a:gridCol w="918685"/>
                <a:gridCol w="7137619"/>
              </a:tblGrid>
              <a:tr h="4458907"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古代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印度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河流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 err="1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域文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明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文明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成就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ctr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种姓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制度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内容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（1）第一等级：婆罗门，掌管祭祀。</a:t>
                      </a:r>
                      <a:endParaRPr lang="en-US" altLang="zh-CN" sz="2800" b="0" i="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宋体" panose="02010600030101010101" pitchFamily="2" charset="-122"/>
                        <a:cs typeface="Times New Roman" panose="02020603050405020304" pitchFamily="34" charset="-120"/>
                      </a:endParaRPr>
                    </a:p>
                    <a:p>
                      <a:pPr marL="0" indent="0" algn="l" latinLnBrk="1" hangingPunct="0">
                        <a:lnSpc>
                          <a:spcPts val="4500"/>
                        </a:lnSpc>
                      </a:pP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（2）第二等级：刹帝利，掌管军事和行政权力。（3）第三等级：吠舍，从事农业、畜牧业和商业。（4）第四等级：首陀罗，主要由被征服居民构成，从事农业、畜牧业、捕鱼业和手工业，要为前三个等级服务。（5）最卑贱的</a:t>
                      </a: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“不可接触者”：</a:t>
                      </a:r>
                      <a:r>
                        <a:rPr lang="en-US" altLang="zh-CN" sz="2800" b="0" i="0">
                          <a:solidFill>
                            <a:srgbClr val="000000"/>
                          </a:solidFill>
                          <a:latin typeface="Times New Roman" panose="02020603050405020304" pitchFamily="34" charset="0"/>
                          <a:ea typeface="宋体" panose="02010600030101010101" pitchFamily="2" charset="-122"/>
                          <a:cs typeface="Times New Roman" panose="02020603050405020304" pitchFamily="34" charset="-120"/>
                        </a:rPr>
                        <a:t>贱民，他们在社会上遭到歧视和凌辱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_7_BD#2733bf138?colgroup=2,2,2,2,19&amp;vbadefaultcenterpage=1&amp;parentnodeid=d6bea4a34&amp;vbahtmlprocessed=1&amp;vbaanalysisanswerbackfill=1&amp;hasbroken=1"/>
          <p:cNvSpPr txBox="1"/>
          <p:nvPr/>
        </p:nvSpPr>
        <p:spPr>
          <a:xfrm>
            <a:off x="9087215" y="879824"/>
            <a:ext cx="2564805" cy="56870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1828800" algn="r">
              <a:lnSpc>
                <a:spcPts val="5000"/>
              </a:lnSpc>
            </a:pPr>
            <a:r>
              <a:rPr lang="zh-CN" altLang="en-US" sz="2800">
                <a:latin typeface="Times New Roman" panose="02020603050405020304" pitchFamily="34" charset="0"/>
              </a:rPr>
              <a:t>续表</a:t>
            </a:r>
            <a:endParaRPr lang="zh-CN" altLang="en-US" sz="2800">
              <a:latin typeface="Times New Roman" panose="02020603050405020304" pitchFamily="34" charset="0"/>
            </a:endParaRPr>
          </a:p>
        </p:txBody>
      </p:sp>
    </p:spTree>
  </p:cSld>
  <p:clrMapOvr>
    <a:masterClrMapping/>
  </p:clrMapOvr>
  <p:transition>
    <p:split dir="in"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https://d.book118.com/895200230001011130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 overrid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15</Slides>
  <Notes>12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Calibri Light</vt:lpstr>
      <vt:lpstr>Arial (正文)</vt:lpstr>
      <vt:lpstr>华文隶书</vt:lpstr>
      <vt:lpstr>Times New Roman</vt:lpstr>
      <vt:lpstr>微软雅黑</vt:lpstr>
      <vt:lpstr>宋体</vt:lpstr>
      <vt:lpstr>等线 Light</vt:lpstr>
      <vt:lpstr>等线</vt:lpstr>
      <vt:lpstr>楷体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2024-09-29T11:50:18.513</cp:lastPrinted>
  <dcterms:created xsi:type="dcterms:W3CDTF">2024-09-29T03:50:18Z</dcterms:created>
  <dcterms:modified xsi:type="dcterms:W3CDTF">2024-09-29T03:50:19Z</dcterms:modified>
</cp:coreProperties>
</file>