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9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53097-7108-4607-9943-DF48B93DE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70E8B-238E-478D-9C9D-0683EB6C4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6605A-06C2-4B8D-983D-8467D2D34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3B2F7-C041-4F67-9649-E9381502E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88ECFB-3FB2-4C55-82F8-1A402366A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6EF2A7-92D2-47B6-9B87-D58629E5F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CD475-D1C5-4A9A-B408-EABD27884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6D3A6-02D8-4A65-B3BD-97AFCE2E3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26C48-549A-4B8C-A5EC-C3AA17BFB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4DB1B-BFFD-4A9E-A96B-7C8F4AC19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6D37B-F496-4C01-85E8-75616BE3C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959" r:id="rId2"/>
    <p:sldLayoutId id="2147501960" r:id="rId3"/>
    <p:sldLayoutId id="2147501961" r:id="rId4"/>
    <p:sldLayoutId id="2147501962" r:id="rId5"/>
    <p:sldLayoutId id="2147501963" r:id="rId6"/>
    <p:sldLayoutId id="2147501964" r:id="rId7"/>
    <p:sldLayoutId id="2147501965" r:id="rId8"/>
    <p:sldLayoutId id="2147501966" r:id="rId9"/>
    <p:sldLayoutId id="2147501967" r:id="rId10"/>
    <p:sldLayoutId id="214750196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022403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三级地方志书编纂行文规则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三级地方志书编纂概述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行文规范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内容编排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语言表述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图表和照片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校对和审定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三级地方志书编纂概述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编纂目的和意义</a:t>
            </a:r>
            <a:endParaRPr lang="zh-CN" altLang="en-US"/>
          </a:p>
        </p:txBody>
      </p:sp>
      <p:sp>
        <p:nvSpPr>
          <p:cNvPr id="104889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记录地方历史：全面、系统地记录地方历史，为后人提供参考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传承文化：传承地方文化，弘扬地方特色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服务社会：为社会提供地方历史和文化信息，促进地方发展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提高地方知名度：提高地方知名度，吸引更多人关注地方发展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编纂原则和要求</a:t>
            </a:r>
            <a:endParaRPr lang="zh-CN" altLang="en-US"/>
          </a:p>
        </p:txBody>
      </p:sp>
      <p:sp>
        <p:nvSpPr>
          <p:cNvPr id="1048952" name="圆角矩形 3"/>
          <p:cNvSpPr/>
          <p:nvPr>
            <p:custDataLst>
              <p:tags r:id="rId2"/>
            </p:custDataLst>
          </p:nvPr>
        </p:nvSpPr>
        <p:spPr>
          <a:xfrm rot="16200000">
            <a:off x="2710215" y="1182015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4"/>
          <p:cNvSpPr/>
          <p:nvPr>
            <p:custDataLst>
              <p:tags r:id="rId3"/>
            </p:custDataLst>
          </p:nvPr>
        </p:nvSpPr>
        <p:spPr>
          <a:xfrm rot="16200000">
            <a:off x="2710215" y="-222465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11"/>
          <p:cNvSpPr/>
          <p:nvPr>
            <p:custDataLst>
              <p:tags r:id="rId4"/>
            </p:custDataLst>
          </p:nvPr>
        </p:nvSpPr>
        <p:spPr>
          <a:xfrm rot="16200000">
            <a:off x="8353270" y="-225687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10"/>
          <p:cNvSpPr/>
          <p:nvPr>
            <p:custDataLst>
              <p:tags r:id="rId5"/>
            </p:custDataLst>
          </p:nvPr>
        </p:nvSpPr>
        <p:spPr>
          <a:xfrm rot="16200000">
            <a:off x="2710215" y="2582627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31"/>
          <p:cNvSpPr/>
          <p:nvPr>
            <p:custDataLst>
              <p:tags r:id="rId6"/>
            </p:custDataLst>
          </p:nvPr>
        </p:nvSpPr>
        <p:spPr>
          <a:xfrm rot="16200000">
            <a:off x="8353270" y="1177503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圆角矩形 34"/>
          <p:cNvSpPr/>
          <p:nvPr>
            <p:custDataLst>
              <p:tags r:id="rId7"/>
            </p:custDataLst>
          </p:nvPr>
        </p:nvSpPr>
        <p:spPr>
          <a:xfrm rot="16200000">
            <a:off x="8353270" y="2580693"/>
            <a:ext cx="1122540" cy="53252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文本框 5"/>
          <p:cNvSpPr txBox="1"/>
          <p:nvPr>
            <p:custDataLst>
              <p:tags r:id="rId8"/>
            </p:custDataLst>
          </p:nvPr>
        </p:nvSpPr>
        <p:spPr>
          <a:xfrm>
            <a:off x="6446040" y="4683223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保密性：涉及国家秘密、商业秘密和个人隐私的内容，应严格保密，不得泄露。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6" name="文本框 6"/>
          <p:cNvSpPr txBox="1"/>
          <p:nvPr>
            <p:custDataLst>
              <p:tags r:id="rId9"/>
            </p:custDataLst>
          </p:nvPr>
        </p:nvSpPr>
        <p:spPr>
          <a:xfrm>
            <a:off x="6446040" y="3280032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创新性：在遵循规范的基础上，注重创新，提高地方志书的可读性和实用性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8" name="文本框 13"/>
          <p:cNvSpPr txBox="1"/>
          <p:nvPr>
            <p:custDataLst>
              <p:tags r:id="rId10"/>
            </p:custDataLst>
          </p:nvPr>
        </p:nvSpPr>
        <p:spPr>
          <a:xfrm>
            <a:off x="802985" y="4683867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科学性：采用科学的编纂方法和技术，保证内容的科学性和可靠性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70" name="文本框 14"/>
          <p:cNvSpPr txBox="1"/>
          <p:nvPr>
            <p:custDataLst>
              <p:tags r:id="rId11"/>
            </p:custDataLst>
          </p:nvPr>
        </p:nvSpPr>
        <p:spPr>
          <a:xfrm>
            <a:off x="6446040" y="1876842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规范性：遵循国家地方志书编纂规范，保证编纂的规范性和统一性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72" name="文本框 15"/>
          <p:cNvSpPr txBox="1"/>
          <p:nvPr>
            <p:custDataLst>
              <p:tags r:id="rId12"/>
            </p:custDataLst>
          </p:nvPr>
        </p:nvSpPr>
        <p:spPr>
          <a:xfrm>
            <a:off x="802985" y="1878776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真实性：确保资料的真实性和准确性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74" name="文本框 16"/>
          <p:cNvSpPr txBox="1"/>
          <p:nvPr>
            <p:custDataLst>
              <p:tags r:id="rId13"/>
            </p:custDataLst>
          </p:nvPr>
        </p:nvSpPr>
        <p:spPr>
          <a:xfrm>
            <a:off x="802985" y="3284544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完整性：全面反映地方历史、文化、经济等方面的情况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76" name="圆角矩形 7"/>
          <p:cNvSpPr/>
          <p:nvPr>
            <p:custDataLst>
              <p:tags r:id="rId14"/>
            </p:custDataLst>
          </p:nvPr>
        </p:nvSpPr>
        <p:spPr>
          <a:xfrm rot="16200000">
            <a:off x="106868" y="3785361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圆角矩形 8"/>
          <p:cNvSpPr/>
          <p:nvPr>
            <p:custDataLst>
              <p:tags r:id="rId15"/>
            </p:custDataLst>
          </p:nvPr>
        </p:nvSpPr>
        <p:spPr>
          <a:xfrm rot="16200000">
            <a:off x="106868" y="2380882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923" y="237830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圆角矩形 27"/>
          <p:cNvSpPr/>
          <p:nvPr>
            <p:custDataLst>
              <p:tags r:id="rId17"/>
            </p:custDataLst>
          </p:nvPr>
        </p:nvSpPr>
        <p:spPr>
          <a:xfrm rot="16200000">
            <a:off x="106868" y="518532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4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923" y="378149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923" y="518468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志书体例和结构</a:t>
            </a:r>
            <a:endParaRPr lang="zh-CN" altLang="en-US"/>
          </a:p>
        </p:txBody>
      </p:sp>
      <p:sp>
        <p:nvSpPr>
          <p:cNvPr id="1049022" name="矩形 3"/>
          <p:cNvSpPr/>
          <p:nvPr>
            <p:custDataLst>
              <p:tags r:id="rId2"/>
            </p:custDataLst>
          </p:nvPr>
        </p:nvSpPr>
        <p:spPr>
          <a:xfrm>
            <a:off x="972637" y="1746347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3"/>
          <p:cNvSpPr/>
          <p:nvPr>
            <p:custDataLst>
              <p:tags r:id="rId3"/>
            </p:custDataLst>
          </p:nvPr>
        </p:nvSpPr>
        <p:spPr>
          <a:xfrm>
            <a:off x="608330" y="1746347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"/>
          <p:cNvSpPr txBox="1"/>
          <p:nvPr>
            <p:custDataLst>
              <p:tags r:id="rId4"/>
            </p:custDataLst>
          </p:nvPr>
        </p:nvSpPr>
        <p:spPr>
          <a:xfrm>
            <a:off x="1160564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志书体例：采用纪传体、编年体、纪事本末体等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39"/>
          <p:cNvSpPr/>
          <p:nvPr>
            <p:custDataLst>
              <p:tags r:id="rId5"/>
            </p:custDataLst>
          </p:nvPr>
        </p:nvSpPr>
        <p:spPr>
          <a:xfrm>
            <a:off x="972637" y="3220253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6"/>
            </p:custDataLst>
          </p:nvPr>
        </p:nvSpPr>
        <p:spPr>
          <a:xfrm>
            <a:off x="608330" y="3220253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志书结构：包括序言、目录、正文、附录、索引等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12"/>
          <p:cNvSpPr/>
          <p:nvPr>
            <p:custDataLst>
              <p:tags r:id="rId8"/>
            </p:custDataLst>
          </p:nvPr>
        </p:nvSpPr>
        <p:spPr>
          <a:xfrm>
            <a:off x="972637" y="4694159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7"/>
          <p:cNvSpPr/>
          <p:nvPr>
            <p:custDataLst>
              <p:tags r:id="rId9"/>
            </p:custDataLst>
          </p:nvPr>
        </p:nvSpPr>
        <p:spPr>
          <a:xfrm>
            <a:off x="608330" y="4694159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80127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正文内容：包括地理、历史、政治、经济、文化、社会、人物等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9"/>
          <p:cNvSpPr/>
          <p:nvPr>
            <p:custDataLst>
              <p:tags r:id="rId11"/>
            </p:custDataLst>
          </p:nvPr>
        </p:nvSpPr>
        <p:spPr>
          <a:xfrm>
            <a:off x="6659169" y="1746347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26"/>
          <p:cNvSpPr/>
          <p:nvPr>
            <p:custDataLst>
              <p:tags r:id="rId12"/>
            </p:custDataLst>
          </p:nvPr>
        </p:nvSpPr>
        <p:spPr>
          <a:xfrm>
            <a:off x="6294862" y="1746347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附录内容：包括图表、照片、地图、统计数据等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64"/>
          <p:cNvSpPr/>
          <p:nvPr>
            <p:custDataLst>
              <p:tags r:id="rId14"/>
            </p:custDataLst>
          </p:nvPr>
        </p:nvSpPr>
        <p:spPr>
          <a:xfrm>
            <a:off x="6659169" y="3220253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65"/>
          <p:cNvSpPr/>
          <p:nvPr>
            <p:custDataLst>
              <p:tags r:id="rId15"/>
            </p:custDataLst>
          </p:nvPr>
        </p:nvSpPr>
        <p:spPr>
          <a:xfrm>
            <a:off x="6294862" y="3220253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索引内容：包括人名、地名、机构名、事件名等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行文规范</a:t>
            </a:r>
            <a:endParaRPr lang="zh-CN" altLang="en-US"/>
          </a:p>
        </p:txBody>
      </p:sp>
      <p:sp>
        <p:nvSpPr>
          <p:cNvPr id="104908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文字规范</a:t>
            </a:r>
            <a:endParaRPr lang="zh-CN" altLang="en-US"/>
          </a:p>
        </p:txBody>
      </p:sp>
      <p:sp>
        <p:nvSpPr>
          <p:cNvPr id="104912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数字规范：使用阿拉伯数字，避免使用汉字数字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格式规范：按照规定的格式进行排版，如段落、标题、页码等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语言规范：使用标准汉语，避免使用方言、俚语等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标点符号规范：正确使用标点符号，避免滥用、错用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标点符号规范</a:t>
            </a:r>
            <a:endParaRPr lang="zh-CN" altLang="en-US"/>
          </a:p>
        </p:txBody>
      </p:sp>
      <p:cxnSp>
        <p:nvCxnSpPr>
          <p:cNvPr id="3145787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99935" y="2585777"/>
            <a:ext cx="3092" cy="116752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9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67397" y="3829984"/>
            <a:ext cx="618" cy="3345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9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13217" y="3276522"/>
            <a:ext cx="3710" cy="5126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93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85008" y="3768763"/>
            <a:ext cx="1855" cy="14328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95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21551" y="2412008"/>
            <a:ext cx="3710" cy="129738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9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79120" y="3815143"/>
            <a:ext cx="0" cy="54542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99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25557" y="3452764"/>
            <a:ext cx="3710" cy="26034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01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88692" y="3768763"/>
            <a:ext cx="3710" cy="109084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03" name="直接连接符 32"/>
          <p:cNvCxnSpPr/>
          <p:nvPr>
            <p:custDataLst>
              <p:tags r:id="rId10"/>
            </p:custDataLst>
          </p:nvPr>
        </p:nvCxnSpPr>
        <p:spPr>
          <a:xfrm>
            <a:off x="2841313" y="2804688"/>
            <a:ext cx="618" cy="90842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05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892698" y="3789170"/>
            <a:ext cx="618" cy="17933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0" name="正文"/>
          <p:cNvSpPr txBox="1"/>
          <p:nvPr>
            <p:custDataLst>
              <p:tags r:id="rId12"/>
            </p:custDataLst>
          </p:nvPr>
        </p:nvSpPr>
        <p:spPr>
          <a:xfrm>
            <a:off x="1965050" y="1841231"/>
            <a:ext cx="1753145" cy="701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逗号：用于分隔并列的词语或短语，表示停顿。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13"/>
            </p:custDataLst>
          </p:nvPr>
        </p:nvSpPr>
        <p:spPr>
          <a:xfrm>
            <a:off x="3851149" y="2490544"/>
            <a:ext cx="1753145" cy="701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感叹号：用于感叹句的结尾，表示强烈的感情。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14"/>
            </p:custDataLst>
          </p:nvPr>
        </p:nvSpPr>
        <p:spPr>
          <a:xfrm>
            <a:off x="5747143" y="1452880"/>
            <a:ext cx="1753145" cy="701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分号：用于分隔并列的句子，表示停顿。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15"/>
            </p:custDataLst>
          </p:nvPr>
        </p:nvSpPr>
        <p:spPr>
          <a:xfrm>
            <a:off x="7638808" y="2306881"/>
            <a:ext cx="1753145" cy="701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括号：用于补充说明或解释。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16"/>
            </p:custDataLst>
          </p:nvPr>
        </p:nvSpPr>
        <p:spPr>
          <a:xfrm>
            <a:off x="9524908" y="1624793"/>
            <a:ext cx="1753145" cy="701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省略号：用于表示省略的部分。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17"/>
            </p:custDataLst>
          </p:nvPr>
        </p:nvSpPr>
        <p:spPr>
          <a:xfrm>
            <a:off x="1016434" y="4223901"/>
            <a:ext cx="1753145" cy="7940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句号：用于陈述句的结尾，表示一个完整句子的结束。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18"/>
            </p:custDataLst>
          </p:nvPr>
        </p:nvSpPr>
        <p:spPr>
          <a:xfrm>
            <a:off x="2914283" y="5100164"/>
            <a:ext cx="1753145" cy="7940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问号：用于疑问句的结尾，表示疑问。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19"/>
            </p:custDataLst>
          </p:nvPr>
        </p:nvSpPr>
        <p:spPr>
          <a:xfrm>
            <a:off x="4802857" y="4592463"/>
            <a:ext cx="1753145" cy="7940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冒号：用于提示下文，表示停顿。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20"/>
            </p:custDataLst>
          </p:nvPr>
        </p:nvSpPr>
        <p:spPr>
          <a:xfrm>
            <a:off x="6709363" y="5435333"/>
            <a:ext cx="1753145" cy="7940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引号：用于引用他人的话或表示强调。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21"/>
            </p:custDataLst>
          </p:nvPr>
        </p:nvSpPr>
        <p:spPr>
          <a:xfrm>
            <a:off x="8591134" y="4407563"/>
            <a:ext cx="1753145" cy="7940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破折号：用于表示解释说明或转折。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07" name="直接箭头连接符 183"/>
          <p:cNvCxnSpPr/>
          <p:nvPr>
            <p:custDataLst>
              <p:tags r:id="rId22"/>
            </p:custDataLst>
          </p:nvPr>
        </p:nvCxnSpPr>
        <p:spPr>
          <a:xfrm>
            <a:off x="755472" y="3771855"/>
            <a:ext cx="10675324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0" name="椭圆 23"/>
          <p:cNvSpPr/>
          <p:nvPr>
            <p:custDataLst>
              <p:tags r:id="rId23"/>
            </p:custDataLst>
          </p:nvPr>
        </p:nvSpPr>
        <p:spPr>
          <a:xfrm flipV="1">
            <a:off x="10336240" y="3705069"/>
            <a:ext cx="129717" cy="12971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02" name="椭圆 21"/>
          <p:cNvSpPr/>
          <p:nvPr>
            <p:custDataLst>
              <p:tags r:id="rId24"/>
            </p:custDataLst>
          </p:nvPr>
        </p:nvSpPr>
        <p:spPr>
          <a:xfrm flipV="1">
            <a:off x="7520695" y="3705069"/>
            <a:ext cx="129717" cy="12971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04" name="椭圆 22"/>
          <p:cNvSpPr/>
          <p:nvPr>
            <p:custDataLst>
              <p:tags r:id="rId25"/>
            </p:custDataLst>
          </p:nvPr>
        </p:nvSpPr>
        <p:spPr>
          <a:xfrm flipV="1">
            <a:off x="9402466" y="3705069"/>
            <a:ext cx="129717" cy="12971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06" name="椭圆 20"/>
          <p:cNvSpPr/>
          <p:nvPr>
            <p:custDataLst>
              <p:tags r:id="rId26"/>
            </p:custDataLst>
          </p:nvPr>
        </p:nvSpPr>
        <p:spPr>
          <a:xfrm flipV="1">
            <a:off x="8450140" y="3705069"/>
            <a:ext cx="129717" cy="12971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08" name="椭圆 13"/>
          <p:cNvSpPr/>
          <p:nvPr>
            <p:custDataLst>
              <p:tags r:id="rId27"/>
            </p:custDataLst>
          </p:nvPr>
        </p:nvSpPr>
        <p:spPr>
          <a:xfrm flipV="1">
            <a:off x="6558475" y="3705069"/>
            <a:ext cx="129717" cy="12971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10" name="椭圆 14"/>
          <p:cNvSpPr/>
          <p:nvPr>
            <p:custDataLst>
              <p:tags r:id="rId28"/>
            </p:custDataLst>
          </p:nvPr>
        </p:nvSpPr>
        <p:spPr>
          <a:xfrm flipV="1">
            <a:off x="5614189" y="3705069"/>
            <a:ext cx="129717" cy="12971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12" name="椭圆 15"/>
          <p:cNvSpPr/>
          <p:nvPr>
            <p:custDataLst>
              <p:tags r:id="rId29"/>
            </p:custDataLst>
          </p:nvPr>
        </p:nvSpPr>
        <p:spPr>
          <a:xfrm flipV="1">
            <a:off x="4662481" y="3705069"/>
            <a:ext cx="129717" cy="12971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14" name="椭圆 17"/>
          <p:cNvSpPr/>
          <p:nvPr>
            <p:custDataLst>
              <p:tags r:id="rId30"/>
            </p:custDataLst>
          </p:nvPr>
        </p:nvSpPr>
        <p:spPr>
          <a:xfrm flipV="1">
            <a:off x="3725615" y="3705069"/>
            <a:ext cx="129717" cy="12971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16" name="椭圆 18"/>
          <p:cNvSpPr/>
          <p:nvPr>
            <p:custDataLst>
              <p:tags r:id="rId31"/>
            </p:custDataLst>
          </p:nvPr>
        </p:nvSpPr>
        <p:spPr>
          <a:xfrm flipV="1">
            <a:off x="2776382" y="3705069"/>
            <a:ext cx="129717" cy="12971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18" name="椭圆 19"/>
          <p:cNvSpPr/>
          <p:nvPr>
            <p:custDataLst>
              <p:tags r:id="rId32"/>
            </p:custDataLst>
          </p:nvPr>
        </p:nvSpPr>
        <p:spPr>
          <a:xfrm flipV="1">
            <a:off x="1827766" y="3705069"/>
            <a:ext cx="129717" cy="12971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数字使用规范</a:t>
            </a:r>
            <a:endParaRPr lang="zh-CN" altLang="en-US"/>
          </a:p>
        </p:txBody>
      </p:sp>
      <p:sp>
        <p:nvSpPr>
          <p:cNvPr id="10492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使用阿拉伯数字表示数字，避免使用中文数字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数字应准确无误，避免出现错误或模糊不清的情况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数字应与上下文内容保持一致，避免出现歧义或误解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0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数字应符合行文规范，避免出现不规范或不符合要求的情况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计量单位规范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897027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1245392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1049275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采用国际单位制（SI）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4481315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4849033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4633563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避免使用非法定计量单位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24" name="矩形 7"/>
          <p:cNvSpPr/>
          <p:nvPr>
            <p:custDataLst>
              <p:tags r:id="rId8"/>
            </p:custDataLst>
          </p:nvPr>
        </p:nvSpPr>
        <p:spPr>
          <a:xfrm>
            <a:off x="8064958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12"/>
          <p:cNvSpPr/>
          <p:nvPr>
            <p:custDataLst>
              <p:tags r:id="rId9"/>
            </p:custDataLst>
          </p:nvPr>
        </p:nvSpPr>
        <p:spPr>
          <a:xfrm>
            <a:off x="8452030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8217206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正确使用计量单位符号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0" name="矩形 33"/>
          <p:cNvSpPr/>
          <p:nvPr>
            <p:custDataLst>
              <p:tags r:id="rId11"/>
            </p:custDataLst>
          </p:nvPr>
        </p:nvSpPr>
        <p:spPr>
          <a:xfrm>
            <a:off x="896382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7"/>
          <p:cNvSpPr/>
          <p:nvPr>
            <p:custDataLst>
              <p:tags r:id="rId12"/>
            </p:custDataLst>
          </p:nvPr>
        </p:nvSpPr>
        <p:spPr>
          <a:xfrm>
            <a:off x="1244747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1048630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确保计量单位与数值一致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6" name="矩形 34"/>
          <p:cNvSpPr/>
          <p:nvPr>
            <p:custDataLst>
              <p:tags r:id="rId14"/>
            </p:custDataLst>
          </p:nvPr>
        </p:nvSpPr>
        <p:spPr>
          <a:xfrm>
            <a:off x="4480670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38"/>
          <p:cNvSpPr/>
          <p:nvPr>
            <p:custDataLst>
              <p:tags r:id="rId15"/>
            </p:custDataLst>
          </p:nvPr>
        </p:nvSpPr>
        <p:spPr>
          <a:xfrm>
            <a:off x="4848388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16"/>
            </p:custDataLst>
          </p:nvPr>
        </p:nvSpPr>
        <p:spPr>
          <a:xfrm>
            <a:off x="4632918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避免使用模糊不清的计量单位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2" name="矩形 35"/>
          <p:cNvSpPr/>
          <p:nvPr>
            <p:custDataLst>
              <p:tags r:id="rId17"/>
            </p:custDataLst>
          </p:nvPr>
        </p:nvSpPr>
        <p:spPr>
          <a:xfrm>
            <a:off x="8064312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矩形 39"/>
          <p:cNvSpPr/>
          <p:nvPr>
            <p:custDataLst>
              <p:tags r:id="rId18"/>
            </p:custDataLst>
          </p:nvPr>
        </p:nvSpPr>
        <p:spPr>
          <a:xfrm>
            <a:off x="8451385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TextBox 2"/>
          <p:cNvSpPr txBox="1"/>
          <p:nvPr>
            <p:custDataLst>
              <p:tags r:id="rId19"/>
            </p:custDataLst>
          </p:nvPr>
        </p:nvSpPr>
        <p:spPr>
          <a:xfrm>
            <a:off x="8216561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正确使用计量单位名称和符号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内容编排</a:t>
            </a:r>
            <a:endParaRPr lang="zh-CN" altLang="en-US"/>
          </a:p>
        </p:txBody>
      </p:sp>
      <p:sp>
        <p:nvSpPr>
          <p:cNvPr id="104938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篇目设置</a:t>
            </a:r>
            <a:endParaRPr lang="zh-CN" altLang="en-US"/>
          </a:p>
        </p:txBody>
      </p:sp>
      <p:sp>
        <p:nvSpPr>
          <p:cNvPr id="1049418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2889" y="1508828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标题"/>
          <p:cNvSpPr txBox="1"/>
          <p:nvPr>
            <p:custDataLst>
              <p:tags r:id="rId3"/>
            </p:custDataLst>
          </p:nvPr>
        </p:nvSpPr>
        <p:spPr>
          <a:xfrm>
            <a:off x="4533406" y="168302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422" name="文本框 25"/>
          <p:cNvSpPr txBox="1"/>
          <p:nvPr>
            <p:custDataLst>
              <p:tags r:id="rId4"/>
            </p:custDataLst>
          </p:nvPr>
        </p:nvSpPr>
        <p:spPr>
          <a:xfrm>
            <a:off x="4533406" y="2497939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地理篇：介绍地方志书的地理环境、自然资源等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24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158" y="1508828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标题"/>
          <p:cNvSpPr txBox="1"/>
          <p:nvPr>
            <p:custDataLst>
              <p:tags r:id="rId6"/>
            </p:custDataLst>
          </p:nvPr>
        </p:nvSpPr>
        <p:spPr>
          <a:xfrm>
            <a:off x="1805675" y="168302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428" name="文本框 25"/>
          <p:cNvSpPr txBox="1"/>
          <p:nvPr>
            <p:custDataLst>
              <p:tags r:id="rId7"/>
            </p:custDataLst>
          </p:nvPr>
        </p:nvSpPr>
        <p:spPr>
          <a:xfrm>
            <a:off x="1805675" y="2497939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总篇：概述地方志书的编纂目的、原则、方法等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30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352" y="1508828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标题"/>
          <p:cNvSpPr txBox="1"/>
          <p:nvPr>
            <p:custDataLst>
              <p:tags r:id="rId9"/>
            </p:custDataLst>
          </p:nvPr>
        </p:nvSpPr>
        <p:spPr>
          <a:xfrm>
            <a:off x="9988869" y="168302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434" name="文本框 25"/>
          <p:cNvSpPr txBox="1"/>
          <p:nvPr>
            <p:custDataLst>
              <p:tags r:id="rId10"/>
            </p:custDataLst>
          </p:nvPr>
        </p:nvSpPr>
        <p:spPr>
          <a:xfrm>
            <a:off x="9988869" y="2497939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经济篇：介绍地方志书的经济发展、产业布局等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36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620" y="1508828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标题"/>
          <p:cNvSpPr txBox="1"/>
          <p:nvPr>
            <p:custDataLst>
              <p:tags r:id="rId12"/>
            </p:custDataLst>
          </p:nvPr>
        </p:nvSpPr>
        <p:spPr>
          <a:xfrm>
            <a:off x="7261138" y="1683024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440" name="文本框 36"/>
          <p:cNvSpPr txBox="1"/>
          <p:nvPr>
            <p:custDataLst>
              <p:tags r:id="rId13"/>
            </p:custDataLst>
          </p:nvPr>
        </p:nvSpPr>
        <p:spPr>
          <a:xfrm>
            <a:off x="7261138" y="2497939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历史篇：介绍地方志书的历史沿革、重要事件等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42" name="标题"/>
          <p:cNvSpPr txBox="1"/>
          <p:nvPr>
            <p:custDataLst>
              <p:tags r:id="rId14"/>
            </p:custDataLst>
          </p:nvPr>
        </p:nvSpPr>
        <p:spPr>
          <a:xfrm>
            <a:off x="3641071" y="1483466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444" name="标题"/>
          <p:cNvSpPr txBox="1"/>
          <p:nvPr>
            <p:custDataLst>
              <p:tags r:id="rId15"/>
            </p:custDataLst>
          </p:nvPr>
        </p:nvSpPr>
        <p:spPr>
          <a:xfrm>
            <a:off x="913339" y="1483466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446" name="标题"/>
          <p:cNvSpPr txBox="1"/>
          <p:nvPr>
            <p:custDataLst>
              <p:tags r:id="rId16"/>
            </p:custDataLst>
          </p:nvPr>
        </p:nvSpPr>
        <p:spPr>
          <a:xfrm>
            <a:off x="9096533" y="1483466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448" name="标题"/>
          <p:cNvSpPr txBox="1"/>
          <p:nvPr>
            <p:custDataLst>
              <p:tags r:id="rId17"/>
            </p:custDataLst>
          </p:nvPr>
        </p:nvSpPr>
        <p:spPr>
          <a:xfrm>
            <a:off x="6368802" y="1483466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450" name="任意多边形 4"/>
          <p:cNvSpPr/>
          <p:nvPr>
            <p:custDataLst>
              <p:tags r:id="rId18"/>
            </p:custDataLst>
          </p:nvPr>
        </p:nvSpPr>
        <p:spPr>
          <a:xfrm rot="2700000">
            <a:off x="5435754" y="3957579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标题"/>
          <p:cNvSpPr txBox="1"/>
          <p:nvPr>
            <p:custDataLst>
              <p:tags r:id="rId19"/>
            </p:custDataLst>
          </p:nvPr>
        </p:nvSpPr>
        <p:spPr>
          <a:xfrm>
            <a:off x="5896271" y="4131775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454" name="文本框 25"/>
          <p:cNvSpPr txBox="1"/>
          <p:nvPr>
            <p:custDataLst>
              <p:tags r:id="rId20"/>
            </p:custDataLst>
          </p:nvPr>
        </p:nvSpPr>
        <p:spPr>
          <a:xfrm>
            <a:off x="5896271" y="4946690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人物篇：介绍地方志书的重要人物、杰出贡献等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56" name="任意多边形 7"/>
          <p:cNvSpPr/>
          <p:nvPr>
            <p:custDataLst>
              <p:tags r:id="rId21"/>
            </p:custDataLst>
          </p:nvPr>
        </p:nvSpPr>
        <p:spPr>
          <a:xfrm rot="2700000">
            <a:off x="2708022" y="3957579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标题"/>
          <p:cNvSpPr txBox="1"/>
          <p:nvPr>
            <p:custDataLst>
              <p:tags r:id="rId22"/>
            </p:custDataLst>
          </p:nvPr>
        </p:nvSpPr>
        <p:spPr>
          <a:xfrm>
            <a:off x="3168540" y="4131775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460" name="文本框 10"/>
          <p:cNvSpPr txBox="1"/>
          <p:nvPr>
            <p:custDataLst>
              <p:tags r:id="rId23"/>
            </p:custDataLst>
          </p:nvPr>
        </p:nvSpPr>
        <p:spPr>
          <a:xfrm>
            <a:off x="3168540" y="4946690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文化篇：介绍地方志书的文化特色、民俗风情等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62" name="任意多边形 11"/>
          <p:cNvSpPr/>
          <p:nvPr>
            <p:custDataLst>
              <p:tags r:id="rId24"/>
            </p:custDataLst>
          </p:nvPr>
        </p:nvSpPr>
        <p:spPr>
          <a:xfrm rot="2700000">
            <a:off x="8163485" y="3957579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标题"/>
          <p:cNvSpPr txBox="1"/>
          <p:nvPr>
            <p:custDataLst>
              <p:tags r:id="rId25"/>
            </p:custDataLst>
          </p:nvPr>
        </p:nvSpPr>
        <p:spPr>
          <a:xfrm>
            <a:off x="8624002" y="4131775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466" name="文本框 15"/>
          <p:cNvSpPr txBox="1"/>
          <p:nvPr>
            <p:custDataLst>
              <p:tags r:id="rId26"/>
            </p:custDataLst>
          </p:nvPr>
        </p:nvSpPr>
        <p:spPr>
          <a:xfrm>
            <a:off x="8624002" y="4946690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附录篇：提供地方志书的参考资料、索引等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68" name="标题"/>
          <p:cNvSpPr txBox="1"/>
          <p:nvPr>
            <p:custDataLst>
              <p:tags r:id="rId27"/>
            </p:custDataLst>
          </p:nvPr>
        </p:nvSpPr>
        <p:spPr>
          <a:xfrm>
            <a:off x="5003935" y="3932217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470" name="标题"/>
          <p:cNvSpPr txBox="1"/>
          <p:nvPr>
            <p:custDataLst>
              <p:tags r:id="rId28"/>
            </p:custDataLst>
          </p:nvPr>
        </p:nvSpPr>
        <p:spPr>
          <a:xfrm>
            <a:off x="2276204" y="3932217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472" name="标题"/>
          <p:cNvSpPr txBox="1"/>
          <p:nvPr>
            <p:custDataLst>
              <p:tags r:id="rId29"/>
            </p:custDataLst>
          </p:nvPr>
        </p:nvSpPr>
        <p:spPr>
          <a:xfrm>
            <a:off x="7731666" y="3932217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内容排序</a:t>
            </a:r>
            <a:endParaRPr lang="zh-CN" altLang="en-US"/>
          </a:p>
        </p:txBody>
      </p:sp>
      <p:sp>
        <p:nvSpPr>
          <p:cNvPr id="1049508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图片和图表：与正文内容相匹配，清晰、直观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标题：明确、简洁、准确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正文：按照逻辑顺序排列，如时间、空间、重要性等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参考文献：列出所有引用的文献，按照作者、书名、出版年份等顺序排列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https://d.book118.com/895202240311011124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三级地方志书编纂行文规则</vt:lpstr>
      <vt:lpstr>目录</vt:lpstr>
      <vt:lpstr>三级地方志书编纂概述</vt:lpstr>
      <vt:lpstr>编纂目的和意义</vt:lpstr>
      <vt:lpstr>编纂原则和要求</vt:lpstr>
      <vt:lpstr>志书体例和结构</vt:lpstr>
      <vt:lpstr>行文规范</vt:lpstr>
      <vt:lpstr>文字规范</vt:lpstr>
      <vt:lpstr>标点符号规范</vt:lpstr>
      <vt:lpstr>数字使用规范</vt:lpstr>
      <vt:lpstr>计量单位规范</vt:lpstr>
      <vt:lpstr>内容编排</vt:lpstr>
      <vt:lpstr>篇目设置</vt:lpstr>
      <vt:lpstr>内容排序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2024-09-29T04:59:36.851</cp:lastPrinted>
  <dcterms:created xsi:type="dcterms:W3CDTF">2024-09-28T20:59:36Z</dcterms:created>
  <dcterms:modified xsi:type="dcterms:W3CDTF">2024-09-28T20:59:39Z</dcterms:modified>
</cp:coreProperties>
</file>