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9"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9.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10.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11.w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12.wmf" /><Relationship Id="rId2" Type="http://schemas.openxmlformats.org/officeDocument/2006/relationships/image" Target="../media/image13.wmf"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hyperlink" Target="mailto:info@eyefulpresentations.co.uk" TargetMode="External" /><Relationship Id="rId5" Type="http://schemas.openxmlformats.org/officeDocument/2006/relationships/hyperlink" Target="http://www.eyefulpresentations.co.uk/" TargetMode="External" /><Relationship Id="rId6" Type="http://schemas.openxmlformats.org/officeDocument/2006/relationships/image" Target="../media/image5.jpeg"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E0ECDE9-7CDD-45EF-8BC6-3FDB0CC3E2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3F6355-B0AF-48EE-A88A-3921A1317D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3774857-210E-44FE-A0D6-5F3679A3B4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B595F2-5A2E-4E57-B452-FE298384A8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584E40D-32D4-4E49-BF2D-9E4E2F270CB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7AB6FA9-0235-4D78-93FE-CDBFA3E7900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D09B419-6376-4AD2-825F-6AE027F9C19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F392A5C-744A-4204-A84A-34EE9E2E2A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E8A953-6223-4B9C-93CF-FC85AE6192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87ECE3-C0CC-486F-A45C-D87620D2E3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E350BF-7240-48B1-B917-DDDE62DE8C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首页">
    <p:spTree>
      <p:nvGrpSpPr>
        <p:cNvPr id="1" name=""/>
        <p:cNvGrpSpPr/>
        <p:nvPr/>
      </p:nvGrpSpPr>
      <p:grpSpPr>
        <a:xfrm>
          <a:off x="0" y="0"/>
          <a:ext cx="0" cy="0"/>
        </a:xfrm>
      </p:grpSpPr>
      <p:sp>
        <p:nvSpPr>
          <p:cNvPr id="16" name="TextBox 15"/>
          <p:cNvSpPr txBox="1"/>
          <p:nvPr userDrawn="1"/>
        </p:nvSpPr>
        <p:spPr>
          <a:xfrm>
            <a:off x="1271464" y="980728"/>
            <a:ext cx="9724348" cy="830997"/>
          </a:xfrm>
          <a:prstGeom prst="rect">
            <a:avLst/>
          </a:prstGeom>
          <a:noFill/>
        </p:spPr>
        <p:txBody>
          <a:bodyPr wrap="square" rtlCol="0" anchor="ctr">
            <a:spAutoFit/>
            <a:scene3d>
              <a:camera prst="orthographicFront"/>
              <a:lightRig rig="soft" dir="tl"/>
            </a:scene3d>
            <a:sp3d contourW="25400" prstMaterial="matte">
              <a:bevelT w="25400" h="55880" prst="artDeco"/>
              <a:contourClr>
                <a:schemeClr val="accent2">
                  <a:tint val="20000"/>
                </a:schemeClr>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800" spc="50" smtClean="0">
                <a:ln w="11430"/>
                <a:solidFill>
                  <a:srgbClr val="3B79CE"/>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cs typeface="经典繁仿黑" pitchFamily="49" charset="-122"/>
              </a:rPr>
              <a:t>模块九</a:t>
            </a:r>
            <a:r>
              <a:rPr lang="zh-CN" altLang="en-US" sz="4800" spc="50" baseline="0" smtClean="0">
                <a:ln w="11430"/>
                <a:solidFill>
                  <a:srgbClr val="3B79CE"/>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cs typeface="经典繁仿黑" pitchFamily="49" charset="-122"/>
              </a:rPr>
              <a:t>   </a:t>
            </a:r>
            <a:r>
              <a:rPr lang="zh-CN" altLang="en-US" sz="4800" spc="50" smtClean="0">
                <a:ln w="11430"/>
                <a:solidFill>
                  <a:srgbClr val="3B79CE"/>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cs typeface="经典繁仿黑" pitchFamily="49" charset="-122"/>
              </a:rPr>
              <a:t>成本性态和本量利分析</a:t>
            </a:r>
          </a:p>
        </p:txBody>
      </p:sp>
      <p:cxnSp>
        <p:nvCxnSpPr>
          <p:cNvPr id="20" name="直接连接符 19"/>
          <p:cNvCxnSpPr/>
          <p:nvPr userDrawn="1"/>
        </p:nvCxnSpPr>
        <p:spPr bwMode="auto">
          <a:xfrm flipH="1">
            <a:off x="945683" y="2527276"/>
            <a:ext cx="0" cy="4330725"/>
          </a:xfrm>
          <a:prstGeom prst="lin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userDrawn="1"/>
        </p:nvCxnSpPr>
        <p:spPr bwMode="auto">
          <a:xfrm flipH="1">
            <a:off x="0" y="2339950"/>
            <a:ext cx="758456" cy="0"/>
          </a:xfrm>
          <a:prstGeom prst="lin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userDrawn="1"/>
        </p:nvCxnSpPr>
        <p:spPr bwMode="auto">
          <a:xfrm flipH="1">
            <a:off x="945683" y="0"/>
            <a:ext cx="0" cy="2151038"/>
          </a:xfrm>
          <a:prstGeom prst="lin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userDrawn="1"/>
        </p:nvCxnSpPr>
        <p:spPr bwMode="auto">
          <a:xfrm flipH="1">
            <a:off x="1134500" y="2339950"/>
            <a:ext cx="11057500" cy="0"/>
          </a:xfrm>
          <a:prstGeom prst="lin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48" name="组合 47"/>
          <p:cNvGrpSpPr/>
          <p:nvPr userDrawn="1"/>
        </p:nvGrpSpPr>
        <p:grpSpPr>
          <a:xfrm>
            <a:off x="759330" y="2151586"/>
            <a:ext cx="376528" cy="376728"/>
            <a:chOff x="759726" y="2151586"/>
            <a:chExt cx="376724" cy="376728"/>
          </a:xfrm>
        </p:grpSpPr>
        <p:sp>
          <p:nvSpPr>
            <p:cNvPr id="40" name="L 形 39"/>
            <p:cNvSpPr/>
            <p:nvPr userDrawn="1"/>
          </p:nvSpPr>
          <p:spPr>
            <a:xfrm>
              <a:off x="759726" y="2391514"/>
              <a:ext cx="136800" cy="136800"/>
            </a:xfrm>
            <a:prstGeom prst="corner">
              <a:avLst>
                <a:gd name="adj1" fmla="val 37486"/>
                <a:gd name="adj2" fmla="val 39273"/>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sp>
          <p:nvSpPr>
            <p:cNvPr id="42" name="L 形 41"/>
            <p:cNvSpPr/>
            <p:nvPr userDrawn="1"/>
          </p:nvSpPr>
          <p:spPr>
            <a:xfrm flipH="1">
              <a:off x="999650" y="2391514"/>
              <a:ext cx="136800" cy="136800"/>
            </a:xfrm>
            <a:prstGeom prst="corner">
              <a:avLst>
                <a:gd name="adj1" fmla="val 37486"/>
                <a:gd name="adj2" fmla="val 39273"/>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sp>
          <p:nvSpPr>
            <p:cNvPr id="43" name="L 形 42"/>
            <p:cNvSpPr/>
            <p:nvPr userDrawn="1"/>
          </p:nvSpPr>
          <p:spPr>
            <a:xfrm flipH="1" flipV="1">
              <a:off x="999650" y="2151586"/>
              <a:ext cx="136800" cy="136800"/>
            </a:xfrm>
            <a:prstGeom prst="corner">
              <a:avLst>
                <a:gd name="adj1" fmla="val 37486"/>
                <a:gd name="adj2" fmla="val 39273"/>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sp>
          <p:nvSpPr>
            <p:cNvPr id="44" name="L 形 43"/>
            <p:cNvSpPr/>
            <p:nvPr userDrawn="1"/>
          </p:nvSpPr>
          <p:spPr>
            <a:xfrm flipV="1">
              <a:off x="759726" y="2151586"/>
              <a:ext cx="136800" cy="136800"/>
            </a:xfrm>
            <a:prstGeom prst="corner">
              <a:avLst>
                <a:gd name="adj1" fmla="val 37486"/>
                <a:gd name="adj2" fmla="val 39273"/>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cxnSp>
          <p:nvCxnSpPr>
            <p:cNvPr id="50" name="直接连接符 49"/>
            <p:cNvCxnSpPr/>
            <p:nvPr userDrawn="1"/>
          </p:nvCxnSpPr>
          <p:spPr bwMode="auto">
            <a:xfrm flipH="1">
              <a:off x="885839" y="2339950"/>
              <a:ext cx="122400" cy="0"/>
            </a:xfrm>
            <a:prstGeom prst="lin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cxnSp>
          <p:nvCxnSpPr>
            <p:cNvPr id="51" name="直接连接符 50"/>
            <p:cNvCxnSpPr/>
            <p:nvPr userDrawn="1"/>
          </p:nvCxnSpPr>
          <p:spPr bwMode="auto">
            <a:xfrm flipH="1">
              <a:off x="946176" y="2278750"/>
              <a:ext cx="0" cy="122400"/>
            </a:xfrm>
            <a:prstGeom prst="lin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pic>
        <p:nvPicPr>
          <p:cNvPr id="28" name="图片 27" descr="未标题-1.png"/>
          <p:cNvPicPr>
            <a:picLocks noChangeAspect="1"/>
          </p:cNvPicPr>
          <p:nvPr userDrawn="1"/>
        </p:nvPicPr>
        <p:blipFill>
          <a:blip r:embed="rId1"/>
          <a:srcRect l="9062" r="9793" b="10416"/>
          <a:stretch>
            <a:fillRect/>
          </a:stretch>
        </p:blipFill>
        <p:spPr>
          <a:xfrm>
            <a:off x="5024430" y="1861913"/>
            <a:ext cx="7000924" cy="4982640"/>
          </a:xfrm>
          <a:prstGeom prst="rect">
            <a:avLst/>
          </a:prstGeom>
        </p:spPr>
      </p:pic>
    </p:spTree>
  </p:cSld>
  <p:clrMapOvr>
    <a:masterClrMapping/>
  </p:clrMapOvr>
  <mc:AlternateContent>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36" dur="500" fill="hold" grpId="0" nodeType="afterEffect">
                                  <p:stCondLst>
                                    <p:cond delay="0"/>
                                  </p:stCondLst>
                                  <p:iterate type="lt">
                                    <p:tmPct val="18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6*min(max(#ppt_w*#ppt_h,.3),1)-7.4)/-.7*#ppt_w"/>
                                          </p:val>
                                        </p:tav>
                                        <p:tav tm="100000">
                                          <p:val>
                                            <p:strVal val="#ppt_w"/>
                                          </p:val>
                                        </p:tav>
                                      </p:tavLst>
                                    </p:anim>
                                    <p:anim calcmode="lin" valueType="num">
                                      <p:cBhvr>
                                        <p:cTn id="8" dur="500" fill="hold"/>
                                        <p:tgtEl>
                                          <p:spTgt spid="16"/>
                                        </p:tgtEl>
                                        <p:attrNameLst>
                                          <p:attrName>ppt_h</p:attrName>
                                        </p:attrNameLst>
                                      </p:cBhvr>
                                      <p:tavLst>
                                        <p:tav tm="0">
                                          <p:val>
                                            <p:strVal val="(6*min(max(#ppt_w*#ppt_h,.3),1)-7.4)/-.7*#ppt_h"/>
                                          </p:val>
                                        </p:tav>
                                        <p:tav tm="100000">
                                          <p:val>
                                            <p:strVal val="#ppt_h"/>
                                          </p:val>
                                        </p:tav>
                                      </p:tavLst>
                                    </p:anim>
                                    <p:anim calcmode="lin" valueType="num">
                                      <p:cBhvr>
                                        <p:cTn id="9" dur="500" fill="hold"/>
                                        <p:tgtEl>
                                          <p:spTgt spid="16"/>
                                        </p:tgtEl>
                                        <p:attrNameLst>
                                          <p:attrName>ppt_x</p:attrName>
                                        </p:attrNameLst>
                                      </p:cBhvr>
                                      <p:tavLst>
                                        <p:tav tm="0">
                                          <p:val>
                                            <p:fltVal val="0.5"/>
                                          </p:val>
                                        </p:tav>
                                        <p:tav tm="100000">
                                          <p:val>
                                            <p:strVal val="#ppt_x"/>
                                          </p:val>
                                        </p:tav>
                                      </p:tavLst>
                                    </p:anim>
                                    <p:anim calcmode="lin" valueType="num">
                                      <p:cBhvr>
                                        <p:cTn id="10" dur="500" fill="hold"/>
                                        <p:tgtEl>
                                          <p:spTgt spid="1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2_自定义版式">
    <p:spTree>
      <p:nvGrpSpPr>
        <p:cNvPr id="1" name=""/>
        <p:cNvGrpSpPr/>
        <p:nvPr/>
      </p:nvGrpSpPr>
      <p:grpSpPr>
        <a:xfrm>
          <a:off x="0" y="0"/>
          <a:ext cx="0" cy="0"/>
        </a:xfrm>
      </p:grpSpPr>
      <p:cxnSp>
        <p:nvCxnSpPr>
          <p:cNvPr id="30" name="直接连接符 29"/>
          <p:cNvCxnSpPr/>
          <p:nvPr userDrawn="1"/>
        </p:nvCxnSpPr>
        <p:spPr>
          <a:xfrm flipV="1">
            <a:off x="11767421" y="6741368"/>
            <a:ext cx="424579" cy="1744"/>
          </a:xfrm>
          <a:prstGeom prst="line">
            <a:avLst/>
          </a:prstGeom>
          <a:ln w="22479">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userDrawn="1"/>
        </p:nvCxnSpPr>
        <p:spPr>
          <a:xfrm>
            <a:off x="0" y="6741368"/>
            <a:ext cx="863550" cy="0"/>
          </a:xfrm>
          <a:prstGeom prst="line">
            <a:avLst/>
          </a:prstGeom>
          <a:ln w="22479">
            <a:solidFill>
              <a:srgbClr val="0066FF"/>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userDrawn="1"/>
        </p:nvGrpSpPr>
        <p:grpSpPr>
          <a:xfrm>
            <a:off x="10846054" y="6343232"/>
            <a:ext cx="935617" cy="936104"/>
            <a:chOff x="5631123" y="6343232"/>
            <a:chExt cx="936104" cy="936104"/>
          </a:xfrm>
        </p:grpSpPr>
        <p:sp>
          <p:nvSpPr>
            <p:cNvPr id="33" name="弦形 32"/>
            <p:cNvSpPr/>
            <p:nvPr userDrawn="1"/>
          </p:nvSpPr>
          <p:spPr>
            <a:xfrm rot="6746465">
              <a:off x="5737587" y="6451264"/>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34" name="弧形 33"/>
            <p:cNvSpPr/>
            <p:nvPr userDrawn="1"/>
          </p:nvSpPr>
          <p:spPr>
            <a:xfrm>
              <a:off x="5631123"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grpSp>
        <p:nvGrpSpPr>
          <p:cNvPr id="35" name="组合 34"/>
          <p:cNvGrpSpPr/>
          <p:nvPr userDrawn="1"/>
        </p:nvGrpSpPr>
        <p:grpSpPr>
          <a:xfrm>
            <a:off x="845849" y="6345343"/>
            <a:ext cx="935617" cy="936104"/>
            <a:chOff x="846290" y="6343232"/>
            <a:chExt cx="936104" cy="936104"/>
          </a:xfrm>
        </p:grpSpPr>
        <p:sp>
          <p:nvSpPr>
            <p:cNvPr id="36" name="弦形 35"/>
            <p:cNvSpPr/>
            <p:nvPr userDrawn="1"/>
          </p:nvSpPr>
          <p:spPr>
            <a:xfrm rot="6746465">
              <a:off x="952754" y="6453395"/>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37" name="弧形 36"/>
            <p:cNvSpPr/>
            <p:nvPr userDrawn="1"/>
          </p:nvSpPr>
          <p:spPr>
            <a:xfrm>
              <a:off x="846290"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grpSp>
        <p:nvGrpSpPr>
          <p:cNvPr id="38" name="组合 37"/>
          <p:cNvGrpSpPr/>
          <p:nvPr userDrawn="1"/>
        </p:nvGrpSpPr>
        <p:grpSpPr>
          <a:xfrm>
            <a:off x="1776301" y="6345343"/>
            <a:ext cx="935617" cy="936104"/>
            <a:chOff x="846290" y="6343232"/>
            <a:chExt cx="936104" cy="936104"/>
          </a:xfrm>
        </p:grpSpPr>
        <p:sp>
          <p:nvSpPr>
            <p:cNvPr id="39" name="弦形 38"/>
            <p:cNvSpPr/>
            <p:nvPr userDrawn="1"/>
          </p:nvSpPr>
          <p:spPr>
            <a:xfrm rot="6746465">
              <a:off x="952754" y="6453395"/>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40" name="弧形 39"/>
            <p:cNvSpPr/>
            <p:nvPr userDrawn="1"/>
          </p:nvSpPr>
          <p:spPr>
            <a:xfrm>
              <a:off x="846290"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grpSp>
        <p:nvGrpSpPr>
          <p:cNvPr id="41" name="组合 40"/>
          <p:cNvGrpSpPr/>
          <p:nvPr userDrawn="1"/>
        </p:nvGrpSpPr>
        <p:grpSpPr>
          <a:xfrm>
            <a:off x="2706752" y="6345343"/>
            <a:ext cx="935617" cy="936104"/>
            <a:chOff x="846290" y="6343232"/>
            <a:chExt cx="936104" cy="936104"/>
          </a:xfrm>
        </p:grpSpPr>
        <p:sp>
          <p:nvSpPr>
            <p:cNvPr id="42" name="弦形 41"/>
            <p:cNvSpPr/>
            <p:nvPr userDrawn="1"/>
          </p:nvSpPr>
          <p:spPr>
            <a:xfrm rot="6746465">
              <a:off x="952754" y="6453395"/>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43" name="弧形 42"/>
            <p:cNvSpPr/>
            <p:nvPr userDrawn="1"/>
          </p:nvSpPr>
          <p:spPr>
            <a:xfrm>
              <a:off x="846290"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cxnSp>
        <p:nvCxnSpPr>
          <p:cNvPr id="44" name="直接连接符 43"/>
          <p:cNvCxnSpPr/>
          <p:nvPr userDrawn="1"/>
        </p:nvCxnSpPr>
        <p:spPr>
          <a:xfrm>
            <a:off x="3626911" y="6741368"/>
            <a:ext cx="7232233" cy="0"/>
          </a:xfrm>
          <a:prstGeom prst="line">
            <a:avLst/>
          </a:prstGeom>
          <a:ln w="22479">
            <a:solidFill>
              <a:srgbClr val="0066FF"/>
            </a:solidFill>
          </a:ln>
        </p:spPr>
        <p:style>
          <a:lnRef idx="1">
            <a:schemeClr val="accent1"/>
          </a:lnRef>
          <a:fillRef idx="0">
            <a:schemeClr val="accent1"/>
          </a:fillRef>
          <a:effectRef idx="0">
            <a:schemeClr val="accent1"/>
          </a:effectRef>
          <a:fontRef idx="minor">
            <a:schemeClr val="tx1"/>
          </a:fontRef>
        </p:style>
      </p:cxnSp>
      <p:sp>
        <p:nvSpPr>
          <p:cNvPr id="45" name="TextBox 15"/>
          <p:cNvSpPr txBox="1"/>
          <p:nvPr userDrawn="1"/>
        </p:nvSpPr>
        <p:spPr>
          <a:xfrm>
            <a:off x="10918024" y="6488668"/>
            <a:ext cx="79167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r>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6" name="TextBox 45"/>
          <p:cNvSpPr txBox="1"/>
          <p:nvPr userDrawn="1"/>
        </p:nvSpPr>
        <p:spPr>
          <a:xfrm>
            <a:off x="1106017" y="6488668"/>
            <a:ext cx="41528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smtClean="0">
                <a:solidFill>
                  <a:schemeClr val="bg1"/>
                </a:solidFill>
                <a:latin typeface="微软雅黑" panose="020b0503020204020204" pitchFamily="34" charset="-122"/>
                <a:ea typeface="微软雅黑" panose="020b0503020204020204" pitchFamily="34" charset="-122"/>
              </a:rPr>
              <a:t>目</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47" name="TextBox 46"/>
          <p:cNvSpPr txBox="1"/>
          <p:nvPr userDrawn="1"/>
        </p:nvSpPr>
        <p:spPr>
          <a:xfrm>
            <a:off x="2036468" y="6488668"/>
            <a:ext cx="41528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smtClean="0">
                <a:solidFill>
                  <a:schemeClr val="bg1"/>
                </a:solidFill>
                <a:latin typeface="微软雅黑" panose="020b0503020204020204" pitchFamily="34" charset="-122"/>
                <a:ea typeface="微软雅黑" panose="020b0503020204020204" pitchFamily="34" charset="-122"/>
              </a:rPr>
              <a:t>录</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userDrawn="1"/>
        </p:nvSpPr>
        <p:spPr>
          <a:xfrm>
            <a:off x="2966920" y="6488734"/>
            <a:ext cx="41528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smtClean="0">
                <a:solidFill>
                  <a:schemeClr val="bg1"/>
                </a:solidFill>
                <a:latin typeface="微软雅黑" panose="020b0503020204020204" pitchFamily="34" charset="-122"/>
                <a:ea typeface="微软雅黑" panose="020b0503020204020204" pitchFamily="34" charset="-122"/>
              </a:rPr>
              <a:t>页</a:t>
            </a:r>
            <a:endParaRPr lang="zh-CN" altLang="en-US" sz="180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userDrawn="1"/>
        </p:nvCxnSpPr>
        <p:spPr>
          <a:xfrm flipH="1" flipV="1">
            <a:off x="842152" y="-1"/>
            <a:ext cx="0" cy="54000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userDrawn="1"/>
        </p:nvCxnSpPr>
        <p:spPr>
          <a:xfrm flipH="1">
            <a:off x="999233" y="0"/>
            <a:ext cx="0" cy="39600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51" name="矩形 24"/>
          <p:cNvSpPr>
            <a:spLocks noChangeArrowheads="1"/>
          </p:cNvSpPr>
          <p:nvPr userDrawn="1"/>
        </p:nvSpPr>
        <p:spPr bwMode="auto">
          <a:xfrm>
            <a:off x="1229673" y="170112"/>
            <a:ext cx="1768666" cy="369332"/>
          </a:xfrm>
          <a:prstGeom prst="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00" b="1" smtClean="0">
                <a:solidFill>
                  <a:srgbClr val="00B0F0"/>
                </a:solidFill>
                <a:ea typeface="微软雅黑" panose="020b0503020204020204" pitchFamily="34" charset="-122"/>
                <a:cs typeface="Arial Unicode MS" panose="020b0604020202020204" pitchFamily="34" charset="-122"/>
              </a:rPr>
              <a:t>CONTENTS PAGE</a:t>
            </a:r>
            <a:endParaRPr lang="zh-CN" altLang="en-US" sz="1800" b="1">
              <a:solidFill>
                <a:srgbClr val="00B0F0"/>
              </a:solidFill>
              <a:ea typeface="微软雅黑" panose="020b0503020204020204" pitchFamily="34" charset="-122"/>
              <a:cs typeface="Arial Unicode MS" panose="020b0604020202020204" pitchFamily="34" charset="-122"/>
            </a:endParaRPr>
          </a:p>
        </p:txBody>
      </p:sp>
    </p:spTree>
  </p:cSld>
  <p:clrMapOvr>
    <a:masterClrMapping/>
  </p:clrMapOvr>
  <mc:AlternateContent>
    <mc:Choice xmlns:p14="http://schemas.microsoft.com/office/powerpoint/2010/main" Requires="p14">
      <p:transition spd="slow" p14:dur="2000"/>
    </mc:Choice>
    <mc:Fallback>
      <p:transition spd="slow"/>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自定义版式">
    <p:spTree>
      <p:nvGrpSpPr>
        <p:cNvPr id="1" name=""/>
        <p:cNvGrpSpPr/>
        <p:nvPr/>
      </p:nvGrpSpPr>
      <p:grpSpPr>
        <a:xfrm>
          <a:off x="0" y="0"/>
          <a:ext cx="0" cy="0"/>
        </a:xfrm>
      </p:grpSpPr>
      <p:sp>
        <p:nvSpPr>
          <p:cNvPr id="3" name="TextBox 2"/>
          <p:cNvSpPr txBox="1"/>
          <p:nvPr userDrawn="1"/>
        </p:nvSpPr>
        <p:spPr>
          <a:xfrm>
            <a:off x="382465" y="251766"/>
            <a:ext cx="307777"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smtClean="0">
                <a:solidFill>
                  <a:schemeClr val="tx1">
                    <a:lumMod val="75000"/>
                    <a:lumOff val="25000"/>
                  </a:schemeClr>
                </a:solidFill>
                <a:latin typeface="微软雅黑" panose="020b0503020204020204" pitchFamily="34" charset="-122"/>
                <a:ea typeface="微软雅黑" panose="020b0503020204020204" pitchFamily="34" charset="-122"/>
              </a:rPr>
              <a:t>模块九</a:t>
            </a:r>
            <a:endParaRPr lang="zh-CN" altLang="en-US" sz="20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TextBox 4"/>
          <p:cNvSpPr txBox="1"/>
          <p:nvPr userDrawn="1"/>
        </p:nvSpPr>
        <p:spPr>
          <a:xfrm>
            <a:off x="379488" y="1414759"/>
            <a:ext cx="307777" cy="295034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b="1" smtClean="0">
                <a:solidFill>
                  <a:schemeClr val="bg1"/>
                </a:solidFill>
                <a:latin typeface="微软雅黑" panose="020b0503020204020204" pitchFamily="34" charset="-122"/>
                <a:ea typeface="微软雅黑" panose="020b0503020204020204" pitchFamily="34" charset="-122"/>
              </a:rPr>
              <a:t>成本性态和本量利分析</a:t>
            </a:r>
          </a:p>
        </p:txBody>
      </p:sp>
      <p:sp>
        <p:nvSpPr>
          <p:cNvPr id="4" name="TextBox 8"/>
          <p:cNvSpPr txBox="1"/>
          <p:nvPr userDrawn="1"/>
        </p:nvSpPr>
        <p:spPr>
          <a:xfrm>
            <a:off x="971508" y="159023"/>
            <a:ext cx="584457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0" smtClean="0">
                <a:solidFill>
                  <a:srgbClr val="5F5E5C"/>
                </a:solidFill>
                <a:latin typeface="华康俪金黑W8(P)" panose="020b0800000000000000" pitchFamily="34" charset="-122"/>
                <a:ea typeface="华康俪金黑W8(P)" panose="020b0800000000000000" pitchFamily="34" charset="-122"/>
              </a:rPr>
              <a:t>第一节  成本性态分析</a:t>
            </a:r>
            <a:endParaRPr lang="zh-CN" altLang="en-US" sz="2400" b="0">
              <a:solidFill>
                <a:srgbClr val="5F5E5C"/>
              </a:solidFill>
              <a:latin typeface="华康俪金黑W8(P)" panose="020b0800000000000000" pitchFamily="34" charset="-122"/>
              <a:ea typeface="华康俪金黑W8(P)" panose="020b0800000000000000" pitchFamily="34" charset="-122"/>
            </a:endParaRPr>
          </a:p>
        </p:txBody>
      </p:sp>
    </p:spTree>
  </p:cSld>
  <p:clrMapOvr>
    <a:masterClrMapping/>
  </p:clrMapOvr>
  <mc:AlternateContent>
    <mc:Choice xmlns:p14="http://schemas.microsoft.com/office/powerpoint/2010/main" Requires="p14">
      <p:transition spd="slow" p14:dur="2000"/>
    </mc:Choice>
    <mc:Fallback>
      <p:transition spd="slow"/>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自定义版式">
    <p:spTree>
      <p:nvGrpSpPr>
        <p:cNvPr id="1" name=""/>
        <p:cNvGrpSpPr/>
        <p:nvPr/>
      </p:nvGrpSpPr>
      <p:grpSpPr>
        <a:xfrm>
          <a:off x="0" y="0"/>
          <a:ext cx="0" cy="0"/>
        </a:xfrm>
      </p:grpSpPr>
      <p:sp>
        <p:nvSpPr>
          <p:cNvPr id="7" name="TextBox 8"/>
          <p:cNvSpPr txBox="1"/>
          <p:nvPr userDrawn="1"/>
        </p:nvSpPr>
        <p:spPr>
          <a:xfrm>
            <a:off x="965808" y="159023"/>
            <a:ext cx="584457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0" smtClean="0">
                <a:solidFill>
                  <a:srgbClr val="5F5E5C"/>
                </a:solidFill>
                <a:latin typeface="华康俪金黑W8(P)" panose="020b0800000000000000" pitchFamily="34" charset="-122"/>
                <a:ea typeface="华康俪金黑W8(P)" panose="020b0800000000000000" pitchFamily="34" charset="-122"/>
              </a:rPr>
              <a:t>第二节  本量利分析</a:t>
            </a:r>
            <a:endParaRPr lang="zh-CN" altLang="en-US" sz="2400" b="0">
              <a:solidFill>
                <a:srgbClr val="5F5E5C"/>
              </a:solidFill>
              <a:latin typeface="华康俪金黑W8(P)" panose="020b0800000000000000" pitchFamily="34" charset="-122"/>
              <a:ea typeface="华康俪金黑W8(P)" panose="020b0800000000000000" pitchFamily="34" charset="-122"/>
            </a:endParaRPr>
          </a:p>
        </p:txBody>
      </p:sp>
      <p:sp>
        <p:nvSpPr>
          <p:cNvPr id="5" name="TextBox 4"/>
          <p:cNvSpPr txBox="1"/>
          <p:nvPr userDrawn="1"/>
        </p:nvSpPr>
        <p:spPr>
          <a:xfrm>
            <a:off x="382465" y="251766"/>
            <a:ext cx="307777"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smtClean="0">
                <a:solidFill>
                  <a:schemeClr val="tx1">
                    <a:lumMod val="75000"/>
                    <a:lumOff val="25000"/>
                  </a:schemeClr>
                </a:solidFill>
                <a:latin typeface="微软雅黑" panose="020b0503020204020204" pitchFamily="34" charset="-122"/>
                <a:ea typeface="微软雅黑" panose="020b0503020204020204" pitchFamily="34" charset="-122"/>
              </a:rPr>
              <a:t>模块九</a:t>
            </a:r>
            <a:endParaRPr lang="zh-CN" altLang="en-US" sz="20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8"/>
          <p:cNvSpPr txBox="1"/>
          <p:nvPr userDrawn="1"/>
        </p:nvSpPr>
        <p:spPr>
          <a:xfrm>
            <a:off x="379488" y="1414759"/>
            <a:ext cx="307777" cy="295034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b="1" smtClean="0">
                <a:solidFill>
                  <a:schemeClr val="bg1"/>
                </a:solidFill>
                <a:latin typeface="微软雅黑" panose="020b0503020204020204" pitchFamily="34" charset="-122"/>
                <a:ea typeface="微软雅黑" panose="020b0503020204020204" pitchFamily="34" charset="-122"/>
              </a:rPr>
              <a:t>成本性态和本量利分析</a:t>
            </a:r>
          </a:p>
        </p:txBody>
      </p:sp>
    </p:spTree>
  </p:cSld>
  <p:clrMapOvr>
    <a:masterClrMapping/>
  </p:clrMapOvr>
  <mc:AlternateContent>
    <mc:Choice xmlns:p14="http://schemas.microsoft.com/office/powerpoint/2010/main" Requires="p14">
      <p:transition spd="slow" p14:dur="2000"/>
    </mc:Choice>
    <mc:Fallback>
      <p:transition spd="slow"/>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最后空白">
    <p:spTree>
      <p:nvGrpSpPr>
        <p:cNvPr id="1" name=""/>
        <p:cNvGrpSpPr/>
        <p:nvPr/>
      </p:nvGrpSpPr>
      <p:grpSpPr>
        <a:xfrm>
          <a:off x="0" y="0"/>
          <a:ext cx="0" cy="0"/>
        </a:xfrm>
      </p:grpSpPr>
      <p:pic>
        <p:nvPicPr>
          <p:cNvPr id="3" name="Picture 2" descr="C:\Documents and Settings\tdz\桌面\新建文件夹\为高手鼓掌.jpg"/>
          <p:cNvPicPr>
            <a:picLocks noChangeAspect="1" noChangeArrowheads="1"/>
          </p:cNvPicPr>
          <p:nvPr userDrawn="1"/>
        </p:nvPicPr>
        <p:blipFill>
          <a:blip r:embed="rId1"/>
          <a:stretch>
            <a:fillRect/>
          </a:stretch>
        </p:blipFill>
        <p:spPr bwMode="auto">
          <a:xfrm>
            <a:off x="77417" y="4636410"/>
            <a:ext cx="2908042" cy="1818421"/>
          </a:xfrm>
          <a:prstGeom prst="rect">
            <a:avLst/>
          </a:prstGeom>
          <a:noFill/>
          <a:ln w="28575">
            <a:solidFill>
              <a:srgbClr val="3B79CE"/>
            </a:solidFill>
          </a:ln>
          <a:effectLst/>
          <a:extLst>
            <a:ext uri="{909E8E84-426E-40DD-AFC4-6F175D3DCCD1}">
              <a14:hiddenFill xmlns:a14="http://schemas.microsoft.com/office/drawing/2010/main">
                <a:solidFill>
                  <a:srgbClr val="FFFFFF"/>
                </a:solidFill>
              </a14:hiddenFill>
            </a:ext>
          </a:extLst>
        </p:spPr>
      </p:pic>
      <p:pic>
        <p:nvPicPr>
          <p:cNvPr id="4" name="Picture 3" descr="C:\Documents and Settings\tdz\桌面\新建文件夹\20121281732304920306.jpg"/>
          <p:cNvPicPr>
            <a:picLocks noChangeAspect="1" noChangeArrowheads="1"/>
          </p:cNvPicPr>
          <p:nvPr userDrawn="1"/>
        </p:nvPicPr>
        <p:blipFill>
          <a:blip r:embed="rId2"/>
          <a:stretch>
            <a:fillRect/>
          </a:stretch>
        </p:blipFill>
        <p:spPr bwMode="auto">
          <a:xfrm>
            <a:off x="3123806" y="4636410"/>
            <a:ext cx="2908042" cy="1818421"/>
          </a:xfrm>
          <a:prstGeom prst="rect">
            <a:avLst/>
          </a:prstGeom>
          <a:noFill/>
          <a:ln w="28575">
            <a:solidFill>
              <a:srgbClr val="3B79CE"/>
            </a:solidFill>
          </a:ln>
          <a:effectLst/>
          <a:extLst>
            <a:ext uri="{909E8E84-426E-40DD-AFC4-6F175D3DCCD1}">
              <a14:hiddenFill xmlns:a14="http://schemas.microsoft.com/office/drawing/2010/main">
                <a:solidFill>
                  <a:srgbClr val="FFFFFF"/>
                </a:solidFill>
              </a14:hiddenFill>
            </a:ext>
          </a:extLst>
        </p:spPr>
      </p:pic>
      <p:pic>
        <p:nvPicPr>
          <p:cNvPr id="5" name="Picture 4" descr="C:\Documents and Settings\tdz\桌面\新建文件夹\2012511855371554.jpg"/>
          <p:cNvPicPr>
            <a:picLocks noChangeAspect="1" noChangeArrowheads="1"/>
          </p:cNvPicPr>
          <p:nvPr userDrawn="1"/>
        </p:nvPicPr>
        <p:blipFill>
          <a:blip r:embed="rId3"/>
          <a:stretch>
            <a:fillRect/>
          </a:stretch>
        </p:blipFill>
        <p:spPr bwMode="auto">
          <a:xfrm>
            <a:off x="6152987" y="4636410"/>
            <a:ext cx="2908042" cy="1818421"/>
          </a:xfrm>
          <a:prstGeom prst="rect">
            <a:avLst/>
          </a:prstGeom>
          <a:noFill/>
          <a:ln w="28575">
            <a:solidFill>
              <a:srgbClr val="3B79CE"/>
            </a:solidFill>
          </a:ln>
          <a:effectLst/>
          <a:extLst>
            <a:ext uri="{909E8E84-426E-40DD-AFC4-6F175D3DCCD1}">
              <a14:hiddenFill xmlns:a14="http://schemas.microsoft.com/office/drawing/2010/main">
                <a:solidFill>
                  <a:srgbClr val="FFFFFF"/>
                </a:solidFill>
              </a14:hiddenFill>
            </a:ext>
          </a:extLst>
        </p:spPr>
      </p:pic>
      <p:sp>
        <p:nvSpPr>
          <p:cNvPr id="6" name="Oval 60">
            <a:hlinkClick r:id="rId4"/>
          </p:cNvPr>
          <p:cNvSpPr>
            <a:spLocks noChangeArrowheads="1"/>
          </p:cNvSpPr>
          <p:nvPr userDrawn="1"/>
        </p:nvSpPr>
        <p:spPr bwMode="auto">
          <a:xfrm>
            <a:off x="5964336" y="2757882"/>
            <a:ext cx="443894" cy="523996"/>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
        <p:nvSpPr>
          <p:cNvPr id="7" name="Oval 61">
            <a:hlinkClick r:id="rId5"/>
          </p:cNvPr>
          <p:cNvSpPr>
            <a:spLocks noChangeArrowheads="1"/>
          </p:cNvSpPr>
          <p:nvPr userDrawn="1"/>
        </p:nvSpPr>
        <p:spPr bwMode="auto">
          <a:xfrm>
            <a:off x="5976295" y="3566502"/>
            <a:ext cx="419977" cy="521615"/>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
        <p:nvSpPr>
          <p:cNvPr id="8" name="矩形​​ 5"/>
          <p:cNvSpPr>
            <a:spLocks noChangeArrowheads="1"/>
          </p:cNvSpPr>
          <p:nvPr userDrawn="1"/>
        </p:nvSpPr>
        <p:spPr bwMode="auto">
          <a:xfrm>
            <a:off x="-1586" y="0"/>
            <a:ext cx="12187237" cy="4485728"/>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a:sym typeface="Arial" pitchFamily="34" charset="0"/>
            </a:endParaRPr>
          </a:p>
        </p:txBody>
      </p:sp>
      <p:sp>
        <p:nvSpPr>
          <p:cNvPr id="10" name="Line 5"/>
          <p:cNvSpPr>
            <a:spLocks noChangeShapeType="1"/>
          </p:cNvSpPr>
          <p:nvPr userDrawn="1"/>
        </p:nvSpPr>
        <p:spPr bwMode="auto">
          <a:xfrm>
            <a:off x="-1587" y="3914247"/>
            <a:ext cx="1922479" cy="15481"/>
          </a:xfrm>
          <a:prstGeom prst="line">
            <a:avLst/>
          </a:prstGeom>
          <a:noFill/>
          <a:ln w="33338">
            <a:solidFill>
              <a:srgbClr val="FFFFFF"/>
            </a:solid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pitchFamily="34" charset="0"/>
            </a:endParaRPr>
          </a:p>
        </p:txBody>
      </p:sp>
      <p:sp>
        <p:nvSpPr>
          <p:cNvPr id="11" name="Line 19"/>
          <p:cNvSpPr>
            <a:spLocks noChangeShapeType="1"/>
          </p:cNvSpPr>
          <p:nvPr userDrawn="1"/>
        </p:nvSpPr>
        <p:spPr bwMode="auto">
          <a:xfrm flipH="1">
            <a:off x="1920893" y="2741209"/>
            <a:ext cx="199973" cy="1188519"/>
          </a:xfrm>
          <a:prstGeom prst="line">
            <a:avLst/>
          </a:prstGeom>
          <a:noFill/>
          <a:ln w="33338">
            <a:solidFill>
              <a:schemeClr val="bg1"/>
            </a:solid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pitchFamily="34" charset="0"/>
            </a:endParaRPr>
          </a:p>
        </p:txBody>
      </p:sp>
      <p:sp>
        <p:nvSpPr>
          <p:cNvPr id="12" name="Line 21"/>
          <p:cNvSpPr>
            <a:spLocks noChangeShapeType="1"/>
          </p:cNvSpPr>
          <p:nvPr userDrawn="1"/>
        </p:nvSpPr>
        <p:spPr bwMode="auto">
          <a:xfrm>
            <a:off x="3133423" y="2562571"/>
            <a:ext cx="7936" cy="1806596"/>
          </a:xfrm>
          <a:prstGeom prst="line">
            <a:avLst/>
          </a:prstGeom>
          <a:noFill/>
          <a:ln w="33338">
            <a:solidFill>
              <a:schemeClr val="bg1"/>
            </a:solid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pitchFamily="34" charset="0"/>
            </a:endParaRPr>
          </a:p>
        </p:txBody>
      </p:sp>
      <p:sp>
        <p:nvSpPr>
          <p:cNvPr id="21" name="Freeform 11"/>
          <p:cNvSpPr/>
          <p:nvPr userDrawn="1"/>
        </p:nvSpPr>
        <p:spPr bwMode="auto">
          <a:xfrm>
            <a:off x="1152746" y="2738824"/>
            <a:ext cx="980819" cy="198880"/>
          </a:xfrm>
          <a:custGeom>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pitchFamily="34" charset="0"/>
            </a:endParaRPr>
          </a:p>
        </p:txBody>
      </p:sp>
      <p:sp>
        <p:nvSpPr>
          <p:cNvPr id="22" name="Freeform 13"/>
          <p:cNvSpPr/>
          <p:nvPr userDrawn="1"/>
        </p:nvSpPr>
        <p:spPr bwMode="auto">
          <a:xfrm>
            <a:off x="2101818" y="2460157"/>
            <a:ext cx="1566455" cy="309635"/>
          </a:xfrm>
          <a:custGeom>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cxnLst>
              <a:cxn ang="T8">
                <a:pos x="T0" y="T1"/>
              </a:cxn>
              <a:cxn ang="T9">
                <a:pos x="T2" y="T3"/>
              </a:cxn>
              <a:cxn ang="T10">
                <a:pos x="T4" y="T5"/>
              </a:cxn>
              <a:cxn ang="T11">
                <a:pos x="T6" y="T7"/>
              </a:cxn>
            </a:cxnLst>
            <a:rect l="T12" t="T13" r="T14" b="T15"/>
            <a:pathLst>
              <a:path w="985"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pitchFamily="34" charset="0"/>
            </a:endParaRPr>
          </a:p>
        </p:txBody>
      </p:sp>
      <p:sp>
        <p:nvSpPr>
          <p:cNvPr id="23" name="Freeform 15"/>
          <p:cNvSpPr/>
          <p:nvPr userDrawn="1"/>
        </p:nvSpPr>
        <p:spPr bwMode="auto">
          <a:xfrm>
            <a:off x="1259081" y="946519"/>
            <a:ext cx="2540925" cy="845540"/>
          </a:xfrm>
          <a:custGeom>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pitchFamily="34" charset="0"/>
            </a:endParaRPr>
          </a:p>
        </p:txBody>
      </p:sp>
      <p:sp>
        <p:nvSpPr>
          <p:cNvPr id="24" name="Freeform 16"/>
          <p:cNvSpPr/>
          <p:nvPr userDrawn="1"/>
        </p:nvSpPr>
        <p:spPr bwMode="auto">
          <a:xfrm>
            <a:off x="936897" y="1778962"/>
            <a:ext cx="325353" cy="1190901"/>
          </a:xfrm>
          <a:custGeom>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pitchFamily="34" charset="0"/>
            </a:endParaRPr>
          </a:p>
        </p:txBody>
      </p:sp>
      <p:sp>
        <p:nvSpPr>
          <p:cNvPr id="25" name="Freeform 17"/>
          <p:cNvSpPr/>
          <p:nvPr userDrawn="1"/>
        </p:nvSpPr>
        <p:spPr bwMode="auto">
          <a:xfrm>
            <a:off x="3671447" y="952475"/>
            <a:ext cx="1307759" cy="1529117"/>
          </a:xfrm>
          <a:custGeom>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pitchFamily="34" charset="0"/>
            </a:endParaRPr>
          </a:p>
        </p:txBody>
      </p:sp>
      <p:sp>
        <p:nvSpPr>
          <p:cNvPr id="26" name="Line 51"/>
          <p:cNvSpPr>
            <a:spLocks noChangeShapeType="1"/>
          </p:cNvSpPr>
          <p:nvPr userDrawn="1"/>
        </p:nvSpPr>
        <p:spPr bwMode="auto">
          <a:xfrm>
            <a:off x="3127078" y="4366789"/>
            <a:ext cx="9064922" cy="0"/>
          </a:xfrm>
          <a:prstGeom prst="line">
            <a:avLst/>
          </a:prstGeom>
          <a:noFill/>
          <a:ln w="33338">
            <a:solidFill>
              <a:srgbClr val="FFFFFF"/>
            </a:solid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pitchFamily="34" charset="0"/>
            </a:endParaRPr>
          </a:p>
        </p:txBody>
      </p:sp>
      <p:sp>
        <p:nvSpPr>
          <p:cNvPr id="31" name="TextBox 29"/>
          <p:cNvSpPr txBox="1"/>
          <p:nvPr userDrawn="1"/>
        </p:nvSpPr>
        <p:spPr>
          <a:xfrm rot="20445247">
            <a:off x="1389084" y="1492265"/>
            <a:ext cx="2953839" cy="923519"/>
          </a:xfrm>
          <a:prstGeom prst="rect">
            <a:avLst/>
          </a:prstGeom>
          <a:noFill/>
        </p:spPr>
        <p:txBody>
          <a:bodyPr wrap="none" lIns="91417" tIns="45708" rIns="91417" bIns="4570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r>
              <a:rPr lang="zh-CN" altLang="en-US" sz="5400" b="1">
                <a:solidFill>
                  <a:srgbClr val="FFFFFF"/>
                </a:solidFill>
                <a:latin typeface="微软雅黑" panose="020b0503020204020204" pitchFamily="34" charset="-122"/>
                <a:ea typeface="微软雅黑" panose="020b0503020204020204" pitchFamily="34" charset="-122"/>
              </a:rPr>
              <a:t>谢谢观看</a:t>
            </a:r>
          </a:p>
        </p:txBody>
      </p:sp>
      <p:pic>
        <p:nvPicPr>
          <p:cNvPr id="34" name="Picture 4" descr="C:\Documents and Settings\tdz\桌面\新建文件夹\欢迎02.jpg"/>
          <p:cNvPicPr>
            <a:picLocks noChangeAspect="1" noChangeArrowheads="1"/>
          </p:cNvPicPr>
          <p:nvPr userDrawn="1"/>
        </p:nvPicPr>
        <p:blipFill>
          <a:blip r:embed="rId6"/>
          <a:stretch>
            <a:fillRect/>
          </a:stretch>
        </p:blipFill>
        <p:spPr bwMode="auto">
          <a:xfrm>
            <a:off x="9190154" y="4636410"/>
            <a:ext cx="2908042" cy="1818421"/>
          </a:xfrm>
          <a:prstGeom prst="rect">
            <a:avLst/>
          </a:prstGeom>
          <a:noFill/>
          <a:ln w="28575">
            <a:solidFill>
              <a:srgbClr val="3B79CE"/>
            </a:solidFill>
          </a:ln>
          <a:effectLst/>
          <a:extLst>
            <a:ext uri="{909E8E84-426E-40DD-AFC4-6F175D3DCCD1}">
              <a14:hiddenFill xmlns:a14="http://schemas.microsoft.com/office/drawing/2010/main">
                <a:solidFill>
                  <a:srgbClr val="FFFFFF"/>
                </a:solidFill>
              </a14:hiddenFill>
            </a:ext>
          </a:extLst>
        </p:spPr>
      </p:pic>
      <p:sp>
        <p:nvSpPr>
          <p:cNvPr id="19" name="Oval 60">
            <a:hlinkClick r:id="rId4"/>
          </p:cNvPr>
          <p:cNvSpPr>
            <a:spLocks noChangeArrowheads="1"/>
          </p:cNvSpPr>
          <p:nvPr userDrawn="1"/>
        </p:nvSpPr>
        <p:spPr bwMode="auto">
          <a:xfrm>
            <a:off x="5964336" y="2757882"/>
            <a:ext cx="443894" cy="523996"/>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
        <p:nvSpPr>
          <p:cNvPr id="20" name="Oval 60">
            <a:hlinkClick r:id="rId4"/>
          </p:cNvPr>
          <p:cNvSpPr>
            <a:spLocks noChangeArrowheads="1"/>
          </p:cNvSpPr>
          <p:nvPr userDrawn="1"/>
        </p:nvSpPr>
        <p:spPr bwMode="auto">
          <a:xfrm>
            <a:off x="5820319" y="1991986"/>
            <a:ext cx="443894" cy="523996"/>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
        <p:nvSpPr>
          <p:cNvPr id="27" name="Oval 61">
            <a:hlinkClick r:id="rId5"/>
          </p:cNvPr>
          <p:cNvSpPr>
            <a:spLocks noChangeArrowheads="1"/>
          </p:cNvSpPr>
          <p:nvPr userDrawn="1"/>
        </p:nvSpPr>
        <p:spPr bwMode="auto">
          <a:xfrm>
            <a:off x="5832278" y="2800606"/>
            <a:ext cx="419977" cy="521615"/>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Tree>
  </p:cSld>
  <p:clrMapOvr>
    <a:masterClrMapping/>
  </p:clrMapOvr>
  <p:transition spd="slow">
    <p:push dir="u"/>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
        <p:nvSpPr>
          <p:cNvPr id="5" name="TextBox 8"/>
          <p:cNvSpPr txBox="1"/>
          <p:nvPr userDrawn="1"/>
        </p:nvSpPr>
        <p:spPr>
          <a:xfrm>
            <a:off x="965808" y="159023"/>
            <a:ext cx="736244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0" kern="1200" smtClean="0">
                <a:solidFill>
                  <a:srgbClr val="5F5E5C"/>
                </a:solidFill>
                <a:latin typeface="华康俪金黑W8(P)" panose="020b0800000000000000" pitchFamily="34" charset="-122"/>
                <a:ea typeface="华康俪金黑W8(P)" panose="020b0800000000000000" pitchFamily="34" charset="-122"/>
                <a:cs typeface="+mn-cs"/>
              </a:rPr>
              <a:t>第三节  盈亏临界点和利润敏感性分析</a:t>
            </a:r>
            <a:endParaRPr lang="zh-CN" altLang="en-US" sz="2400" b="0" kern="1200">
              <a:solidFill>
                <a:srgbClr val="5F5E5C"/>
              </a:solidFill>
              <a:latin typeface="华康俪金黑W8(P)" panose="020b0800000000000000" pitchFamily="34" charset="-122"/>
              <a:ea typeface="华康俪金黑W8(P)" panose="020b0800000000000000" pitchFamily="34" charset="-122"/>
              <a:cs typeface="+mn-cs"/>
            </a:endParaRPr>
          </a:p>
        </p:txBody>
      </p:sp>
      <p:sp>
        <p:nvSpPr>
          <p:cNvPr id="6" name="TextBox 5"/>
          <p:cNvSpPr txBox="1"/>
          <p:nvPr userDrawn="1"/>
        </p:nvSpPr>
        <p:spPr>
          <a:xfrm>
            <a:off x="382465" y="251766"/>
            <a:ext cx="307777"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smtClean="0">
                <a:solidFill>
                  <a:schemeClr val="tx1">
                    <a:lumMod val="75000"/>
                    <a:lumOff val="25000"/>
                  </a:schemeClr>
                </a:solidFill>
                <a:latin typeface="微软雅黑" panose="020b0503020204020204" pitchFamily="34" charset="-122"/>
                <a:ea typeface="微软雅黑" panose="020b0503020204020204" pitchFamily="34" charset="-122"/>
              </a:rPr>
              <a:t>模块九</a:t>
            </a:r>
            <a:endParaRPr lang="zh-CN" altLang="en-US" sz="20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6"/>
          <p:cNvSpPr txBox="1"/>
          <p:nvPr userDrawn="1"/>
        </p:nvSpPr>
        <p:spPr>
          <a:xfrm>
            <a:off x="379488" y="1414759"/>
            <a:ext cx="307777" cy="295034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b="1" smtClean="0">
                <a:solidFill>
                  <a:schemeClr val="bg1"/>
                </a:solidFill>
                <a:latin typeface="微软雅黑" panose="020b0503020204020204" pitchFamily="34" charset="-122"/>
                <a:ea typeface="微软雅黑" panose="020b0503020204020204" pitchFamily="34" charset="-122"/>
              </a:rPr>
              <a:t>成本性态和本量利分析</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自定义版式">
    <p:spTree>
      <p:nvGrpSpPr>
        <p:cNvPr id="1" name=""/>
        <p:cNvGrpSpPr/>
        <p:nvPr/>
      </p:nvGrpSpPr>
      <p:grpSpPr>
        <a:xfrm>
          <a:off x="0" y="0"/>
          <a:ext cx="0" cy="0"/>
        </a:xfrm>
      </p:grpSpPr>
      <p:sp>
        <p:nvSpPr>
          <p:cNvPr id="3" name="TextBox 8"/>
          <p:cNvSpPr txBox="1"/>
          <p:nvPr userDrawn="1"/>
        </p:nvSpPr>
        <p:spPr>
          <a:xfrm>
            <a:off x="965808" y="159023"/>
            <a:ext cx="584457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0" kern="1200" smtClean="0">
                <a:solidFill>
                  <a:srgbClr val="5F5E5C"/>
                </a:solidFill>
                <a:latin typeface="华康俪金黑W8(P)" panose="020b0800000000000000" pitchFamily="34" charset="-122"/>
                <a:ea typeface="华康俪金黑W8(P)" panose="020b0800000000000000" pitchFamily="34" charset="-122"/>
                <a:cs typeface="+mn-cs"/>
              </a:rPr>
              <a:t>第四节  成本核算的一般程序</a:t>
            </a:r>
            <a:endParaRPr lang="zh-CN" altLang="en-US" sz="2400" b="0" kern="1200">
              <a:solidFill>
                <a:srgbClr val="5F5E5C"/>
              </a:solidFill>
              <a:latin typeface="华康俪金黑W8(P)" panose="020b0800000000000000" pitchFamily="34" charset="-122"/>
              <a:ea typeface="华康俪金黑W8(P)" panose="020b0800000000000000" pitchFamily="34" charset="-122"/>
              <a:cs typeface="+mn-cs"/>
            </a:endParaRPr>
          </a:p>
        </p:txBody>
      </p:sp>
      <p:sp>
        <p:nvSpPr>
          <p:cNvPr id="6" name="TextBox 5"/>
          <p:cNvSpPr txBox="1"/>
          <p:nvPr userDrawn="1"/>
        </p:nvSpPr>
        <p:spPr>
          <a:xfrm>
            <a:off x="382465" y="251766"/>
            <a:ext cx="307777"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smtClean="0">
                <a:solidFill>
                  <a:schemeClr val="tx1">
                    <a:lumMod val="75000"/>
                    <a:lumOff val="25000"/>
                  </a:schemeClr>
                </a:solidFill>
                <a:latin typeface="微软雅黑" panose="020b0503020204020204" pitchFamily="34" charset="-122"/>
                <a:ea typeface="微软雅黑" panose="020b0503020204020204" pitchFamily="34" charset="-122"/>
              </a:rPr>
              <a:t>模块一</a:t>
            </a:r>
            <a:endParaRPr lang="zh-CN" altLang="en-US" sz="20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6"/>
          <p:cNvSpPr txBox="1"/>
          <p:nvPr userDrawn="1"/>
        </p:nvSpPr>
        <p:spPr>
          <a:xfrm>
            <a:off x="379488" y="1556792"/>
            <a:ext cx="307777" cy="2520280"/>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b="1" smtClean="0">
                <a:solidFill>
                  <a:schemeClr val="bg1"/>
                </a:solidFill>
                <a:latin typeface="微软雅黑" panose="020b0503020204020204" pitchFamily="34" charset="-122"/>
                <a:ea typeface="微软雅黑" panose="020b0503020204020204" pitchFamily="34" charset="-122"/>
              </a:rPr>
              <a:t>总  论</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自定义版式">
    <p:spTree>
      <p:nvGrpSpPr>
        <p:cNvPr id="1" name=""/>
        <p:cNvGrpSpPr/>
        <p:nvPr/>
      </p:nvGrpSpPr>
      <p:grpSpPr>
        <a:xfrm>
          <a:off x="0" y="0"/>
          <a:ext cx="0" cy="0"/>
        </a:xfrm>
      </p:grpSpPr>
      <p:sp>
        <p:nvSpPr>
          <p:cNvPr id="3" name="TextBox 8"/>
          <p:cNvSpPr txBox="1"/>
          <p:nvPr userDrawn="1"/>
        </p:nvSpPr>
        <p:spPr>
          <a:xfrm>
            <a:off x="965808" y="97468"/>
            <a:ext cx="5844572"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kern="1200" smtClean="0">
                <a:solidFill>
                  <a:srgbClr val="5F5E5C"/>
                </a:solidFill>
                <a:latin typeface="华康俪金黑W8(P)" panose="020b0800000000000000" pitchFamily="34" charset="-122"/>
                <a:ea typeface="华康俪金黑W8(P)" panose="020b0800000000000000" pitchFamily="34" charset="-122"/>
                <a:cs typeface="+mn-cs"/>
              </a:rPr>
              <a:t>第五节  会计机构和会计人员</a:t>
            </a:r>
            <a:endParaRPr lang="zh-CN" altLang="en-US" sz="2800" b="1" kern="1200">
              <a:solidFill>
                <a:srgbClr val="5F5E5C"/>
              </a:solidFill>
              <a:latin typeface="华康俪金黑W8(P)" panose="020b0800000000000000" pitchFamily="34" charset="-122"/>
              <a:ea typeface="华康俪金黑W8(P)" panose="020b0800000000000000" pitchFamily="34" charset="-122"/>
              <a:cs typeface="+mn-cs"/>
            </a:endParaRPr>
          </a:p>
        </p:txBody>
      </p:sp>
      <p:sp>
        <p:nvSpPr>
          <p:cNvPr id="4" name="TextBox 3"/>
          <p:cNvSpPr txBox="1"/>
          <p:nvPr userDrawn="1"/>
        </p:nvSpPr>
        <p:spPr>
          <a:xfrm>
            <a:off x="382465" y="251766"/>
            <a:ext cx="307777"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smtClean="0">
                <a:solidFill>
                  <a:schemeClr val="tx1">
                    <a:lumMod val="75000"/>
                    <a:lumOff val="25000"/>
                  </a:schemeClr>
                </a:solidFill>
                <a:latin typeface="微软雅黑" panose="020b0503020204020204" pitchFamily="34" charset="-122"/>
                <a:ea typeface="微软雅黑" panose="020b0503020204020204" pitchFamily="34" charset="-122"/>
              </a:rPr>
              <a:t>第一章</a:t>
            </a:r>
            <a:endParaRPr lang="zh-CN" altLang="en-US" sz="20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TextBox 4"/>
          <p:cNvSpPr txBox="1"/>
          <p:nvPr userDrawn="1"/>
        </p:nvSpPr>
        <p:spPr>
          <a:xfrm>
            <a:off x="379488" y="1556792"/>
            <a:ext cx="307777" cy="2520280"/>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b="1" smtClean="0">
                <a:solidFill>
                  <a:schemeClr val="bg1"/>
                </a:solidFill>
                <a:latin typeface="微软雅黑" panose="020b0503020204020204" pitchFamily="34" charset="-122"/>
                <a:ea typeface="微软雅黑" panose="020b0503020204020204" pitchFamily="34" charset="-122"/>
              </a:rPr>
              <a:t>会计法律制度</a:t>
            </a:r>
            <a:endParaRPr lang="zh-CN" altLang="en-US" sz="20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自定义版式">
    <p:spTree>
      <p:nvGrpSpPr>
        <p:cNvPr id="1" name=""/>
        <p:cNvGrpSpPr/>
        <p:nvPr/>
      </p:nvGrpSpPr>
      <p:grpSpPr>
        <a:xfrm>
          <a:off x="0" y="0"/>
          <a:ext cx="0" cy="0"/>
        </a:xfrm>
      </p:grpSpPr>
      <p:sp>
        <p:nvSpPr>
          <p:cNvPr id="3" name="TextBox 8"/>
          <p:cNvSpPr txBox="1"/>
          <p:nvPr userDrawn="1"/>
        </p:nvSpPr>
        <p:spPr>
          <a:xfrm>
            <a:off x="965808" y="97468"/>
            <a:ext cx="5844572"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kern="1200" smtClean="0">
                <a:solidFill>
                  <a:srgbClr val="5F5E5C"/>
                </a:solidFill>
                <a:latin typeface="华康俪金黑W8(P)" panose="020b0800000000000000" pitchFamily="34" charset="-122"/>
                <a:ea typeface="华康俪金黑W8(P)" panose="020b0800000000000000" pitchFamily="34" charset="-122"/>
                <a:cs typeface="+mn-cs"/>
              </a:rPr>
              <a:t>第六节  法律责任</a:t>
            </a:r>
            <a:endParaRPr lang="zh-CN" altLang="en-US" sz="2800" b="1" kern="1200">
              <a:solidFill>
                <a:srgbClr val="5F5E5C"/>
              </a:solidFill>
              <a:latin typeface="华康俪金黑W8(P)" panose="020b0800000000000000" pitchFamily="34" charset="-122"/>
              <a:ea typeface="华康俪金黑W8(P)" panose="020b0800000000000000" pitchFamily="34" charset="-122"/>
              <a:cs typeface="+mn-cs"/>
            </a:endParaRPr>
          </a:p>
        </p:txBody>
      </p:sp>
      <p:sp>
        <p:nvSpPr>
          <p:cNvPr id="4" name="TextBox 3"/>
          <p:cNvSpPr txBox="1"/>
          <p:nvPr userDrawn="1"/>
        </p:nvSpPr>
        <p:spPr>
          <a:xfrm>
            <a:off x="382465" y="251766"/>
            <a:ext cx="307777"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smtClean="0">
                <a:solidFill>
                  <a:schemeClr val="tx1">
                    <a:lumMod val="75000"/>
                    <a:lumOff val="25000"/>
                  </a:schemeClr>
                </a:solidFill>
                <a:latin typeface="微软雅黑" panose="020b0503020204020204" pitchFamily="34" charset="-122"/>
                <a:ea typeface="微软雅黑" panose="020b0503020204020204" pitchFamily="34" charset="-122"/>
              </a:rPr>
              <a:t>第一章</a:t>
            </a:r>
            <a:endParaRPr lang="zh-CN" altLang="en-US" sz="20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TextBox 4"/>
          <p:cNvSpPr txBox="1"/>
          <p:nvPr userDrawn="1"/>
        </p:nvSpPr>
        <p:spPr>
          <a:xfrm>
            <a:off x="379488" y="1556792"/>
            <a:ext cx="307777" cy="2520280"/>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b="1" smtClean="0">
                <a:solidFill>
                  <a:schemeClr val="bg1"/>
                </a:solidFill>
                <a:latin typeface="微软雅黑" panose="020b0503020204020204" pitchFamily="34" charset="-122"/>
                <a:ea typeface="微软雅黑" panose="020b0503020204020204" pitchFamily="34" charset="-122"/>
              </a:rPr>
              <a:t>会计法律制度</a:t>
            </a:r>
            <a:endParaRPr lang="zh-CN" altLang="en-US" sz="20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6F6F6"/>
        </a:solidFill>
        <a:effectLst/>
      </p:bgPr>
    </p:bg>
    <p:spTree>
      <p:nvGrpSpPr>
        <p:cNvPr id="1" name=""/>
        <p:cNvGrpSpPr/>
        <p:nvPr/>
      </p:nvGrpSpPr>
      <p:grpSpPr>
        <a:xfrm>
          <a:off x="0" y="0"/>
          <a:ext cx="0" cy="0"/>
        </a:xfrm>
      </p:grpSpPr>
      <p:sp>
        <p:nvSpPr>
          <p:cNvPr id="33" name="燕尾形 32"/>
          <p:cNvSpPr/>
          <p:nvPr userDrawn="1"/>
        </p:nvSpPr>
        <p:spPr>
          <a:xfrm>
            <a:off x="754878" y="620992"/>
            <a:ext cx="5844916" cy="201600"/>
          </a:xfrm>
          <a:prstGeom prst="chevron">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36" name="矩形 35"/>
          <p:cNvSpPr/>
          <p:nvPr userDrawn="1"/>
        </p:nvSpPr>
        <p:spPr>
          <a:xfrm>
            <a:off x="302223" y="251766"/>
            <a:ext cx="395988" cy="1090985"/>
          </a:xfrm>
          <a:prstGeom prst="rect">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37" name="等腰三角形 36"/>
          <p:cNvSpPr/>
          <p:nvPr userDrawn="1"/>
        </p:nvSpPr>
        <p:spPr>
          <a:xfrm rot="5400000">
            <a:off x="646588" y="672314"/>
            <a:ext cx="202208" cy="98959"/>
          </a:xfrm>
          <a:prstGeom prst="triangle">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39" name="矩形 38"/>
          <p:cNvSpPr/>
          <p:nvPr userDrawn="1"/>
        </p:nvSpPr>
        <p:spPr>
          <a:xfrm>
            <a:off x="302223" y="1342751"/>
            <a:ext cx="395988" cy="2950345"/>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42" name="矩形 41"/>
          <p:cNvSpPr/>
          <p:nvPr userDrawn="1"/>
        </p:nvSpPr>
        <p:spPr>
          <a:xfrm>
            <a:off x="6132534" y="620992"/>
            <a:ext cx="6059466" cy="201600"/>
          </a:xfrm>
          <a:prstGeom prst="rect">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43" name="矩形 42"/>
          <p:cNvSpPr/>
          <p:nvPr userDrawn="1"/>
        </p:nvSpPr>
        <p:spPr>
          <a:xfrm>
            <a:off x="302223" y="6425950"/>
            <a:ext cx="395988" cy="432050"/>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44" name="TextBox 15"/>
          <p:cNvSpPr txBox="1"/>
          <p:nvPr userDrawn="1"/>
        </p:nvSpPr>
        <p:spPr>
          <a:xfrm>
            <a:off x="252743" y="6488668"/>
            <a:ext cx="494948"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r>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6.png" /><Relationship Id="rId3" Type="http://schemas.openxmlformats.org/officeDocument/2006/relationships/tags" Target="../tags/tag1.xml" /><Relationship Id="rId4" Type="http://schemas.openxmlformats.org/officeDocument/2006/relationships/tags" Target="../tags/tag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3.xml" /><Relationship Id="rId3" Type="http://schemas.openxmlformats.org/officeDocument/2006/relationships/tags" Target="../tags/tag4.xml" /><Relationship Id="rId4" Type="http://schemas.openxmlformats.org/officeDocument/2006/relationships/tags" Target="../tags/tag5.xml" /><Relationship Id="rId5" Type="http://schemas.openxmlformats.org/officeDocument/2006/relationships/tags" Target="../tags/tag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7.png" /><Relationship Id="rId3" Type="http://schemas.openxmlformats.org/officeDocument/2006/relationships/tags" Target="../tags/tag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8.xml" /><Relationship Id="rId3" Type="http://schemas.openxmlformats.org/officeDocument/2006/relationships/image" Target="../media/image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image" Target="../media/image9.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11.xml" /><Relationship Id="rId3" Type="http://schemas.openxmlformats.org/officeDocument/2006/relationships/tags" Target="../tags/tag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13.xml" /><Relationship Id="rId3" Type="http://schemas.openxmlformats.org/officeDocument/2006/relationships/oleObject" Target="../embeddings/oleObject1.bin" TargetMode="Internal" /><Relationship Id="rId4" Type="http://schemas.openxmlformats.org/officeDocument/2006/relationships/image" Target="../media/image10.wmf" /><Relationship Id="rId5" Type="http://schemas.openxmlformats.org/officeDocument/2006/relationships/vmlDrawing" Target="../drawings/vmlDrawing1.v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14.xml" /><Relationship Id="rId3" Type="http://schemas.openxmlformats.org/officeDocument/2006/relationships/tags" Target="../tags/tag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18.xml" /><Relationship Id="rId3" Type="http://schemas.openxmlformats.org/officeDocument/2006/relationships/oleObject" Target="../embeddings/oleObject2.bin" TargetMode="Internal" /><Relationship Id="rId4" Type="http://schemas.openxmlformats.org/officeDocument/2006/relationships/image" Target="../media/image11.wmf" /><Relationship Id="rId5" Type="http://schemas.openxmlformats.org/officeDocument/2006/relationships/vmlDrawing" Target="../drawings/vmlDrawing2.v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oleObject" Target="../embeddings/oleObject3.bin" TargetMode="Internal" /><Relationship Id="rId3" Type="http://schemas.openxmlformats.org/officeDocument/2006/relationships/image" Target="../media/image12.wmf" /><Relationship Id="rId4" Type="http://schemas.openxmlformats.org/officeDocument/2006/relationships/oleObject" Target="../embeddings/oleObject4.bin" TargetMode="Internal" /><Relationship Id="rId5" Type="http://schemas.openxmlformats.org/officeDocument/2006/relationships/image" Target="../media/image13.wmf" /><Relationship Id="rId6" Type="http://schemas.openxmlformats.org/officeDocument/2006/relationships/vmlDrawing" Target="../drawings/vmlDrawing3.v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5203043104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Tree>
  </p:cSld>
  <p:clrMapOvr>
    <a:masterClrMapping/>
  </p:clrMapOvr>
  <p:transition>
    <p:cove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 name="圆角矩形 39"/>
          <p:cNvSpPr/>
          <p:nvPr/>
        </p:nvSpPr>
        <p:spPr>
          <a:xfrm>
            <a:off x="1702920" y="3789040"/>
            <a:ext cx="8785568" cy="2520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43" name="椭圆 42"/>
          <p:cNvSpPr/>
          <p:nvPr/>
        </p:nvSpPr>
        <p:spPr>
          <a:xfrm>
            <a:off x="2509154" y="3816040"/>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45" name="椭圆 14"/>
          <p:cNvSpPr/>
          <p:nvPr/>
        </p:nvSpPr>
        <p:spPr bwMode="auto">
          <a:xfrm>
            <a:off x="1640486" y="1439592"/>
            <a:ext cx="1935234" cy="2475449"/>
          </a:xfrm>
          <a:custGeom>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51" name="椭圆 50"/>
          <p:cNvSpPr/>
          <p:nvPr/>
        </p:nvSpPr>
        <p:spPr>
          <a:xfrm>
            <a:off x="5965538"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52" name="椭圆 14"/>
          <p:cNvSpPr/>
          <p:nvPr/>
        </p:nvSpPr>
        <p:spPr bwMode="auto">
          <a:xfrm>
            <a:off x="5096870" y="1442384"/>
            <a:ext cx="1935234" cy="2475449"/>
          </a:xfrm>
          <a:custGeom>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55" name="椭圆 54"/>
          <p:cNvSpPr/>
          <p:nvPr/>
        </p:nvSpPr>
        <p:spPr>
          <a:xfrm>
            <a:off x="9471394"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57" name="椭圆 14"/>
          <p:cNvSpPr/>
          <p:nvPr/>
        </p:nvSpPr>
        <p:spPr bwMode="auto">
          <a:xfrm>
            <a:off x="8616280" y="1442384"/>
            <a:ext cx="1935234" cy="2475449"/>
          </a:xfrm>
          <a:custGeom>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19" name="TextBox 18"/>
          <p:cNvSpPr txBox="1"/>
          <p:nvPr/>
        </p:nvSpPr>
        <p:spPr>
          <a:xfrm>
            <a:off x="1728220" y="2134530"/>
            <a:ext cx="1714511"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a:solidFill>
                  <a:schemeClr val="bg1"/>
                </a:solidFill>
                <a:latin typeface="微软雅黑" panose="020b0503020204020204" pitchFamily="34" charset="-122"/>
                <a:ea typeface="微软雅黑" panose="020b0503020204020204" pitchFamily="34" charset="-122"/>
              </a:rPr>
              <a:t>成本性态分析</a:t>
            </a:r>
          </a:p>
        </p:txBody>
      </p:sp>
      <p:sp>
        <p:nvSpPr>
          <p:cNvPr id="21" name="TextBox 20"/>
          <p:cNvSpPr txBox="1"/>
          <p:nvPr/>
        </p:nvSpPr>
        <p:spPr>
          <a:xfrm>
            <a:off x="5184604" y="2134530"/>
            <a:ext cx="1757535"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a:solidFill>
                  <a:schemeClr val="bg1"/>
                </a:solidFill>
                <a:latin typeface="微软雅黑" panose="020b0503020204020204" pitchFamily="34" charset="-122"/>
                <a:ea typeface="微软雅黑" panose="020b0503020204020204" pitchFamily="34" charset="-122"/>
              </a:rPr>
              <a:t>本量利分析</a:t>
            </a:r>
          </a:p>
        </p:txBody>
      </p:sp>
      <p:sp>
        <p:nvSpPr>
          <p:cNvPr id="22" name="TextBox 21"/>
          <p:cNvSpPr txBox="1"/>
          <p:nvPr/>
        </p:nvSpPr>
        <p:spPr>
          <a:xfrm>
            <a:off x="8616280" y="1868631"/>
            <a:ext cx="1935234"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a:solidFill>
                  <a:schemeClr val="bg1"/>
                </a:solidFill>
                <a:latin typeface="微软雅黑" panose="020b0503020204020204" pitchFamily="34" charset="-122"/>
                <a:ea typeface="微软雅黑" panose="020b0503020204020204" pitchFamily="34" charset="-122"/>
              </a:rPr>
              <a:t>盈亏</a:t>
            </a:r>
            <a:r>
              <a:rPr lang="zh-CN" altLang="en-US" sz="2000" b="1" smtClean="0">
                <a:solidFill>
                  <a:schemeClr val="bg1"/>
                </a:solidFill>
                <a:latin typeface="微软雅黑" panose="020b0503020204020204" pitchFamily="34" charset="-122"/>
                <a:ea typeface="微软雅黑" panose="020b0503020204020204" pitchFamily="34" charset="-122"/>
              </a:rPr>
              <a:t>临界点</a:t>
            </a:r>
            <a:endParaRPr lang="en-US" altLang="zh-CN" sz="2000" b="1" smtClean="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000" b="1" smtClean="0">
                <a:solidFill>
                  <a:schemeClr val="bg1"/>
                </a:solidFill>
                <a:latin typeface="微软雅黑" panose="020b0503020204020204" pitchFamily="34" charset="-122"/>
                <a:ea typeface="微软雅黑" panose="020b0503020204020204" pitchFamily="34" charset="-122"/>
              </a:rPr>
              <a:t>和</a:t>
            </a:r>
            <a:r>
              <a:rPr lang="zh-CN" altLang="en-US" sz="2000" b="1">
                <a:solidFill>
                  <a:schemeClr val="bg1"/>
                </a:solidFill>
                <a:latin typeface="微软雅黑" panose="020b0503020204020204" pitchFamily="34" charset="-122"/>
                <a:ea typeface="微软雅黑" panose="020b0503020204020204" pitchFamily="34" charset="-122"/>
              </a:rPr>
              <a:t>利润</a:t>
            </a:r>
            <a:r>
              <a:rPr lang="zh-CN" altLang="en-US" sz="2000" b="1" smtClean="0">
                <a:solidFill>
                  <a:schemeClr val="bg1"/>
                </a:solidFill>
                <a:latin typeface="微软雅黑" panose="020b0503020204020204" pitchFamily="34" charset="-122"/>
                <a:ea typeface="微软雅黑" panose="020b0503020204020204" pitchFamily="34" charset="-122"/>
              </a:rPr>
              <a:t>敏感性</a:t>
            </a:r>
            <a:endParaRPr lang="en-US" altLang="zh-CN" sz="2000" b="1" smtClean="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000" b="1" smtClean="0">
                <a:solidFill>
                  <a:schemeClr val="bg1"/>
                </a:solidFill>
                <a:latin typeface="微软雅黑" panose="020b0503020204020204" pitchFamily="34" charset="-122"/>
                <a:ea typeface="微软雅黑" panose="020b0503020204020204" pitchFamily="34" charset="-122"/>
              </a:rPr>
              <a:t>分析</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15" name="TextBox 8"/>
          <p:cNvSpPr txBox="1"/>
          <p:nvPr/>
        </p:nvSpPr>
        <p:spPr>
          <a:xfrm>
            <a:off x="1730450" y="4221089"/>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anose="020b0503020204020204" pitchFamily="34" charset="-122"/>
              </a:rPr>
              <a:t>第一节</a:t>
            </a:r>
            <a:endParaRPr lang="zh-CN" altLang="en-US" sz="2400" b="1">
              <a:solidFill>
                <a:schemeClr val="tx1">
                  <a:lumMod val="65000"/>
                  <a:lumOff val="35000"/>
                </a:schemeClr>
              </a:solidFill>
              <a:latin typeface="专业字体设计服务/WWW.ZTSGC.COM/"/>
              <a:ea typeface="微软雅黑" panose="020b0503020204020204" pitchFamily="34" charset="-122"/>
            </a:endParaRPr>
          </a:p>
        </p:txBody>
      </p:sp>
      <p:sp>
        <p:nvSpPr>
          <p:cNvPr id="16" name="TextBox 8"/>
          <p:cNvSpPr txBox="1"/>
          <p:nvPr/>
        </p:nvSpPr>
        <p:spPr>
          <a:xfrm>
            <a:off x="5186834"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anose="020b0503020204020204" pitchFamily="34" charset="-122"/>
              </a:rPr>
              <a:t>第二节</a:t>
            </a:r>
            <a:endParaRPr lang="zh-CN" altLang="en-US" sz="2400" b="1">
              <a:solidFill>
                <a:schemeClr val="tx1">
                  <a:lumMod val="65000"/>
                  <a:lumOff val="35000"/>
                </a:schemeClr>
              </a:solidFill>
              <a:latin typeface="专业字体设计服务/WWW.ZTSGC.COM/"/>
              <a:ea typeface="微软雅黑" panose="020b0503020204020204" pitchFamily="34" charset="-122"/>
            </a:endParaRPr>
          </a:p>
        </p:txBody>
      </p:sp>
      <p:sp>
        <p:nvSpPr>
          <p:cNvPr id="17" name="TextBox 16"/>
          <p:cNvSpPr txBox="1"/>
          <p:nvPr/>
        </p:nvSpPr>
        <p:spPr>
          <a:xfrm>
            <a:off x="8707057"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anose="020b0503020204020204" pitchFamily="34" charset="-122"/>
              </a:rPr>
              <a:t>第三节</a:t>
            </a:r>
            <a:endParaRPr lang="zh-CN" altLang="en-US" sz="2400" b="1">
              <a:solidFill>
                <a:schemeClr val="tx1">
                  <a:lumMod val="65000"/>
                  <a:lumOff val="35000"/>
                </a:schemeClr>
              </a:solidFill>
              <a:latin typeface="专业字体设计服务/WWW.ZTSGC.COM/"/>
              <a:ea typeface="微软雅黑" panose="020b0503020204020204" pitchFamily="34" charset="-122"/>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5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dur="500" fill="hold" grpId="0" nodeType="withEffect">
                                  <p:stCondLst>
                                    <p:cond delay="3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dur="500" fill="hold" grpId="0" nodeType="withEffect">
                                  <p:stCondLst>
                                    <p:cond delay="3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par>
                                <p:cTn id="20" presetID="47" presetClass="entr" presetSubtype="0" dur="750" fill="hold" grpId="0"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anim calcmode="lin" valueType="num">
                                      <p:cBhvr>
                                        <p:cTn id="23" dur="750" fill="hold"/>
                                        <p:tgtEl>
                                          <p:spTgt spid="15"/>
                                        </p:tgtEl>
                                        <p:attrNameLst>
                                          <p:attrName>ppt_x</p:attrName>
                                        </p:attrNameLst>
                                      </p:cBhvr>
                                      <p:tavLst>
                                        <p:tav tm="0">
                                          <p:val>
                                            <p:strVal val="#ppt_x"/>
                                          </p:val>
                                        </p:tav>
                                        <p:tav tm="100000">
                                          <p:val>
                                            <p:strVal val="#ppt_x"/>
                                          </p:val>
                                        </p:tav>
                                      </p:tavLst>
                                    </p:anim>
                                    <p:anim calcmode="lin" valueType="num">
                                      <p:cBhvr>
                                        <p:cTn id="24" dur="750" fill="hold"/>
                                        <p:tgtEl>
                                          <p:spTgt spid="15"/>
                                        </p:tgtEl>
                                        <p:attrNameLst>
                                          <p:attrName>ppt_y</p:attrName>
                                        </p:attrNameLst>
                                      </p:cBhvr>
                                      <p:tavLst>
                                        <p:tav tm="0">
                                          <p:val>
                                            <p:strVal val="#ppt_y-.1"/>
                                          </p:val>
                                        </p:tav>
                                        <p:tav tm="100000">
                                          <p:val>
                                            <p:strVal val="#ppt_y"/>
                                          </p:val>
                                        </p:tav>
                                      </p:tavLst>
                                    </p:anim>
                                  </p:childTnLst>
                                </p:cTn>
                              </p:par>
                              <p:par>
                                <p:cTn id="25" presetID="47" presetClass="entr" presetSubtype="0" dur="750" fill="hold" grpId="0" nodeType="withEffect">
                                  <p:stCondLst>
                                    <p:cond delay="30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anim calcmode="lin" valueType="num">
                                      <p:cBhvr>
                                        <p:cTn id="28" dur="750" fill="hold"/>
                                        <p:tgtEl>
                                          <p:spTgt spid="16"/>
                                        </p:tgtEl>
                                        <p:attrNameLst>
                                          <p:attrName>ppt_x</p:attrName>
                                        </p:attrNameLst>
                                      </p:cBhvr>
                                      <p:tavLst>
                                        <p:tav tm="0">
                                          <p:val>
                                            <p:strVal val="#ppt_x"/>
                                          </p:val>
                                        </p:tav>
                                        <p:tav tm="100000">
                                          <p:val>
                                            <p:strVal val="#ppt_x"/>
                                          </p:val>
                                        </p:tav>
                                      </p:tavLst>
                                    </p:anim>
                                    <p:anim calcmode="lin" valueType="num">
                                      <p:cBhvr>
                                        <p:cTn id="29" dur="750" fill="hold"/>
                                        <p:tgtEl>
                                          <p:spTgt spid="16"/>
                                        </p:tgtEl>
                                        <p:attrNameLst>
                                          <p:attrName>ppt_y</p:attrName>
                                        </p:attrNameLst>
                                      </p:cBhvr>
                                      <p:tavLst>
                                        <p:tav tm="0">
                                          <p:val>
                                            <p:strVal val="#ppt_y-.1"/>
                                          </p:val>
                                        </p:tav>
                                        <p:tav tm="100000">
                                          <p:val>
                                            <p:strVal val="#ppt_y"/>
                                          </p:val>
                                        </p:tav>
                                      </p:tavLst>
                                    </p:anim>
                                  </p:childTnLst>
                                </p:cTn>
                              </p:par>
                              <p:par>
                                <p:cTn id="30" presetID="47" presetClass="entr" presetSubtype="0" dur="750" fill="hold" grpId="0" nodeType="withEffect">
                                  <p:stCondLst>
                                    <p:cond delay="3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750"/>
                                        <p:tgtEl>
                                          <p:spTgt spid="17"/>
                                        </p:tgtEl>
                                      </p:cBhvr>
                                    </p:animEffect>
                                    <p:anim calcmode="lin" valueType="num">
                                      <p:cBhvr>
                                        <p:cTn id="33" dur="750" fill="hold"/>
                                        <p:tgtEl>
                                          <p:spTgt spid="17"/>
                                        </p:tgtEl>
                                        <p:attrNameLst>
                                          <p:attrName>ppt_x</p:attrName>
                                        </p:attrNameLst>
                                      </p:cBhvr>
                                      <p:tavLst>
                                        <p:tav tm="0">
                                          <p:val>
                                            <p:strVal val="#ppt_x"/>
                                          </p:val>
                                        </p:tav>
                                        <p:tav tm="100000">
                                          <p:val>
                                            <p:strVal val="#ppt_x"/>
                                          </p:val>
                                        </p:tav>
                                      </p:tavLst>
                                    </p:anim>
                                    <p:anim calcmode="lin" valueType="num">
                                      <p:cBhvr>
                                        <p:cTn id="34" dur="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15" grpId="0"/>
      <p:bldP spid="16" grpId="0"/>
      <p:bldP spid="17"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 name="圆角矩形 22"/>
          <p:cNvSpPr/>
          <p:nvPr/>
        </p:nvSpPr>
        <p:spPr>
          <a:xfrm>
            <a:off x="1702920" y="3789040"/>
            <a:ext cx="8785568" cy="2520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4" name="椭圆 23"/>
          <p:cNvSpPr/>
          <p:nvPr/>
        </p:nvSpPr>
        <p:spPr>
          <a:xfrm>
            <a:off x="2509154" y="3816040"/>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5" name="椭圆 14"/>
          <p:cNvSpPr/>
          <p:nvPr/>
        </p:nvSpPr>
        <p:spPr bwMode="auto">
          <a:xfrm>
            <a:off x="1640486" y="1439592"/>
            <a:ext cx="1935234" cy="2475449"/>
          </a:xfrm>
          <a:custGeom>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27" name="椭圆 26"/>
          <p:cNvSpPr/>
          <p:nvPr/>
        </p:nvSpPr>
        <p:spPr>
          <a:xfrm>
            <a:off x="5965538"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8" name="椭圆 14"/>
          <p:cNvSpPr/>
          <p:nvPr/>
        </p:nvSpPr>
        <p:spPr bwMode="auto">
          <a:xfrm>
            <a:off x="5096870" y="1442384"/>
            <a:ext cx="1935234" cy="2475449"/>
          </a:xfrm>
          <a:custGeom>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A6A6A6"/>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30" name="椭圆 29"/>
          <p:cNvSpPr/>
          <p:nvPr/>
        </p:nvSpPr>
        <p:spPr>
          <a:xfrm>
            <a:off x="9471394"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32" name="椭圆 14"/>
          <p:cNvSpPr/>
          <p:nvPr/>
        </p:nvSpPr>
        <p:spPr bwMode="auto">
          <a:xfrm>
            <a:off x="8616280" y="1442384"/>
            <a:ext cx="1935234" cy="2475449"/>
          </a:xfrm>
          <a:custGeom>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A6A6A6"/>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15" name="TextBox 14"/>
          <p:cNvSpPr txBox="1"/>
          <p:nvPr/>
        </p:nvSpPr>
        <p:spPr>
          <a:xfrm>
            <a:off x="1728220" y="2134530"/>
            <a:ext cx="1714511"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a:solidFill>
                  <a:schemeClr val="bg1"/>
                </a:solidFill>
                <a:latin typeface="微软雅黑" panose="020b0503020204020204" pitchFamily="34" charset="-122"/>
                <a:ea typeface="微软雅黑" panose="020b0503020204020204" pitchFamily="34" charset="-122"/>
              </a:rPr>
              <a:t>成本性态分析</a:t>
            </a:r>
          </a:p>
        </p:txBody>
      </p:sp>
      <p:sp>
        <p:nvSpPr>
          <p:cNvPr id="16" name="TextBox 15"/>
          <p:cNvSpPr txBox="1"/>
          <p:nvPr/>
        </p:nvSpPr>
        <p:spPr>
          <a:xfrm>
            <a:off x="5184604" y="2134530"/>
            <a:ext cx="1757535"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a:solidFill>
                  <a:schemeClr val="bg1"/>
                </a:solidFill>
                <a:latin typeface="微软雅黑" panose="020b0503020204020204" pitchFamily="34" charset="-122"/>
                <a:ea typeface="微软雅黑" panose="020b0503020204020204" pitchFamily="34" charset="-122"/>
              </a:rPr>
              <a:t>本量利分析</a:t>
            </a:r>
          </a:p>
        </p:txBody>
      </p:sp>
      <p:sp>
        <p:nvSpPr>
          <p:cNvPr id="17" name="TextBox 16"/>
          <p:cNvSpPr txBox="1"/>
          <p:nvPr/>
        </p:nvSpPr>
        <p:spPr>
          <a:xfrm>
            <a:off x="8616280" y="1868631"/>
            <a:ext cx="1935234"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a:solidFill>
                  <a:schemeClr val="bg1"/>
                </a:solidFill>
                <a:latin typeface="微软雅黑" panose="020b0503020204020204" pitchFamily="34" charset="-122"/>
                <a:ea typeface="微软雅黑" panose="020b0503020204020204" pitchFamily="34" charset="-122"/>
              </a:rPr>
              <a:t>盈亏</a:t>
            </a:r>
            <a:r>
              <a:rPr lang="zh-CN" altLang="en-US" sz="2000" b="1" smtClean="0">
                <a:solidFill>
                  <a:schemeClr val="bg1"/>
                </a:solidFill>
                <a:latin typeface="微软雅黑" panose="020b0503020204020204" pitchFamily="34" charset="-122"/>
                <a:ea typeface="微软雅黑" panose="020b0503020204020204" pitchFamily="34" charset="-122"/>
              </a:rPr>
              <a:t>临界点</a:t>
            </a:r>
            <a:endParaRPr lang="en-US" altLang="zh-CN" sz="2000" b="1" smtClean="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000" b="1" smtClean="0">
                <a:solidFill>
                  <a:schemeClr val="bg1"/>
                </a:solidFill>
                <a:latin typeface="微软雅黑" panose="020b0503020204020204" pitchFamily="34" charset="-122"/>
                <a:ea typeface="微软雅黑" panose="020b0503020204020204" pitchFamily="34" charset="-122"/>
              </a:rPr>
              <a:t>和</a:t>
            </a:r>
            <a:r>
              <a:rPr lang="zh-CN" altLang="en-US" sz="2000" b="1">
                <a:solidFill>
                  <a:schemeClr val="bg1"/>
                </a:solidFill>
                <a:latin typeface="微软雅黑" panose="020b0503020204020204" pitchFamily="34" charset="-122"/>
                <a:ea typeface="微软雅黑" panose="020b0503020204020204" pitchFamily="34" charset="-122"/>
              </a:rPr>
              <a:t>利润</a:t>
            </a:r>
            <a:r>
              <a:rPr lang="zh-CN" altLang="en-US" sz="2000" b="1" smtClean="0">
                <a:solidFill>
                  <a:schemeClr val="bg1"/>
                </a:solidFill>
                <a:latin typeface="微软雅黑" panose="020b0503020204020204" pitchFamily="34" charset="-122"/>
                <a:ea typeface="微软雅黑" panose="020b0503020204020204" pitchFamily="34" charset="-122"/>
              </a:rPr>
              <a:t>敏感性</a:t>
            </a:r>
            <a:endParaRPr lang="en-US" altLang="zh-CN" sz="2000" b="1" smtClean="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000" b="1" smtClean="0">
                <a:solidFill>
                  <a:schemeClr val="bg1"/>
                </a:solidFill>
                <a:latin typeface="微软雅黑" panose="020b0503020204020204" pitchFamily="34" charset="-122"/>
                <a:ea typeface="微软雅黑" panose="020b0503020204020204" pitchFamily="34" charset="-122"/>
              </a:rPr>
              <a:t>分析</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29" name="TextBox 8"/>
          <p:cNvSpPr txBox="1"/>
          <p:nvPr/>
        </p:nvSpPr>
        <p:spPr>
          <a:xfrm>
            <a:off x="1730450" y="4221089"/>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anose="020b0503020204020204" pitchFamily="34" charset="-122"/>
              </a:rPr>
              <a:t>第一节</a:t>
            </a:r>
            <a:endParaRPr lang="zh-CN" altLang="en-US" sz="2400" b="1">
              <a:solidFill>
                <a:schemeClr val="tx1">
                  <a:lumMod val="65000"/>
                  <a:lumOff val="35000"/>
                </a:schemeClr>
              </a:solidFill>
              <a:latin typeface="专业字体设计服务/WWW.ZTSGC.COM/"/>
              <a:ea typeface="微软雅黑" panose="020b0503020204020204" pitchFamily="34" charset="-122"/>
            </a:endParaRPr>
          </a:p>
        </p:txBody>
      </p:sp>
      <p:sp>
        <p:nvSpPr>
          <p:cNvPr id="31" name="TextBox 8"/>
          <p:cNvSpPr txBox="1"/>
          <p:nvPr/>
        </p:nvSpPr>
        <p:spPr>
          <a:xfrm>
            <a:off x="5186834"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anose="020b0503020204020204" pitchFamily="34" charset="-122"/>
              </a:rPr>
              <a:t>第二节</a:t>
            </a:r>
            <a:endParaRPr lang="zh-CN" altLang="en-US" sz="2400" b="1">
              <a:solidFill>
                <a:schemeClr val="tx1">
                  <a:lumMod val="65000"/>
                  <a:lumOff val="35000"/>
                </a:schemeClr>
              </a:solidFill>
              <a:latin typeface="专业字体设计服务/WWW.ZTSGC.COM/"/>
              <a:ea typeface="微软雅黑" panose="020b0503020204020204" pitchFamily="34" charset="-122"/>
            </a:endParaRPr>
          </a:p>
        </p:txBody>
      </p:sp>
      <p:sp>
        <p:nvSpPr>
          <p:cNvPr id="33" name="TextBox 32"/>
          <p:cNvSpPr txBox="1"/>
          <p:nvPr/>
        </p:nvSpPr>
        <p:spPr>
          <a:xfrm>
            <a:off x="8707057"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anose="020b0503020204020204" pitchFamily="34" charset="-122"/>
              </a:rPr>
              <a:t>第三节</a:t>
            </a:r>
            <a:endParaRPr lang="zh-CN" altLang="en-US" sz="2400" b="1">
              <a:solidFill>
                <a:schemeClr val="tx1">
                  <a:lumMod val="65000"/>
                  <a:lumOff val="35000"/>
                </a:schemeClr>
              </a:solidFill>
              <a:latin typeface="专业字体设计服务/WWW.ZTSGC.COM/"/>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5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dur="500" fill="hold" grpId="0" nodeType="withEffect">
                                  <p:stCondLst>
                                    <p:cond delay="3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dur="500" fill="hold" grpId="0" nodeType="withEffect">
                                  <p:stCondLst>
                                    <p:cond delay="3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par>
                                <p:cTn id="20" presetID="47" presetClass="entr" presetSubtype="0" dur="750" fill="hold" grpId="0" nodeType="withEffect">
                                  <p:stCondLst>
                                    <p:cond delay="20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750"/>
                                        <p:tgtEl>
                                          <p:spTgt spid="29"/>
                                        </p:tgtEl>
                                      </p:cBhvr>
                                    </p:animEffect>
                                    <p:anim calcmode="lin" valueType="num">
                                      <p:cBhvr>
                                        <p:cTn id="23" dur="750" fill="hold"/>
                                        <p:tgtEl>
                                          <p:spTgt spid="29"/>
                                        </p:tgtEl>
                                        <p:attrNameLst>
                                          <p:attrName>ppt_x</p:attrName>
                                        </p:attrNameLst>
                                      </p:cBhvr>
                                      <p:tavLst>
                                        <p:tav tm="0">
                                          <p:val>
                                            <p:strVal val="#ppt_x"/>
                                          </p:val>
                                        </p:tav>
                                        <p:tav tm="100000">
                                          <p:val>
                                            <p:strVal val="#ppt_x"/>
                                          </p:val>
                                        </p:tav>
                                      </p:tavLst>
                                    </p:anim>
                                    <p:anim calcmode="lin" valueType="num">
                                      <p:cBhvr>
                                        <p:cTn id="24" dur="750" fill="hold"/>
                                        <p:tgtEl>
                                          <p:spTgt spid="29"/>
                                        </p:tgtEl>
                                        <p:attrNameLst>
                                          <p:attrName>ppt_y</p:attrName>
                                        </p:attrNameLst>
                                      </p:cBhvr>
                                      <p:tavLst>
                                        <p:tav tm="0">
                                          <p:val>
                                            <p:strVal val="#ppt_y-.1"/>
                                          </p:val>
                                        </p:tav>
                                        <p:tav tm="100000">
                                          <p:val>
                                            <p:strVal val="#ppt_y"/>
                                          </p:val>
                                        </p:tav>
                                      </p:tavLst>
                                    </p:anim>
                                  </p:childTnLst>
                                </p:cTn>
                              </p:par>
                              <p:par>
                                <p:cTn id="25" presetID="47" presetClass="entr" presetSubtype="0" dur="750" fill="hold" grpId="0" nodeType="withEffect">
                                  <p:stCondLst>
                                    <p:cond delay="30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750"/>
                                        <p:tgtEl>
                                          <p:spTgt spid="31"/>
                                        </p:tgtEl>
                                      </p:cBhvr>
                                    </p:animEffect>
                                    <p:anim calcmode="lin" valueType="num">
                                      <p:cBhvr>
                                        <p:cTn id="28" dur="750" fill="hold"/>
                                        <p:tgtEl>
                                          <p:spTgt spid="31"/>
                                        </p:tgtEl>
                                        <p:attrNameLst>
                                          <p:attrName>ppt_x</p:attrName>
                                        </p:attrNameLst>
                                      </p:cBhvr>
                                      <p:tavLst>
                                        <p:tav tm="0">
                                          <p:val>
                                            <p:strVal val="#ppt_x"/>
                                          </p:val>
                                        </p:tav>
                                        <p:tav tm="100000">
                                          <p:val>
                                            <p:strVal val="#ppt_x"/>
                                          </p:val>
                                        </p:tav>
                                      </p:tavLst>
                                    </p:anim>
                                    <p:anim calcmode="lin" valueType="num">
                                      <p:cBhvr>
                                        <p:cTn id="29" dur="750" fill="hold"/>
                                        <p:tgtEl>
                                          <p:spTgt spid="31"/>
                                        </p:tgtEl>
                                        <p:attrNameLst>
                                          <p:attrName>ppt_y</p:attrName>
                                        </p:attrNameLst>
                                      </p:cBhvr>
                                      <p:tavLst>
                                        <p:tav tm="0">
                                          <p:val>
                                            <p:strVal val="#ppt_y-.1"/>
                                          </p:val>
                                        </p:tav>
                                        <p:tav tm="100000">
                                          <p:val>
                                            <p:strVal val="#ppt_y"/>
                                          </p:val>
                                        </p:tav>
                                      </p:tavLst>
                                    </p:anim>
                                  </p:childTnLst>
                                </p:cTn>
                              </p:par>
                              <p:par>
                                <p:cTn id="30" presetID="47" presetClass="entr" presetSubtype="0" dur="750" fill="hold" grpId="0" nodeType="withEffect">
                                  <p:stCondLst>
                                    <p:cond delay="30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750"/>
                                        <p:tgtEl>
                                          <p:spTgt spid="33"/>
                                        </p:tgtEl>
                                      </p:cBhvr>
                                    </p:animEffect>
                                    <p:anim calcmode="lin" valueType="num">
                                      <p:cBhvr>
                                        <p:cTn id="33" dur="750" fill="hold"/>
                                        <p:tgtEl>
                                          <p:spTgt spid="33"/>
                                        </p:tgtEl>
                                        <p:attrNameLst>
                                          <p:attrName>ppt_x</p:attrName>
                                        </p:attrNameLst>
                                      </p:cBhvr>
                                      <p:tavLst>
                                        <p:tav tm="0">
                                          <p:val>
                                            <p:strVal val="#ppt_x"/>
                                          </p:val>
                                        </p:tav>
                                        <p:tav tm="100000">
                                          <p:val>
                                            <p:strVal val="#ppt_x"/>
                                          </p:val>
                                        </p:tav>
                                      </p:tavLst>
                                    </p:anim>
                                    <p:anim calcmode="lin" valueType="num">
                                      <p:cBhvr>
                                        <p:cTn id="34" dur="7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9" grpId="0"/>
      <p:bldP spid="31" grpId="0"/>
      <p:bldP spid="33"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1020594" y="980728"/>
            <a:ext cx="357020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mtClean="0">
                <a:solidFill>
                  <a:srgbClr val="0066FF"/>
                </a:solidFill>
                <a:latin typeface="微软雅黑" panose="020b0503020204020204" pitchFamily="34" charset="-122"/>
                <a:ea typeface="微软雅黑" panose="020b0503020204020204" pitchFamily="34" charset="-122"/>
              </a:rPr>
              <a:t>一</a:t>
            </a:r>
            <a:r>
              <a:rPr lang="zh-CN" altLang="en-US" sz="2400" b="1">
                <a:solidFill>
                  <a:srgbClr val="0066FF"/>
                </a:solidFill>
                <a:latin typeface="微软雅黑" panose="020b0503020204020204" pitchFamily="34" charset="-122"/>
                <a:ea typeface="微软雅黑" panose="020b0503020204020204" pitchFamily="34" charset="-122"/>
              </a:rPr>
              <a:t>、成本按成本性态分类</a:t>
            </a:r>
          </a:p>
        </p:txBody>
      </p:sp>
      <p:sp>
        <p:nvSpPr>
          <p:cNvPr id="5" name="矩形 4"/>
          <p:cNvSpPr/>
          <p:nvPr/>
        </p:nvSpPr>
        <p:spPr>
          <a:xfrm>
            <a:off x="983432" y="2126302"/>
            <a:ext cx="10585176" cy="477054"/>
          </a:xfrm>
          <a:prstGeom prst="rect">
            <a:avLst/>
          </a:prstGeom>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25000"/>
              </a:lnSpc>
            </a:pPr>
            <a:r>
              <a:rPr lang="zh-CN" altLang="en-US" sz="2000">
                <a:solidFill>
                  <a:srgbClr val="5F5E5C"/>
                </a:solidFill>
                <a:latin typeface="微软雅黑" panose="020b0503020204020204" pitchFamily="34" charset="-122"/>
                <a:ea typeface="微软雅黑" panose="020b0503020204020204" pitchFamily="34" charset="-122"/>
              </a:rPr>
              <a:t>固定成本是指</a:t>
            </a:r>
            <a:r>
              <a:rPr lang="zh-CN" altLang="en-US" sz="2000">
                <a:solidFill>
                  <a:schemeClr val="accent2"/>
                </a:solidFill>
                <a:latin typeface="微软雅黑" panose="020b0503020204020204" pitchFamily="34" charset="-122"/>
                <a:ea typeface="微软雅黑" panose="020b0503020204020204" pitchFamily="34" charset="-122"/>
              </a:rPr>
              <a:t>在相关范围内其成本总额不受业务量增减变动的影响而保持固定不变的成本</a:t>
            </a:r>
            <a:r>
              <a:rPr lang="zh-CN" altLang="en-US" sz="2000" smtClean="0">
                <a:solidFill>
                  <a:srgbClr val="5F5E5C"/>
                </a:solidFill>
                <a:latin typeface="微软雅黑" panose="020b0503020204020204" pitchFamily="34" charset="-122"/>
                <a:ea typeface="微软雅黑" panose="020b0503020204020204" pitchFamily="34" charset="-122"/>
              </a:rPr>
              <a:t>。</a:t>
            </a:r>
            <a:endParaRPr lang="en-US" altLang="zh-CN" sz="2000" smtClean="0">
              <a:solidFill>
                <a:srgbClr val="5F5E5C"/>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911424" y="2885601"/>
            <a:ext cx="5430653" cy="3639743"/>
            <a:chOff x="1127448" y="3384514"/>
            <a:chExt cx="5429643" cy="3639273"/>
          </a:xfrm>
        </p:grpSpPr>
        <p:sp>
          <p:nvSpPr>
            <p:cNvPr id="7" name="矩形 6"/>
            <p:cNvSpPr>
              <a:spLocks noChangeAspect="1"/>
            </p:cNvSpPr>
            <p:nvPr/>
          </p:nvSpPr>
          <p:spPr>
            <a:xfrm>
              <a:off x="1127448" y="3384514"/>
              <a:ext cx="5429643" cy="3542767"/>
            </a:xfrm>
            <a:prstGeom prst="rect">
              <a:avLst/>
            </a:prstGeom>
            <a:solidFill>
              <a:schemeClr val="bg1">
                <a:lumMod val="95000"/>
              </a:schemeClr>
            </a:solidFill>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defRPr/>
              </a:pPr>
              <a:endParaRPr lang="zh-CN" altLang="en-US"/>
            </a:p>
          </p:txBody>
        </p:sp>
        <p:sp>
          <p:nvSpPr>
            <p:cNvPr id="8" name="TextBox 7"/>
            <p:cNvSpPr txBox="1"/>
            <p:nvPr/>
          </p:nvSpPr>
          <p:spPr>
            <a:xfrm>
              <a:off x="1127448" y="3903336"/>
              <a:ext cx="5363598" cy="312045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20000"/>
                </a:lnSpc>
                <a:buClr>
                  <a:schemeClr val="accent3"/>
                </a:buClr>
                <a:buFont typeface="Wingdings" panose="05000000000000000000" pitchFamily="2" charset="2"/>
                <a:buChar char="Ø"/>
                <a:defRPr/>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约束性固定成本是指不受管理当局短期决策行为影响的固定成本，如房屋设备折旧、管理人员薪酬等</a:t>
              </a:r>
              <a:r>
                <a:rPr lang="zh-CN" altLang="en-US" sz="200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200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342900" indent="-342900">
                <a:lnSpc>
                  <a:spcPct val="120000"/>
                </a:lnSpc>
                <a:buClr>
                  <a:schemeClr val="accent3"/>
                </a:buClr>
                <a:buFont typeface="Wingdings" panose="05000000000000000000" pitchFamily="2" charset="2"/>
                <a:buChar char="Ø"/>
                <a:defRPr/>
              </a:pPr>
              <a:r>
                <a:rPr lang="zh-CN" altLang="en-US" sz="2000" smtClean="0">
                  <a:solidFill>
                    <a:schemeClr val="tx1">
                      <a:lumMod val="65000"/>
                      <a:lumOff val="35000"/>
                    </a:schemeClr>
                  </a:solidFill>
                  <a:latin typeface="微软雅黑" panose="020b0503020204020204" pitchFamily="34" charset="-122"/>
                  <a:ea typeface="微软雅黑" panose="020b0503020204020204" pitchFamily="34" charset="-122"/>
                </a:rPr>
                <a:t>这</a:t>
              </a: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类成本反映的是建立和维持企业最基本生产经营能力的成本，也是企业必须负担的最低成本。任何降低该类成本的行为都将缩减企业的生产能力，即经营能力的破坏，从而降低企业盈利</a:t>
              </a:r>
              <a:r>
                <a:rPr lang="zh-CN" altLang="en-US" sz="2000" smtClean="0">
                  <a:solidFill>
                    <a:schemeClr val="tx1">
                      <a:lumMod val="65000"/>
                      <a:lumOff val="35000"/>
                    </a:schemeClr>
                  </a:solidFill>
                  <a:latin typeface="微软雅黑" panose="020b0503020204020204" pitchFamily="34" charset="-122"/>
                  <a:ea typeface="微软雅黑" panose="020b0503020204020204" pitchFamily="34" charset="-122"/>
                </a:rPr>
                <a:t>能力 。</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pic>
        <p:nvPicPr>
          <p:cNvPr id="9" name="Picture 3" descr="E:\仝德志文件，勿删！\03-参考文档\！PPT图片及版面资源\06-PPT精选插图\12-标签\红色上角.png"/>
          <p:cNvPicPr>
            <a:picLocks noChangeAspect="1" noChangeArrowheads="1"/>
          </p:cNvPicPr>
          <p:nvPr/>
        </p:nvPicPr>
        <p:blipFill>
          <a:blip r:embed="rId2">
            <a:duotone>
              <a:schemeClr val="accent3">
                <a:shade val="45000"/>
                <a:satMod val="135000"/>
              </a:schemeClr>
              <a:prstClr val="white"/>
            </a:duotone>
          </a:blip>
          <a:stretch>
            <a:fillRect/>
          </a:stretch>
        </p:blipFill>
        <p:spPr bwMode="auto">
          <a:xfrm>
            <a:off x="1775844" y="2786035"/>
            <a:ext cx="3600076" cy="57818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7"/>
          <p:cNvSpPr>
            <a:spLocks noChangeArrowheads="1"/>
          </p:cNvSpPr>
          <p:nvPr/>
        </p:nvSpPr>
        <p:spPr bwMode="auto">
          <a:xfrm>
            <a:off x="2351361" y="2859717"/>
            <a:ext cx="2376487"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gn="ctr">
              <a:lnSpc>
                <a:spcPct val="120000"/>
              </a:lnSpc>
            </a:pPr>
            <a:r>
              <a:rPr lang="en-US" altLang="zh-CN" sz="2000">
                <a:solidFill>
                  <a:schemeClr val="bg1"/>
                </a:solidFill>
                <a:latin typeface="微软雅黑" panose="020b0503020204020204" pitchFamily="34" charset="-122"/>
                <a:ea typeface="微软雅黑" panose="020b0503020204020204" pitchFamily="34" charset="-122"/>
              </a:rPr>
              <a:t>1</a:t>
            </a:r>
            <a:r>
              <a:rPr lang="zh-CN" altLang="en-US" sz="2000">
                <a:solidFill>
                  <a:schemeClr val="bg1"/>
                </a:solidFill>
                <a:latin typeface="微软雅黑" panose="020b0503020204020204" pitchFamily="34" charset="-122"/>
                <a:ea typeface="微软雅黑" panose="020b0503020204020204" pitchFamily="34" charset="-122"/>
              </a:rPr>
              <a:t>．约束性固定成本</a:t>
            </a:r>
          </a:p>
        </p:txBody>
      </p:sp>
      <p:grpSp>
        <p:nvGrpSpPr>
          <p:cNvPr id="11" name="组合 10"/>
          <p:cNvGrpSpPr/>
          <p:nvPr/>
        </p:nvGrpSpPr>
        <p:grpSpPr>
          <a:xfrm>
            <a:off x="6600056" y="2880199"/>
            <a:ext cx="4932659" cy="3548627"/>
            <a:chOff x="6671995" y="3379114"/>
            <a:chExt cx="4932060" cy="3548168"/>
          </a:xfrm>
        </p:grpSpPr>
        <p:sp>
          <p:nvSpPr>
            <p:cNvPr id="12" name="矩形 11"/>
            <p:cNvSpPr>
              <a:spLocks noChangeAspect="1"/>
            </p:cNvSpPr>
            <p:nvPr/>
          </p:nvSpPr>
          <p:spPr>
            <a:xfrm>
              <a:off x="6671995" y="3379114"/>
              <a:ext cx="4932060" cy="3548168"/>
            </a:xfrm>
            <a:prstGeom prst="rect">
              <a:avLst/>
            </a:prstGeom>
            <a:solidFill>
              <a:schemeClr val="bg1">
                <a:lumMod val="95000"/>
              </a:schemeClr>
            </a:solidFill>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defRPr/>
              </a:pPr>
              <a:endParaRPr lang="zh-CN" altLang="en-US"/>
            </a:p>
          </p:txBody>
        </p:sp>
        <p:sp>
          <p:nvSpPr>
            <p:cNvPr id="13" name="TextBox 12"/>
            <p:cNvSpPr txBox="1"/>
            <p:nvPr/>
          </p:nvSpPr>
          <p:spPr>
            <a:xfrm>
              <a:off x="6716016" y="3903337"/>
              <a:ext cx="4772756" cy="274193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20000"/>
                </a:lnSpc>
                <a:buClr>
                  <a:schemeClr val="accent3"/>
                </a:buClr>
                <a:buFont typeface="Wingdings" panose="05000000000000000000" pitchFamily="2" charset="2"/>
                <a:buChar char="Ø"/>
                <a:defRPr/>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酌量性固定成本是指通过管理当局的决策行动可以改变其数额的固定成本，如广告费、差旅费和职工培训费等</a:t>
              </a:r>
              <a:r>
                <a:rPr lang="zh-CN" altLang="en-US" sz="200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200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342900" indent="-342900">
                <a:lnSpc>
                  <a:spcPct val="120000"/>
                </a:lnSpc>
                <a:buClr>
                  <a:schemeClr val="accent3"/>
                </a:buClr>
                <a:buFont typeface="Wingdings" panose="05000000000000000000" pitchFamily="2" charset="2"/>
                <a:buChar char="Ø"/>
                <a:defRPr/>
              </a:pPr>
              <a:r>
                <a:rPr lang="zh-CN" altLang="en-US" sz="2000" smtClean="0">
                  <a:solidFill>
                    <a:schemeClr val="tx1">
                      <a:lumMod val="65000"/>
                      <a:lumOff val="35000"/>
                    </a:schemeClr>
                  </a:solidFill>
                  <a:latin typeface="微软雅黑" panose="020b0503020204020204" pitchFamily="34" charset="-122"/>
                  <a:ea typeface="微软雅黑" panose="020b0503020204020204" pitchFamily="34" charset="-122"/>
                </a:rPr>
                <a:t>酌量</a:t>
              </a: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性固定成本可以根据企业在不同时期的管理需要和财力的负担程度来确定，有一定伸缩性，其成本的发生及数额由管理者的决策行动来决定。</a:t>
              </a:r>
            </a:p>
          </p:txBody>
        </p:sp>
      </p:grpSp>
      <p:pic>
        <p:nvPicPr>
          <p:cNvPr id="14" name="Picture 3" descr="E:\仝德志文件，勿删！\03-参考文档\！PPT图片及版面资源\06-PPT精选插图\12-标签\红色上角.png"/>
          <p:cNvPicPr>
            <a:picLocks noChangeAspect="1" noChangeArrowheads="1"/>
          </p:cNvPicPr>
          <p:nvPr/>
        </p:nvPicPr>
        <p:blipFill>
          <a:blip r:embed="rId2">
            <a:duotone>
              <a:schemeClr val="accent3">
                <a:shade val="45000"/>
                <a:satMod val="135000"/>
              </a:schemeClr>
              <a:prstClr val="white"/>
            </a:duotone>
          </a:blip>
          <a:stretch>
            <a:fillRect/>
          </a:stretch>
        </p:blipFill>
        <p:spPr bwMode="auto">
          <a:xfrm>
            <a:off x="7320137" y="2786035"/>
            <a:ext cx="3528391" cy="578189"/>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7"/>
          <p:cNvSpPr>
            <a:spLocks noChangeArrowheads="1"/>
          </p:cNvSpPr>
          <p:nvPr/>
        </p:nvSpPr>
        <p:spPr bwMode="auto">
          <a:xfrm>
            <a:off x="7823771" y="2859717"/>
            <a:ext cx="25207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gn="ctr">
              <a:lnSpc>
                <a:spcPct val="120000"/>
              </a:lnSpc>
            </a:pPr>
            <a:r>
              <a:rPr lang="en-US" altLang="zh-CN" sz="2000">
                <a:solidFill>
                  <a:schemeClr val="bg1"/>
                </a:solidFill>
                <a:latin typeface="微软雅黑" panose="020b0503020204020204" pitchFamily="34" charset="-122"/>
                <a:ea typeface="微软雅黑" panose="020b0503020204020204" pitchFamily="34" charset="-122"/>
              </a:rPr>
              <a:t>2</a:t>
            </a:r>
            <a:r>
              <a:rPr lang="zh-CN" altLang="en-US" sz="2000">
                <a:solidFill>
                  <a:schemeClr val="bg1"/>
                </a:solidFill>
                <a:latin typeface="微软雅黑" panose="020b0503020204020204" pitchFamily="34" charset="-122"/>
                <a:ea typeface="微软雅黑" panose="020b0503020204020204" pitchFamily="34" charset="-122"/>
              </a:rPr>
              <a:t>．酌量性固定成本</a:t>
            </a:r>
          </a:p>
        </p:txBody>
      </p:sp>
      <p:sp>
        <p:nvSpPr>
          <p:cNvPr id="16" name="MH_SubTitle_1"/>
          <p:cNvSpPr/>
          <p:nvPr>
            <p:custDataLst>
              <p:tags r:id="rId3"/>
            </p:custDataLst>
          </p:nvPr>
        </p:nvSpPr>
        <p:spPr>
          <a:xfrm>
            <a:off x="2056712" y="1556792"/>
            <a:ext cx="2167079" cy="43204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2000" b="1">
                <a:solidFill>
                  <a:schemeClr val="accent1">
                    <a:lumMod val="75000"/>
                  </a:schemeClr>
                </a:solidFill>
                <a:latin typeface="微软雅黑" panose="020b0503020204020204" pitchFamily="34" charset="-122"/>
                <a:ea typeface="微软雅黑" panose="020b0503020204020204" pitchFamily="34" charset="-122"/>
              </a:rPr>
              <a:t>固定成本</a:t>
            </a:r>
          </a:p>
        </p:txBody>
      </p:sp>
      <p:sp>
        <p:nvSpPr>
          <p:cNvPr id="17" name="MH_Other_1"/>
          <p:cNvSpPr/>
          <p:nvPr>
            <p:custDataLst>
              <p:tags r:id="rId4"/>
            </p:custDataLst>
          </p:nvPr>
        </p:nvSpPr>
        <p:spPr>
          <a:xfrm>
            <a:off x="1199456" y="1556792"/>
            <a:ext cx="1258525" cy="432048"/>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000" b="1" smtClean="0">
                <a:solidFill>
                  <a:srgbClr val="FFFFFF"/>
                </a:solidFill>
                <a:latin typeface="微软雅黑" panose="020b0503020204020204" pitchFamily="34" charset="-122"/>
                <a:ea typeface="微软雅黑" panose="020b0503020204020204" pitchFamily="34" charset="-122"/>
                <a:cs typeface="Arial" pitchFamily="34" charset="0"/>
              </a:rPr>
              <a:t>（一）</a:t>
            </a:r>
            <a:endParaRPr lang="zh-CN" altLang="en-US" sz="2000" b="1">
              <a:solidFill>
                <a:srgbClr val="FFFFFF"/>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4" presetClass="entr" presetSubtype="0" dur="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cBhvr>
                                    </p:anim>
                                  </p:childTnLst>
                                </p:cTn>
                              </p:par>
                            </p:childTnLst>
                          </p:cTn>
                        </p:par>
                        <p:par>
                          <p:cTn id="8" fill="hold" nodeType="afterGroup">
                            <p:stCondLst>
                              <p:cond delay="1"/>
                            </p:stCondLst>
                            <p:childTnLst>
                              <p:par>
                                <p:cTn id="9" presetID="47" presetClass="entr" presetSubtype="0" dur="10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7" presetClass="entr" presetSubtype="0" dur="100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52" presetClass="entr" presetSubtype="0" dur="100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Scale>
                                      <p:cBhvr>
                                        <p:cTn id="2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22" dur="1000" decel="50000" fill="hold">
                                          <p:stCondLst>
                                            <p:cond delay="0"/>
                                          </p:stCondLst>
                                        </p:cTn>
                                        <p:tgtEl>
                                          <p:spTgt spid="6"/>
                                        </p:tgtEl>
                                        <p:attrNameLst>
                                          <p:attrName>ppt_x</p:attrName>
                                          <p:attrName>ppt_y</p:attrName>
                                        </p:attrNameLst>
                                      </p:cBhvr>
                                    </p:animMotion>
                                    <p:animEffect transition="in" filter="fade">
                                      <p:cBhvr>
                                        <p:cTn id="23" dur="1000"/>
                                        <p:tgtEl>
                                          <p:spTgt spid="6"/>
                                        </p:tgtEl>
                                      </p:cBhvr>
                                    </p:animEffect>
                                  </p:childTnLst>
                                </p:cTn>
                              </p:par>
                            </p:childTnLst>
                          </p:cTn>
                        </p:par>
                        <p:par>
                          <p:cTn id="24" fill="hold" nodeType="afterGroup">
                            <p:stCondLst>
                              <p:cond delay="1001"/>
                            </p:stCondLst>
                            <p:childTnLst>
                              <p:par>
                                <p:cTn id="25" presetID="47" presetClass="entr" presetSubtype="0" dur="100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7" presetClass="entr" presetSubtype="0" dur="100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52" presetClass="entr" presetSubtype="0" dur="100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Scale>
                                      <p:cBhvr>
                                        <p:cTn id="3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38" dur="1000" decel="50000" fill="hold">
                                          <p:stCondLst>
                                            <p:cond delay="0"/>
                                          </p:stCondLst>
                                        </p:cTn>
                                        <p:tgtEl>
                                          <p:spTgt spid="11"/>
                                        </p:tgtEl>
                                        <p:attrNameLst>
                                          <p:attrName>ppt_x</p:attrName>
                                          <p:attrName>ppt_y</p:attrName>
                                        </p:attrNameLst>
                                      </p:cBhvr>
                                    </p:animMotion>
                                    <p:animEffect transition="in" filter="fade">
                                      <p:cBhvr>
                                        <p:cTn id="3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5"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8" name="组合 7"/>
          <p:cNvGrpSpPr/>
          <p:nvPr/>
        </p:nvGrpSpPr>
        <p:grpSpPr>
          <a:xfrm>
            <a:off x="1023901" y="1460105"/>
            <a:ext cx="2839851" cy="432047"/>
            <a:chOff x="1023901" y="1340768"/>
            <a:chExt cx="2839851" cy="432047"/>
          </a:xfrm>
        </p:grpSpPr>
        <p:sp>
          <p:nvSpPr>
            <p:cNvPr id="9" name="MH_SubTitle_1"/>
            <p:cNvSpPr/>
            <p:nvPr>
              <p:custDataLst>
                <p:tags r:id="rId2"/>
              </p:custDataLst>
            </p:nvPr>
          </p:nvSpPr>
          <p:spPr>
            <a:xfrm>
              <a:off x="1881158" y="1340768"/>
              <a:ext cx="1982594" cy="43204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2000" b="1">
                  <a:solidFill>
                    <a:schemeClr val="accent2"/>
                  </a:solidFill>
                  <a:latin typeface="微软雅黑" panose="020b0503020204020204" pitchFamily="34" charset="-122"/>
                  <a:ea typeface="微软雅黑" panose="020b0503020204020204" pitchFamily="34" charset="-122"/>
                </a:rPr>
                <a:t>变动成本</a:t>
              </a:r>
              <a:endParaRPr lang="zh-CN" altLang="en-US" b="1">
                <a:solidFill>
                  <a:schemeClr val="accent2"/>
                </a:solidFill>
                <a:latin typeface="微软雅黑" panose="020b0503020204020204" pitchFamily="34" charset="-122"/>
                <a:ea typeface="微软雅黑" panose="020b0503020204020204" pitchFamily="34" charset="-122"/>
              </a:endParaRPr>
            </a:p>
          </p:txBody>
        </p:sp>
        <p:sp>
          <p:nvSpPr>
            <p:cNvPr id="10" name="MH_Other_1"/>
            <p:cNvSpPr/>
            <p:nvPr>
              <p:custDataLst>
                <p:tags r:id="rId3"/>
              </p:custDataLst>
            </p:nvPr>
          </p:nvSpPr>
          <p:spPr>
            <a:xfrm>
              <a:off x="1023901" y="1340768"/>
              <a:ext cx="1258525" cy="432047"/>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000" b="1" smtClean="0">
                  <a:solidFill>
                    <a:srgbClr val="FFFFFF"/>
                  </a:solidFill>
                  <a:latin typeface="微软雅黑" panose="020b0503020204020204" pitchFamily="34" charset="-122"/>
                  <a:ea typeface="微软雅黑" panose="020b0503020204020204" pitchFamily="34" charset="-122"/>
                  <a:cs typeface="Arial" pitchFamily="34" charset="0"/>
                </a:rPr>
                <a:t>（二）</a:t>
              </a:r>
              <a:endParaRPr lang="zh-CN" altLang="en-US" sz="2000" b="1">
                <a:solidFill>
                  <a:srgbClr val="FFFFFF"/>
                </a:solidFill>
                <a:latin typeface="微软雅黑" panose="020b0503020204020204" pitchFamily="34" charset="-122"/>
                <a:ea typeface="微软雅黑" panose="020b0503020204020204" pitchFamily="34" charset="-122"/>
                <a:cs typeface="Arial" pitchFamily="34" charset="0"/>
              </a:endParaRPr>
            </a:p>
          </p:txBody>
        </p:sp>
      </p:grpSp>
      <p:sp>
        <p:nvSpPr>
          <p:cNvPr id="13" name="矩形 12"/>
          <p:cNvSpPr/>
          <p:nvPr/>
        </p:nvSpPr>
        <p:spPr>
          <a:xfrm>
            <a:off x="983432" y="2135177"/>
            <a:ext cx="10441160" cy="86177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25000"/>
              </a:lnSpc>
            </a:pPr>
            <a:r>
              <a:rPr lang="zh-CN" altLang="en-US" sz="2000">
                <a:solidFill>
                  <a:srgbClr val="5F5E5C"/>
                </a:solidFill>
                <a:latin typeface="微软雅黑" panose="020b0503020204020204" pitchFamily="34" charset="-122"/>
                <a:ea typeface="微软雅黑" panose="020b0503020204020204" pitchFamily="34" charset="-122"/>
              </a:rPr>
              <a:t>变动成本是指在</a:t>
            </a:r>
            <a:r>
              <a:rPr lang="zh-CN" altLang="en-US" sz="2000">
                <a:solidFill>
                  <a:srgbClr val="3B79CE"/>
                </a:solidFill>
                <a:latin typeface="微软雅黑" panose="020b0503020204020204" pitchFamily="34" charset="-122"/>
                <a:ea typeface="微软雅黑" panose="020b0503020204020204" pitchFamily="34" charset="-122"/>
              </a:rPr>
              <a:t>相关范围内其成本总额与业务量之间呈现正比例变动关系的成本</a:t>
            </a:r>
            <a:r>
              <a:rPr lang="zh-CN" altLang="en-US" sz="2000">
                <a:solidFill>
                  <a:srgbClr val="5F5E5C"/>
                </a:solidFill>
                <a:latin typeface="微软雅黑" panose="020b0503020204020204" pitchFamily="34" charset="-122"/>
                <a:ea typeface="微软雅黑" panose="020b0503020204020204" pitchFamily="34" charset="-122"/>
              </a:rPr>
              <a:t>，如直接材料、直接人工和制造费用等成本。</a:t>
            </a:r>
          </a:p>
        </p:txBody>
      </p:sp>
      <p:grpSp>
        <p:nvGrpSpPr>
          <p:cNvPr id="14" name="组合 13"/>
          <p:cNvGrpSpPr/>
          <p:nvPr/>
        </p:nvGrpSpPr>
        <p:grpSpPr>
          <a:xfrm>
            <a:off x="1023901" y="3692352"/>
            <a:ext cx="2839851" cy="473283"/>
            <a:chOff x="1023901" y="3284984"/>
            <a:chExt cx="2839851" cy="473283"/>
          </a:xfrm>
        </p:grpSpPr>
        <p:sp>
          <p:nvSpPr>
            <p:cNvPr id="15" name="MH_SubTitle_1"/>
            <p:cNvSpPr/>
            <p:nvPr>
              <p:custDataLst>
                <p:tags r:id="rId4"/>
              </p:custDataLst>
            </p:nvPr>
          </p:nvSpPr>
          <p:spPr>
            <a:xfrm>
              <a:off x="1881158" y="3284984"/>
              <a:ext cx="1982594" cy="47328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2300" b="1" smtClean="0">
                  <a:solidFill>
                    <a:schemeClr val="tx1"/>
                  </a:solidFill>
                  <a:latin typeface="微软雅黑" panose="020b0503020204020204" pitchFamily="34" charset="-122"/>
                  <a:ea typeface="微软雅黑" panose="020b0503020204020204" pitchFamily="34" charset="-122"/>
                </a:rPr>
                <a:t>   </a:t>
              </a:r>
              <a:r>
                <a:rPr lang="zh-CN" altLang="en-US" sz="2000" b="1" smtClean="0">
                  <a:solidFill>
                    <a:schemeClr val="accent3"/>
                  </a:solidFill>
                  <a:latin typeface="微软雅黑" panose="020b0503020204020204" pitchFamily="34" charset="-122"/>
                  <a:ea typeface="微软雅黑" panose="020b0503020204020204" pitchFamily="34" charset="-122"/>
                </a:rPr>
                <a:t>混合</a:t>
              </a:r>
              <a:r>
                <a:rPr lang="zh-CN" altLang="en-US" sz="2000" b="1">
                  <a:solidFill>
                    <a:schemeClr val="accent3"/>
                  </a:solidFill>
                  <a:latin typeface="微软雅黑" panose="020b0503020204020204" pitchFamily="34" charset="-122"/>
                  <a:ea typeface="微软雅黑" panose="020b0503020204020204" pitchFamily="34" charset="-122"/>
                </a:rPr>
                <a:t>成本</a:t>
              </a:r>
            </a:p>
          </p:txBody>
        </p:sp>
        <p:sp>
          <p:nvSpPr>
            <p:cNvPr id="16" name="MH_Other_1"/>
            <p:cNvSpPr/>
            <p:nvPr>
              <p:custDataLst>
                <p:tags r:id="rId5"/>
              </p:custDataLst>
            </p:nvPr>
          </p:nvSpPr>
          <p:spPr>
            <a:xfrm>
              <a:off x="1023901" y="3284984"/>
              <a:ext cx="1258525" cy="473283"/>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000" b="1" smtClean="0">
                  <a:solidFill>
                    <a:srgbClr val="FFFFFF"/>
                  </a:solidFill>
                  <a:latin typeface="微软雅黑" panose="020b0503020204020204" pitchFamily="34" charset="-122"/>
                  <a:ea typeface="微软雅黑" panose="020b0503020204020204" pitchFamily="34" charset="-122"/>
                  <a:cs typeface="Arial" pitchFamily="34" charset="0"/>
                </a:rPr>
                <a:t>（三）</a:t>
              </a:r>
              <a:endParaRPr lang="zh-CN" altLang="en-US" sz="2000" b="1">
                <a:solidFill>
                  <a:srgbClr val="FFFFFF"/>
                </a:solidFill>
                <a:latin typeface="微软雅黑" panose="020b0503020204020204" pitchFamily="34" charset="-122"/>
                <a:ea typeface="微软雅黑" panose="020b0503020204020204" pitchFamily="34" charset="-122"/>
                <a:cs typeface="Arial" pitchFamily="34" charset="0"/>
              </a:endParaRPr>
            </a:p>
          </p:txBody>
        </p:sp>
      </p:grpSp>
      <p:sp>
        <p:nvSpPr>
          <p:cNvPr id="17" name="矩形 16"/>
          <p:cNvSpPr/>
          <p:nvPr/>
        </p:nvSpPr>
        <p:spPr>
          <a:xfrm>
            <a:off x="983432" y="4449891"/>
            <a:ext cx="10441160" cy="124649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25000"/>
              </a:lnSpc>
            </a:pPr>
            <a:r>
              <a:rPr lang="zh-CN" altLang="en-US" sz="2000">
                <a:solidFill>
                  <a:srgbClr val="5F5E5C"/>
                </a:solidFill>
                <a:latin typeface="微软雅黑" panose="020b0503020204020204" pitchFamily="34" charset="-122"/>
                <a:ea typeface="微软雅黑" panose="020b0503020204020204" pitchFamily="34" charset="-122"/>
              </a:rPr>
              <a:t>混合成本，也称半变动成本，是指介于固定成本和变动成本之间，总额既随业务量变动又不成正比例的那部分成本。混合成本具有固定成本与变动成本的双重性质，其基本类型主要有两种：</a:t>
            </a:r>
            <a:r>
              <a:rPr lang="zh-CN" altLang="en-US" sz="2000">
                <a:solidFill>
                  <a:schemeClr val="accent2"/>
                </a:solidFill>
                <a:latin typeface="微软雅黑" panose="020b0503020204020204" pitchFamily="34" charset="-122"/>
                <a:ea typeface="微软雅黑" panose="020b0503020204020204" pitchFamily="34" charset="-122"/>
              </a:rPr>
              <a:t>以一定初始量为基础的混合成本</a:t>
            </a:r>
            <a:r>
              <a:rPr lang="zh-CN" altLang="en-US" sz="2000">
                <a:solidFill>
                  <a:srgbClr val="5F5E5C"/>
                </a:solidFill>
                <a:latin typeface="微软雅黑" panose="020b0503020204020204" pitchFamily="34" charset="-122"/>
                <a:ea typeface="微软雅黑" panose="020b0503020204020204" pitchFamily="34" charset="-122"/>
              </a:rPr>
              <a:t>和</a:t>
            </a:r>
            <a:r>
              <a:rPr lang="zh-CN" altLang="en-US" sz="2000">
                <a:solidFill>
                  <a:schemeClr val="accent2"/>
                </a:solidFill>
                <a:latin typeface="微软雅黑" panose="020b0503020204020204" pitchFamily="34" charset="-122"/>
                <a:ea typeface="微软雅黑" panose="020b0503020204020204" pitchFamily="34" charset="-122"/>
              </a:rPr>
              <a:t>阶梯式混合成本</a:t>
            </a:r>
            <a:r>
              <a:rPr lang="zh-CN" altLang="en-US" sz="2000">
                <a:solidFill>
                  <a:srgbClr val="5F5E5C"/>
                </a:solidFill>
                <a:latin typeface="微软雅黑" panose="020b0503020204020204" pitchFamily="34" charset="-122"/>
                <a:ea typeface="微软雅黑" panose="020b0503020204020204" pitchFamily="34" charset="-122"/>
              </a:rPr>
              <a:t>。</a:t>
            </a:r>
          </a:p>
        </p:txBody>
      </p:sp>
    </p:spTree>
  </p:cSld>
  <p:clrMapOvr>
    <a:masterClrMapping/>
  </p:clrMapOvr>
  <mc:AlternateContent>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5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nodeType="afterGroup">
                            <p:stCondLst>
                              <p:cond delay="500"/>
                            </p:stCondLst>
                            <p:childTnLst>
                              <p:par>
                                <p:cTn id="11" presetID="42" presetClass="entr" presetSubtype="0" dur="100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500"/>
                            </p:stCondLst>
                            <p:childTnLst>
                              <p:par>
                                <p:cTn id="17" presetID="53" presetClass="entr" presetSubtype="16" dur="50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nodeType="afterGroup">
                            <p:stCondLst>
                              <p:cond delay="2000"/>
                            </p:stCondLst>
                            <p:childTnLst>
                              <p:par>
                                <p:cTn id="23" presetID="42" presetClass="entr" presetSubtype="0" dur="100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1200600" y="1772816"/>
            <a:ext cx="4823392" cy="430374"/>
            <a:chOff x="1148334" y="2022419"/>
            <a:chExt cx="4822593" cy="430142"/>
          </a:xfrm>
        </p:grpSpPr>
        <p:sp>
          <p:nvSpPr>
            <p:cNvPr id="3" name="矩形 2"/>
            <p:cNvSpPr>
              <a:spLocks noChangeArrowheads="1"/>
            </p:cNvSpPr>
            <p:nvPr/>
          </p:nvSpPr>
          <p:spPr bwMode="auto">
            <a:xfrm>
              <a:off x="1649866" y="2022419"/>
              <a:ext cx="4321061" cy="43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nSpc>
                  <a:spcPct val="120000"/>
                </a:lnSpc>
                <a:spcAft>
                  <a:spcPts val="500"/>
                </a:spcAft>
              </a:pPr>
              <a:r>
                <a:rPr lang="zh-CN" altLang="en-US" sz="2000" b="1">
                  <a:solidFill>
                    <a:srgbClr val="0070C0"/>
                  </a:solidFill>
                  <a:latin typeface="微软雅黑" panose="020b0503020204020204" pitchFamily="34" charset="-122"/>
                  <a:ea typeface="微软雅黑" panose="020b0503020204020204" pitchFamily="34" charset="-122"/>
                </a:rPr>
                <a:t>以一定初始量为基础的混合成本</a:t>
              </a:r>
            </a:p>
          </p:txBody>
        </p:sp>
        <p:sp>
          <p:nvSpPr>
            <p:cNvPr id="4" name="TextBox 47"/>
            <p:cNvSpPr txBox="1">
              <a:spLocks noChangeArrowheads="1"/>
            </p:cNvSpPr>
            <p:nvPr/>
          </p:nvSpPr>
          <p:spPr bwMode="auto">
            <a:xfrm>
              <a:off x="1148334" y="2060848"/>
              <a:ext cx="484757" cy="369133"/>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gn="ctr" eaLnBrk="1" hangingPunct="1"/>
              <a:r>
                <a:rPr lang="en-US" altLang="zh-CN" b="1" smtClean="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b="1">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5" name="矩形 4"/>
          <p:cNvSpPr/>
          <p:nvPr/>
        </p:nvSpPr>
        <p:spPr>
          <a:xfrm>
            <a:off x="1023902" y="2330804"/>
            <a:ext cx="5000090" cy="300082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5000"/>
              </a:lnSpc>
            </a:pPr>
            <a:r>
              <a:rPr lang="zh-CN" altLang="en-US" sz="2000">
                <a:solidFill>
                  <a:srgbClr val="5F5E5C"/>
                </a:solidFill>
                <a:latin typeface="微软雅黑" panose="020b0503020204020204" pitchFamily="34" charset="-122"/>
                <a:ea typeface="微软雅黑" panose="020b0503020204020204" pitchFamily="34" charset="-122"/>
              </a:rPr>
              <a:t>以一定初始量为基础的混合成本是指</a:t>
            </a:r>
            <a:r>
              <a:rPr lang="zh-CN" altLang="en-US" sz="2000">
                <a:solidFill>
                  <a:schemeClr val="accent2"/>
                </a:solidFill>
                <a:latin typeface="微软雅黑" panose="020b0503020204020204" pitchFamily="34" charset="-122"/>
                <a:ea typeface="微软雅黑" panose="020b0503020204020204" pitchFamily="34" charset="-122"/>
              </a:rPr>
              <a:t>在一定初始数值的基础上随着业务量的变动而呈正比例变动的成本</a:t>
            </a:r>
            <a:r>
              <a:rPr lang="zh-CN" altLang="en-US" sz="2000">
                <a:solidFill>
                  <a:srgbClr val="5F5E5C"/>
                </a:solidFill>
                <a:latin typeface="微软雅黑" panose="020b0503020204020204" pitchFamily="34" charset="-122"/>
                <a:ea typeface="微软雅黑" panose="020b0503020204020204" pitchFamily="34" charset="-122"/>
              </a:rPr>
              <a:t>。它的初始量一般不变，类似于固定成本，在此基础上，业务量增加，成本呈正比例增加，这部分类似于变动成本，有一定初始量的混合成本性态模型如图</a:t>
            </a:r>
            <a:r>
              <a:rPr lang="en-US" altLang="zh-CN" sz="2000">
                <a:solidFill>
                  <a:srgbClr val="5F5E5C"/>
                </a:solidFill>
                <a:latin typeface="微软雅黑" panose="020b0503020204020204" pitchFamily="34" charset="-122"/>
                <a:ea typeface="微软雅黑" panose="020b0503020204020204" pitchFamily="34" charset="-122"/>
              </a:rPr>
              <a:t>9-1</a:t>
            </a:r>
            <a:r>
              <a:rPr lang="zh-CN" altLang="en-US" sz="2000">
                <a:solidFill>
                  <a:srgbClr val="5F5E5C"/>
                </a:solidFill>
                <a:latin typeface="微软雅黑" panose="020b0503020204020204" pitchFamily="34" charset="-122"/>
                <a:ea typeface="微软雅黑" panose="020b0503020204020204" pitchFamily="34" charset="-122"/>
              </a:rPr>
              <a:t>所示。</a:t>
            </a:r>
          </a:p>
        </p:txBody>
      </p:sp>
      <p:sp>
        <p:nvSpPr>
          <p:cNvPr id="7" name="Rectangle 1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1" name="组合 20"/>
          <p:cNvGrpSpPr/>
          <p:nvPr/>
        </p:nvGrpSpPr>
        <p:grpSpPr>
          <a:xfrm>
            <a:off x="6600056" y="2060848"/>
            <a:ext cx="4464496" cy="3785002"/>
            <a:chOff x="6600056" y="2060848"/>
            <a:chExt cx="4464496" cy="3785002"/>
          </a:xfrm>
        </p:grpSpPr>
        <p:pic>
          <p:nvPicPr>
            <p:cNvPr id="56339" name="Picture 19" descr="C:\Users\Administrator\AppData\Roaming\Tencent\Users\2054222571\QQ\WinTemp\RichOle\ZY)2FQ2Z3441)%NCTLK2W6Q.pn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744072" y="2060848"/>
              <a:ext cx="4176464" cy="3139356"/>
            </a:xfrm>
            <a:prstGeom prst="rect">
              <a:avLst/>
            </a:prstGeom>
            <a:noFill/>
            <a:extLst>
              <a:ext uri="{909E8E84-426E-40DD-AFC4-6F175D3DCCD1}">
                <a14:hiddenFill xmlns:a14="http://schemas.microsoft.com/office/drawing/2010/main">
                  <a:solidFill>
                    <a:srgbClr val="FFFFFF"/>
                  </a:solidFill>
                </a14:hiddenFill>
              </a:ext>
            </a:extLst>
          </p:spPr>
        </p:pic>
        <p:sp>
          <p:nvSpPr>
            <p:cNvPr id="22" name="MH_Text_1"/>
            <p:cNvSpPr txBox="1">
              <a:spLocks noChangeArrowheads="1"/>
            </p:cNvSpPr>
            <p:nvPr>
              <p:custDataLst>
                <p:tags r:id="rId3"/>
              </p:custDataLst>
            </p:nvPr>
          </p:nvSpPr>
          <p:spPr bwMode="auto">
            <a:xfrm>
              <a:off x="6600056" y="5156269"/>
              <a:ext cx="4464496" cy="68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180000" rIns="90000" bIns="90000">
              <a:no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gn="ctr">
                <a:lnSpc>
                  <a:spcPct val="120000"/>
                </a:lnSpc>
                <a:defRPr/>
              </a:pPr>
              <a:r>
                <a:rPr lang="zh-CN" altLang="en-US" sz="2000">
                  <a:solidFill>
                    <a:srgbClr val="3B79CE"/>
                  </a:solidFill>
                  <a:latin typeface="微软雅黑" panose="020b0503020204020204" pitchFamily="34" charset="-122"/>
                  <a:ea typeface="微软雅黑" panose="020b0503020204020204" pitchFamily="34" charset="-122"/>
                </a:rPr>
                <a:t>图</a:t>
              </a:r>
              <a:r>
                <a:rPr lang="en-US" altLang="zh-CN" sz="2000">
                  <a:solidFill>
                    <a:srgbClr val="3B79CE"/>
                  </a:solidFill>
                  <a:latin typeface="微软雅黑" panose="020b0503020204020204" pitchFamily="34" charset="-122"/>
                  <a:ea typeface="微软雅黑" panose="020b0503020204020204" pitchFamily="34" charset="-122"/>
                </a:rPr>
                <a:t>9-1  </a:t>
              </a:r>
              <a:r>
                <a:rPr lang="zh-CN" altLang="en-US" sz="2000">
                  <a:solidFill>
                    <a:srgbClr val="3B79CE"/>
                  </a:solidFill>
                  <a:latin typeface="微软雅黑" panose="020b0503020204020204" pitchFamily="34" charset="-122"/>
                  <a:ea typeface="微软雅黑" panose="020b0503020204020204" pitchFamily="34" charset="-122"/>
                </a:rPr>
                <a:t>有初始量的混合成本性态模型 </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ur="50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nodeType="afterGroup">
                            <p:stCondLst>
                              <p:cond delay="500"/>
                            </p:stCondLst>
                            <p:childTnLst>
                              <p:par>
                                <p:cTn id="12" presetID="16" presetClass="entr" presetSubtype="21" dur="5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par>
                          <p:cTn id="15" fill="hold" nodeType="afterGroup">
                            <p:stCondLst>
                              <p:cond delay="1000"/>
                            </p:stCondLst>
                            <p:childTnLst>
                              <p:par>
                                <p:cTn id="16" presetID="42" presetClass="entr" presetSubtype="0" dur="100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4" name="组合 3"/>
          <p:cNvGrpSpPr/>
          <p:nvPr/>
        </p:nvGrpSpPr>
        <p:grpSpPr>
          <a:xfrm>
            <a:off x="1200600" y="1268760"/>
            <a:ext cx="4823392" cy="430374"/>
            <a:chOff x="1148334" y="2022419"/>
            <a:chExt cx="4822593" cy="430142"/>
          </a:xfrm>
        </p:grpSpPr>
        <p:sp>
          <p:nvSpPr>
            <p:cNvPr id="5" name="矩形 4"/>
            <p:cNvSpPr>
              <a:spLocks noChangeArrowheads="1"/>
            </p:cNvSpPr>
            <p:nvPr/>
          </p:nvSpPr>
          <p:spPr bwMode="auto">
            <a:xfrm>
              <a:off x="1649866" y="2022419"/>
              <a:ext cx="4321061" cy="43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nSpc>
                  <a:spcPct val="120000"/>
                </a:lnSpc>
                <a:spcAft>
                  <a:spcPts val="500"/>
                </a:spcAft>
              </a:pPr>
              <a:r>
                <a:rPr lang="zh-CN" altLang="en-US" sz="2000" b="1">
                  <a:solidFill>
                    <a:srgbClr val="0070C0"/>
                  </a:solidFill>
                  <a:latin typeface="微软雅黑" panose="020b0503020204020204" pitchFamily="34" charset="-122"/>
                  <a:ea typeface="微软雅黑" panose="020b0503020204020204" pitchFamily="34" charset="-122"/>
                </a:rPr>
                <a:t>阶梯式混合成本</a:t>
              </a:r>
            </a:p>
          </p:txBody>
        </p:sp>
        <p:sp>
          <p:nvSpPr>
            <p:cNvPr id="6" name="TextBox 47"/>
            <p:cNvSpPr txBox="1">
              <a:spLocks noChangeArrowheads="1"/>
            </p:cNvSpPr>
            <p:nvPr/>
          </p:nvSpPr>
          <p:spPr bwMode="auto">
            <a:xfrm>
              <a:off x="1148334" y="2060848"/>
              <a:ext cx="484757" cy="369133"/>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gn="ctr" eaLnBrk="1" hangingPunct="1"/>
              <a:r>
                <a:rPr lang="en-US" altLang="zh-CN" b="1" smtClean="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b="1">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7" name="矩形 6"/>
          <p:cNvSpPr/>
          <p:nvPr/>
        </p:nvSpPr>
        <p:spPr>
          <a:xfrm>
            <a:off x="1023902" y="1772816"/>
            <a:ext cx="5504146" cy="424731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5000"/>
              </a:lnSpc>
            </a:pPr>
            <a:r>
              <a:rPr lang="zh-CN" altLang="en-US" sz="2000">
                <a:solidFill>
                  <a:srgbClr val="5F5E5C"/>
                </a:solidFill>
                <a:latin typeface="微软雅黑" panose="020b0503020204020204" pitchFamily="34" charset="-122"/>
                <a:ea typeface="微软雅黑" panose="020b0503020204020204" pitchFamily="34" charset="-122"/>
              </a:rPr>
              <a:t>阶梯式混合成本的特点是在一定业务量范围内其成本不会随着业务量的变动而变动，类似固定成本，当业务量突破这一范围时，</a:t>
            </a:r>
            <a:r>
              <a:rPr lang="zh-CN" altLang="en-US" sz="2000">
                <a:solidFill>
                  <a:schemeClr val="accent2"/>
                </a:solidFill>
                <a:latin typeface="微软雅黑" panose="020b0503020204020204" pitchFamily="34" charset="-122"/>
                <a:ea typeface="微软雅黑" panose="020b0503020204020204" pitchFamily="34" charset="-122"/>
              </a:rPr>
              <a:t>成本就会跳跃上升</a:t>
            </a:r>
            <a:r>
              <a:rPr lang="zh-CN" altLang="en-US" sz="2000">
                <a:solidFill>
                  <a:srgbClr val="5F5E5C"/>
                </a:solidFill>
                <a:latin typeface="微软雅黑" panose="020b0503020204020204" pitchFamily="34" charset="-122"/>
                <a:ea typeface="微软雅黑" panose="020b0503020204020204" pitchFamily="34" charset="-122"/>
              </a:rPr>
              <a:t>，并在新范围内固定不变，直到出现另一新的跳跃为止。例如，企业租借教室进行职工培训，每间教室可容纳</a:t>
            </a:r>
            <a:r>
              <a:rPr lang="en-US" altLang="zh-CN" sz="2000">
                <a:solidFill>
                  <a:srgbClr val="5F5E5C"/>
                </a:solidFill>
                <a:latin typeface="微软雅黑" panose="020b0503020204020204" pitchFamily="34" charset="-122"/>
                <a:ea typeface="微软雅黑" panose="020b0503020204020204" pitchFamily="34" charset="-122"/>
              </a:rPr>
              <a:t>40</a:t>
            </a:r>
            <a:r>
              <a:rPr lang="zh-CN" altLang="en-US" sz="2000">
                <a:solidFill>
                  <a:srgbClr val="5F5E5C"/>
                </a:solidFill>
                <a:latin typeface="微软雅黑" panose="020b0503020204020204" pitchFamily="34" charset="-122"/>
                <a:ea typeface="微软雅黑" panose="020b0503020204020204" pitchFamily="34" charset="-122"/>
              </a:rPr>
              <a:t>名职工，如果企业培训职工的人数在</a:t>
            </a:r>
            <a:r>
              <a:rPr lang="en-US" altLang="zh-CN" sz="2000">
                <a:solidFill>
                  <a:srgbClr val="5F5E5C"/>
                </a:solidFill>
                <a:latin typeface="微软雅黑" panose="020b0503020204020204" pitchFamily="34" charset="-122"/>
                <a:ea typeface="微软雅黑" panose="020b0503020204020204" pitchFamily="34" charset="-122"/>
              </a:rPr>
              <a:t>1</a:t>
            </a:r>
            <a:r>
              <a:rPr lang="zh-CN" altLang="en-US" sz="2000">
                <a:solidFill>
                  <a:srgbClr val="5F5E5C"/>
                </a:solidFill>
                <a:latin typeface="微软雅黑" panose="020b0503020204020204" pitchFamily="34" charset="-122"/>
                <a:ea typeface="微软雅黑" panose="020b0503020204020204" pitchFamily="34" charset="-122"/>
              </a:rPr>
              <a:t>～</a:t>
            </a:r>
            <a:r>
              <a:rPr lang="en-US" altLang="zh-CN" sz="2000">
                <a:solidFill>
                  <a:srgbClr val="5F5E5C"/>
                </a:solidFill>
                <a:latin typeface="微软雅黑" panose="020b0503020204020204" pitchFamily="34" charset="-122"/>
                <a:ea typeface="微软雅黑" panose="020b0503020204020204" pitchFamily="34" charset="-122"/>
              </a:rPr>
              <a:t>40</a:t>
            </a:r>
            <a:r>
              <a:rPr lang="zh-CN" altLang="en-US" sz="2000">
                <a:solidFill>
                  <a:srgbClr val="5F5E5C"/>
                </a:solidFill>
                <a:latin typeface="微软雅黑" panose="020b0503020204020204" pitchFamily="34" charset="-122"/>
                <a:ea typeface="微软雅黑" panose="020b0503020204020204" pitchFamily="34" charset="-122"/>
              </a:rPr>
              <a:t>名之间，只需支付一间教室的费用；如超过</a:t>
            </a:r>
            <a:r>
              <a:rPr lang="en-US" altLang="zh-CN" sz="2000">
                <a:solidFill>
                  <a:srgbClr val="5F5E5C"/>
                </a:solidFill>
                <a:latin typeface="微软雅黑" panose="020b0503020204020204" pitchFamily="34" charset="-122"/>
                <a:ea typeface="微软雅黑" panose="020b0503020204020204" pitchFamily="34" charset="-122"/>
              </a:rPr>
              <a:t>40</a:t>
            </a:r>
            <a:r>
              <a:rPr lang="zh-CN" altLang="en-US" sz="2000">
                <a:solidFill>
                  <a:srgbClr val="5F5E5C"/>
                </a:solidFill>
                <a:latin typeface="微软雅黑" panose="020b0503020204020204" pitchFamily="34" charset="-122"/>
                <a:ea typeface="微软雅黑" panose="020b0503020204020204" pitchFamily="34" charset="-122"/>
              </a:rPr>
              <a:t>人，在</a:t>
            </a:r>
            <a:r>
              <a:rPr lang="en-US" altLang="zh-CN" sz="2000">
                <a:solidFill>
                  <a:srgbClr val="5F5E5C"/>
                </a:solidFill>
                <a:latin typeface="微软雅黑" panose="020b0503020204020204" pitchFamily="34" charset="-122"/>
                <a:ea typeface="微软雅黑" panose="020b0503020204020204" pitchFamily="34" charset="-122"/>
              </a:rPr>
              <a:t>41</a:t>
            </a:r>
            <a:r>
              <a:rPr lang="zh-CN" altLang="en-US" sz="2000">
                <a:solidFill>
                  <a:srgbClr val="5F5E5C"/>
                </a:solidFill>
                <a:latin typeface="微软雅黑" panose="020b0503020204020204" pitchFamily="34" charset="-122"/>
                <a:ea typeface="微软雅黑" panose="020b0503020204020204" pitchFamily="34" charset="-122"/>
              </a:rPr>
              <a:t>～</a:t>
            </a:r>
            <a:r>
              <a:rPr lang="en-US" altLang="zh-CN" sz="2000">
                <a:solidFill>
                  <a:srgbClr val="5F5E5C"/>
                </a:solidFill>
                <a:latin typeface="微软雅黑" panose="020b0503020204020204" pitchFamily="34" charset="-122"/>
                <a:ea typeface="微软雅黑" panose="020b0503020204020204" pitchFamily="34" charset="-122"/>
              </a:rPr>
              <a:t>80</a:t>
            </a:r>
            <a:r>
              <a:rPr lang="zh-CN" altLang="en-US" sz="2000">
                <a:solidFill>
                  <a:srgbClr val="5F5E5C"/>
                </a:solidFill>
                <a:latin typeface="微软雅黑" panose="020b0503020204020204" pitchFamily="34" charset="-122"/>
                <a:ea typeface="微软雅黑" panose="020b0503020204020204" pitchFamily="34" charset="-122"/>
              </a:rPr>
              <a:t>人之间，则需支付两间教室的费用，依次类推。阶梯式混合成本性态模型如图</a:t>
            </a:r>
            <a:r>
              <a:rPr lang="en-US" altLang="zh-CN" sz="2000">
                <a:solidFill>
                  <a:srgbClr val="5F5E5C"/>
                </a:solidFill>
                <a:latin typeface="微软雅黑" panose="020b0503020204020204" pitchFamily="34" charset="-122"/>
                <a:ea typeface="微软雅黑" panose="020b0503020204020204" pitchFamily="34" charset="-122"/>
              </a:rPr>
              <a:t>9-2</a:t>
            </a:r>
            <a:r>
              <a:rPr lang="zh-CN" altLang="en-US" sz="2000">
                <a:solidFill>
                  <a:srgbClr val="5F5E5C"/>
                </a:solidFill>
                <a:latin typeface="微软雅黑" panose="020b0503020204020204" pitchFamily="34" charset="-122"/>
                <a:ea typeface="微软雅黑" panose="020b0503020204020204" pitchFamily="34" charset="-122"/>
              </a:rPr>
              <a:t>所示。</a:t>
            </a:r>
          </a:p>
        </p:txBody>
      </p:sp>
      <p:grpSp>
        <p:nvGrpSpPr>
          <p:cNvPr id="2" name="组合 1"/>
          <p:cNvGrpSpPr/>
          <p:nvPr/>
        </p:nvGrpSpPr>
        <p:grpSpPr>
          <a:xfrm>
            <a:off x="6953944" y="2180598"/>
            <a:ext cx="4038600" cy="3665252"/>
            <a:chOff x="6744072" y="2180598"/>
            <a:chExt cx="4038600" cy="3665252"/>
          </a:xfrm>
        </p:grpSpPr>
        <p:sp>
          <p:nvSpPr>
            <p:cNvPr id="10" name="MH_Text_1"/>
            <p:cNvSpPr txBox="1">
              <a:spLocks noChangeArrowheads="1"/>
            </p:cNvSpPr>
            <p:nvPr>
              <p:custDataLst>
                <p:tags r:id="rId2"/>
              </p:custDataLst>
            </p:nvPr>
          </p:nvSpPr>
          <p:spPr bwMode="auto">
            <a:xfrm>
              <a:off x="6744072" y="5156269"/>
              <a:ext cx="4038600" cy="68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180000" rIns="90000" bIns="90000">
              <a:no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gn="ctr">
                <a:lnSpc>
                  <a:spcPct val="120000"/>
                </a:lnSpc>
                <a:defRPr/>
              </a:pPr>
              <a:r>
                <a:rPr lang="zh-CN" altLang="en-US" sz="2000">
                  <a:solidFill>
                    <a:srgbClr val="3B79CE"/>
                  </a:solidFill>
                  <a:latin typeface="微软雅黑" panose="020b0503020204020204" pitchFamily="34" charset="-122"/>
                  <a:ea typeface="微软雅黑" panose="020b0503020204020204" pitchFamily="34" charset="-122"/>
                </a:rPr>
                <a:t>图</a:t>
              </a:r>
              <a:r>
                <a:rPr lang="en-US" altLang="zh-CN" sz="2000">
                  <a:solidFill>
                    <a:srgbClr val="3B79CE"/>
                  </a:solidFill>
                  <a:latin typeface="微软雅黑" panose="020b0503020204020204" pitchFamily="34" charset="-122"/>
                  <a:ea typeface="微软雅黑" panose="020b0503020204020204" pitchFamily="34" charset="-122"/>
                </a:rPr>
                <a:t>9-2  </a:t>
              </a:r>
              <a:r>
                <a:rPr lang="zh-CN" altLang="en-US" sz="2000">
                  <a:solidFill>
                    <a:srgbClr val="3B79CE"/>
                  </a:solidFill>
                  <a:latin typeface="微软雅黑" panose="020b0503020204020204" pitchFamily="34" charset="-122"/>
                  <a:ea typeface="微软雅黑" panose="020b0503020204020204" pitchFamily="34" charset="-122"/>
                </a:rPr>
                <a:t>阶梯式混合成本性态模型</a:t>
              </a:r>
            </a:p>
          </p:txBody>
        </p:sp>
        <p:pic>
          <p:nvPicPr>
            <p:cNvPr id="57345" name="Picture 1" descr="C:\Users\Administrator\AppData\Roaming\Tencent\Users\2054222571\QQ\WinTemp\RichOle\VF2({YQ3I_HJY_VZYJKTZ~5.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744072" y="2180598"/>
              <a:ext cx="4038600" cy="306705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ur="50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nodeType="afterGroup">
                            <p:stCondLst>
                              <p:cond delay="500"/>
                            </p:stCondLst>
                            <p:childTnLst>
                              <p:par>
                                <p:cTn id="12" presetID="14" presetClass="entr" presetSubtype="10" dur="5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randombar(horizontal)">
                                      <p:cBhvr>
                                        <p:cTn id="14" dur="500"/>
                                        <p:tgtEl>
                                          <p:spTgt spid="7"/>
                                        </p:tgtEl>
                                      </p:cBhvr>
                                    </p:animEffect>
                                  </p:childTnLst>
                                </p:cTn>
                              </p:par>
                            </p:childTnLst>
                          </p:cTn>
                        </p:par>
                        <p:par>
                          <p:cTn id="15" fill="hold" nodeType="afterGroup">
                            <p:stCondLst>
                              <p:cond delay="1000"/>
                            </p:stCondLst>
                            <p:childTnLst>
                              <p:par>
                                <p:cTn id="16" presetID="42" presetClass="entr" presetSubtype="0" dur="1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矩形 3"/>
          <p:cNvSpPr/>
          <p:nvPr/>
        </p:nvSpPr>
        <p:spPr>
          <a:xfrm>
            <a:off x="1020594" y="1167135"/>
            <a:ext cx="449353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066FF"/>
                </a:solidFill>
                <a:latin typeface="微软雅黑" panose="020b0503020204020204" pitchFamily="34" charset="-122"/>
                <a:ea typeface="微软雅黑" panose="020b0503020204020204" pitchFamily="34" charset="-122"/>
              </a:rPr>
              <a:t>二、成本性态分析的模型和意义</a:t>
            </a:r>
          </a:p>
        </p:txBody>
      </p:sp>
      <p:sp>
        <p:nvSpPr>
          <p:cNvPr id="29" name="MH_SubTitle_1"/>
          <p:cNvSpPr/>
          <p:nvPr>
            <p:custDataLst>
              <p:tags r:id="rId2"/>
            </p:custDataLst>
          </p:nvPr>
        </p:nvSpPr>
        <p:spPr>
          <a:xfrm>
            <a:off x="2056712" y="1844824"/>
            <a:ext cx="3457420" cy="43204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2000" b="1">
                <a:solidFill>
                  <a:schemeClr val="accent1">
                    <a:lumMod val="75000"/>
                  </a:schemeClr>
                </a:solidFill>
                <a:latin typeface="微软雅黑" panose="020b0503020204020204" pitchFamily="34" charset="-122"/>
                <a:ea typeface="微软雅黑" panose="020b0503020204020204" pitchFamily="34" charset="-122"/>
              </a:rPr>
              <a:t>成本性态分析的模型</a:t>
            </a:r>
          </a:p>
        </p:txBody>
      </p:sp>
      <p:sp>
        <p:nvSpPr>
          <p:cNvPr id="31" name="MH_Other_1"/>
          <p:cNvSpPr/>
          <p:nvPr>
            <p:custDataLst>
              <p:tags r:id="rId3"/>
            </p:custDataLst>
          </p:nvPr>
        </p:nvSpPr>
        <p:spPr>
          <a:xfrm>
            <a:off x="1199456" y="1844824"/>
            <a:ext cx="1258525" cy="432048"/>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000" b="1" smtClean="0">
                <a:solidFill>
                  <a:srgbClr val="FFFFFF"/>
                </a:solidFill>
                <a:latin typeface="微软雅黑" panose="020b0503020204020204" pitchFamily="34" charset="-122"/>
                <a:ea typeface="微软雅黑" panose="020b0503020204020204" pitchFamily="34" charset="-122"/>
                <a:cs typeface="Arial" pitchFamily="34" charset="0"/>
              </a:rPr>
              <a:t>（一）</a:t>
            </a:r>
            <a:endParaRPr lang="zh-CN" altLang="en-US" sz="2000" b="1">
              <a:solidFill>
                <a:srgbClr val="FFFFFF"/>
              </a:solidFill>
              <a:latin typeface="微软雅黑" panose="020b0503020204020204" pitchFamily="34" charset="-122"/>
              <a:ea typeface="微软雅黑" panose="020b0503020204020204" pitchFamily="34" charset="-122"/>
              <a:cs typeface="Arial" pitchFamily="34" charset="0"/>
            </a:endParaRPr>
          </a:p>
        </p:txBody>
      </p:sp>
      <p:pic>
        <p:nvPicPr>
          <p:cNvPr id="34" name="Picture 2" descr="F:\360云盘\02-个人资料\！PPT图片及版面资源\05-PPT精选插图\04-图标\西装小人.pn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54025" y="2420888"/>
            <a:ext cx="3095625"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3719736" y="2708920"/>
            <a:ext cx="7323261" cy="3024336"/>
            <a:chOff x="3719736" y="2708920"/>
            <a:chExt cx="7323261" cy="3024336"/>
          </a:xfrm>
        </p:grpSpPr>
        <p:sp>
          <p:nvSpPr>
            <p:cNvPr id="38" name="AutoShape 8"/>
            <p:cNvSpPr/>
            <p:nvPr/>
          </p:nvSpPr>
          <p:spPr bwMode="auto">
            <a:xfrm>
              <a:off x="3719736" y="2708920"/>
              <a:ext cx="7323261" cy="3024336"/>
            </a:xfrm>
            <a:prstGeom prst="roundRect">
              <a:avLst>
                <a:gd name="adj" fmla="val 18519"/>
              </a:avLst>
            </a:prstGeom>
            <a:noFill/>
            <a:ln w="63500" cap="flat">
              <a:solidFill>
                <a:schemeClr val="accent1">
                  <a:alpha val="85000"/>
                </a:schemeClr>
              </a:solidFill>
              <a:prstDash val="solid"/>
              <a:miter lim="800000"/>
              <a:headEnd type="none" w="med" len="med"/>
              <a:tailEnd type="none" w="med" len="med"/>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endParaRPr lang="en-US" b="1">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4058221" y="2952234"/>
              <a:ext cx="6696744" cy="249299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latinLnBrk="1">
                <a:lnSpc>
                  <a:spcPct val="130000"/>
                </a:lnSpc>
              </a:pPr>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成本性态分析是指在成本形态分类的基础上，按照一定的程序和方法，将全部成本分为固定成本和变动成本两大类，并建立相应成本函数模型的过程</a:t>
              </a:r>
              <a:r>
                <a:rPr lang="zh-CN" altLang="zh-CN" sz="200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2000" smtClean="0">
                <a:solidFill>
                  <a:schemeClr val="tx1">
                    <a:lumMod val="65000"/>
                    <a:lumOff val="35000"/>
                  </a:schemeClr>
                </a:solidFill>
                <a:latin typeface="微软雅黑" panose="020b0503020204020204" pitchFamily="34" charset="-122"/>
                <a:ea typeface="微软雅黑" panose="020b0503020204020204" pitchFamily="34" charset="-122"/>
              </a:endParaRPr>
            </a:p>
            <a:p>
              <a:pPr indent="457200" latinLnBrk="1">
                <a:lnSpc>
                  <a:spcPct val="130000"/>
                </a:lnSpc>
              </a:pPr>
              <a:r>
                <a:rPr lang="zh-CN" altLang="zh-CN" sz="2000" smtClean="0">
                  <a:solidFill>
                    <a:schemeClr val="tx1">
                      <a:lumMod val="65000"/>
                      <a:lumOff val="35000"/>
                    </a:schemeClr>
                  </a:solidFill>
                  <a:latin typeface="微软雅黑" panose="020b0503020204020204" pitchFamily="34" charset="-122"/>
                  <a:ea typeface="微软雅黑" panose="020b0503020204020204" pitchFamily="34" charset="-122"/>
                </a:rPr>
                <a:t>成本</a:t>
              </a:r>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函数模型通常用</a:t>
              </a:r>
              <a:r>
                <a:rPr lang="en-US" altLang="zh-CN" sz="2000" i="1">
                  <a:solidFill>
                    <a:schemeClr val="accent1"/>
                  </a:solidFill>
                </a:rPr>
                <a:t>y</a:t>
              </a:r>
              <a:r>
                <a:rPr lang="zh-CN" altLang="zh-CN" sz="2000" i="1">
                  <a:solidFill>
                    <a:schemeClr val="accent1"/>
                  </a:solidFill>
                </a:rPr>
                <a:t>＝</a:t>
              </a:r>
              <a:r>
                <a:rPr lang="en-US" altLang="zh-CN" sz="2000" i="1">
                  <a:solidFill>
                    <a:schemeClr val="accent1"/>
                  </a:solidFill>
                </a:rPr>
                <a:t>a</a:t>
              </a:r>
              <a:r>
                <a:rPr lang="zh-CN" altLang="zh-CN" sz="2000" i="1">
                  <a:solidFill>
                    <a:schemeClr val="accent1"/>
                  </a:solidFill>
                </a:rPr>
                <a:t>＋</a:t>
              </a:r>
              <a:r>
                <a:rPr lang="en-US" altLang="zh-CN" sz="2000" i="1" err="1">
                  <a:solidFill>
                    <a:schemeClr val="accent1"/>
                  </a:solidFill>
                </a:rPr>
                <a:t>bx</a:t>
              </a:r>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来模拟，其中，</a:t>
              </a:r>
              <a:r>
                <a:rPr lang="en-US" altLang="zh-CN" sz="2000" i="1">
                  <a:solidFill>
                    <a:schemeClr val="accent1"/>
                  </a:solidFill>
                </a:rPr>
                <a:t>y</a:t>
              </a:r>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代表成本总额，</a:t>
              </a:r>
              <a:r>
                <a:rPr lang="en-US" altLang="zh-CN" sz="2000" i="1">
                  <a:solidFill>
                    <a:schemeClr val="accent1"/>
                  </a:solidFill>
                </a:rPr>
                <a:t>a</a:t>
              </a:r>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代表固定成本总额，</a:t>
              </a:r>
              <a:r>
                <a:rPr lang="en-US" altLang="zh-CN" sz="2000" i="1">
                  <a:solidFill>
                    <a:schemeClr val="accent1"/>
                  </a:solidFill>
                </a:rPr>
                <a:t>b</a:t>
              </a:r>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代表单位变动成本，</a:t>
              </a:r>
              <a:r>
                <a:rPr lang="en-US" altLang="zh-CN" sz="2000" i="1">
                  <a:solidFill>
                    <a:schemeClr val="accent1"/>
                  </a:solidFill>
                </a:rPr>
                <a:t>x</a:t>
              </a:r>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代表业务量，</a:t>
              </a:r>
              <a:r>
                <a:rPr lang="en-US" altLang="zh-CN" sz="2000" i="1" err="1">
                  <a:solidFill>
                    <a:schemeClr val="accent1"/>
                  </a:solidFill>
                </a:rPr>
                <a:t>bx</a:t>
              </a:r>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代表变动成本总额。</a:t>
              </a:r>
            </a:p>
          </p:txBody>
        </p:sp>
      </p:grpSp>
    </p:spTree>
  </p:cSld>
  <p:clrMapOvr>
    <a:masterClrMapping/>
  </p:clrMapOvr>
  <mc:AlternateContent>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5" presetClass="entr" presetSubtype="0" dur="100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2" presetClass="entr" presetSubtype="8" dur="50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8" name="组合 7"/>
          <p:cNvGrpSpPr/>
          <p:nvPr/>
        </p:nvGrpSpPr>
        <p:grpSpPr>
          <a:xfrm>
            <a:off x="1023901" y="1340768"/>
            <a:ext cx="4063987" cy="432047"/>
            <a:chOff x="1023901" y="1340768"/>
            <a:chExt cx="4063987" cy="432047"/>
          </a:xfrm>
        </p:grpSpPr>
        <p:sp>
          <p:nvSpPr>
            <p:cNvPr id="9" name="MH_SubTitle_1"/>
            <p:cNvSpPr/>
            <p:nvPr>
              <p:custDataLst>
                <p:tags r:id="rId2"/>
              </p:custDataLst>
            </p:nvPr>
          </p:nvSpPr>
          <p:spPr>
            <a:xfrm>
              <a:off x="1881158" y="1340768"/>
              <a:ext cx="3206730" cy="43204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2000" b="1">
                  <a:solidFill>
                    <a:schemeClr val="accent2"/>
                  </a:solidFill>
                  <a:latin typeface="微软雅黑" panose="020b0503020204020204" pitchFamily="34" charset="-122"/>
                  <a:ea typeface="微软雅黑" panose="020b0503020204020204" pitchFamily="34" charset="-122"/>
                </a:rPr>
                <a:t>成本性态分析的意义</a:t>
              </a:r>
              <a:endParaRPr lang="zh-CN" altLang="en-US" b="1">
                <a:solidFill>
                  <a:schemeClr val="accent2"/>
                </a:solidFill>
                <a:latin typeface="微软雅黑" panose="020b0503020204020204" pitchFamily="34" charset="-122"/>
                <a:ea typeface="微软雅黑" panose="020b0503020204020204" pitchFamily="34" charset="-122"/>
              </a:endParaRPr>
            </a:p>
          </p:txBody>
        </p:sp>
        <p:sp>
          <p:nvSpPr>
            <p:cNvPr id="10" name="MH_Other_1"/>
            <p:cNvSpPr/>
            <p:nvPr>
              <p:custDataLst>
                <p:tags r:id="rId3"/>
              </p:custDataLst>
            </p:nvPr>
          </p:nvSpPr>
          <p:spPr>
            <a:xfrm>
              <a:off x="1023901" y="1340768"/>
              <a:ext cx="1258525" cy="432047"/>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000" b="1" smtClean="0">
                  <a:solidFill>
                    <a:srgbClr val="FFFFFF"/>
                  </a:solidFill>
                  <a:latin typeface="微软雅黑" panose="020b0503020204020204" pitchFamily="34" charset="-122"/>
                  <a:ea typeface="微软雅黑" panose="020b0503020204020204" pitchFamily="34" charset="-122"/>
                  <a:cs typeface="Arial" pitchFamily="34" charset="0"/>
                </a:rPr>
                <a:t>（二）</a:t>
              </a:r>
              <a:endParaRPr lang="zh-CN" altLang="en-US" sz="2000" b="1">
                <a:solidFill>
                  <a:srgbClr val="FFFFFF"/>
                </a:solidFill>
                <a:latin typeface="微软雅黑" panose="020b0503020204020204" pitchFamily="34" charset="-122"/>
                <a:ea typeface="微软雅黑" panose="020b0503020204020204" pitchFamily="34" charset="-122"/>
                <a:cs typeface="Arial" pitchFamily="34" charset="0"/>
              </a:endParaRPr>
            </a:p>
          </p:txBody>
        </p:sp>
      </p:grpSp>
      <p:grpSp>
        <p:nvGrpSpPr>
          <p:cNvPr id="11" name="组合 10"/>
          <p:cNvGrpSpPr/>
          <p:nvPr/>
        </p:nvGrpSpPr>
        <p:grpSpPr>
          <a:xfrm>
            <a:off x="1415480" y="2420888"/>
            <a:ext cx="9505056" cy="1071006"/>
            <a:chOff x="1849115" y="1724843"/>
            <a:chExt cx="9505056" cy="1071006"/>
          </a:xfrm>
        </p:grpSpPr>
        <p:grpSp>
          <p:nvGrpSpPr>
            <p:cNvPr id="12" name="组合 47"/>
            <p:cNvGrpSpPr/>
            <p:nvPr/>
          </p:nvGrpSpPr>
          <p:grpSpPr>
            <a:xfrm>
              <a:off x="2575442" y="1725054"/>
              <a:ext cx="8778729" cy="700169"/>
              <a:chOff x="2159496" y="1391204"/>
              <a:chExt cx="11299795" cy="590105"/>
            </a:xfrm>
          </p:grpSpPr>
          <p:sp>
            <p:nvSpPr>
              <p:cNvPr id="16" name="任意多边形 15"/>
              <p:cNvSpPr/>
              <p:nvPr/>
            </p:nvSpPr>
            <p:spPr>
              <a:xfrm>
                <a:off x="2159496" y="1391204"/>
                <a:ext cx="11299795" cy="590105"/>
              </a:xfrm>
              <a:custGeom>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a:solidFill>
                    <a:srgbClr val="888888"/>
                  </a:solidFill>
                  <a:latin typeface="微软雅黑" panose="020b0503020204020204" pitchFamily="34" charset="-122"/>
                  <a:ea typeface="微软雅黑" panose="020b0503020204020204" pitchFamily="34" charset="-122"/>
                </a:endParaRPr>
              </a:p>
            </p:txBody>
          </p:sp>
          <p:sp>
            <p:nvSpPr>
              <p:cNvPr id="17" name="任意多边形 16"/>
              <p:cNvSpPr/>
              <p:nvPr/>
            </p:nvSpPr>
            <p:spPr>
              <a:xfrm>
                <a:off x="2184896" y="1403904"/>
                <a:ext cx="11274395" cy="564705"/>
              </a:xfrm>
              <a:custGeom>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defRPr/>
                </a:pPr>
                <a:r>
                  <a:rPr lang="zh-CN" altLang="en-US" sz="2000" kern="0">
                    <a:solidFill>
                      <a:srgbClr val="646464"/>
                    </a:solidFill>
                    <a:latin typeface="微软雅黑" panose="020b0503020204020204" pitchFamily="34" charset="-122"/>
                    <a:ea typeface="微软雅黑" panose="020b0503020204020204" pitchFamily="34" charset="-122"/>
                  </a:rPr>
                  <a:t>成本性态分析为进行成本</a:t>
                </a:r>
                <a:r>
                  <a:rPr lang="en-US" altLang="zh-CN" sz="2000" kern="0">
                    <a:solidFill>
                      <a:srgbClr val="646464"/>
                    </a:solidFill>
                    <a:latin typeface="微软雅黑" panose="020b0503020204020204" pitchFamily="34" charset="-122"/>
                    <a:ea typeface="微软雅黑" panose="020b0503020204020204" pitchFamily="34" charset="-122"/>
                  </a:rPr>
                  <a:t>—</a:t>
                </a:r>
                <a:r>
                  <a:rPr lang="zh-CN" altLang="en-US" sz="2000" kern="0">
                    <a:solidFill>
                      <a:srgbClr val="646464"/>
                    </a:solidFill>
                    <a:latin typeface="微软雅黑" panose="020b0503020204020204" pitchFamily="34" charset="-122"/>
                    <a:ea typeface="微软雅黑" panose="020b0503020204020204" pitchFamily="34" charset="-122"/>
                  </a:rPr>
                  <a:t>产量</a:t>
                </a:r>
                <a:r>
                  <a:rPr lang="en-US" altLang="zh-CN" sz="2000" kern="0">
                    <a:solidFill>
                      <a:srgbClr val="646464"/>
                    </a:solidFill>
                    <a:latin typeface="微软雅黑" panose="020b0503020204020204" pitchFamily="34" charset="-122"/>
                    <a:ea typeface="微软雅黑" panose="020b0503020204020204" pitchFamily="34" charset="-122"/>
                  </a:rPr>
                  <a:t>—</a:t>
                </a:r>
                <a:r>
                  <a:rPr lang="zh-CN" altLang="en-US" sz="2000" kern="0">
                    <a:solidFill>
                      <a:srgbClr val="646464"/>
                    </a:solidFill>
                    <a:latin typeface="微软雅黑" panose="020b0503020204020204" pitchFamily="34" charset="-122"/>
                    <a:ea typeface="微软雅黑" panose="020b0503020204020204" pitchFamily="34" charset="-122"/>
                  </a:rPr>
                  <a:t>利润之间相互依存关系的分析提供了</a:t>
                </a:r>
                <a:r>
                  <a:rPr lang="zh-CN" altLang="en-US" sz="2000" kern="0" smtClean="0">
                    <a:solidFill>
                      <a:srgbClr val="646464"/>
                    </a:solidFill>
                    <a:latin typeface="微软雅黑" panose="020b0503020204020204" pitchFamily="34" charset="-122"/>
                    <a:ea typeface="微软雅黑" panose="020b0503020204020204" pitchFamily="34" charset="-122"/>
                  </a:rPr>
                  <a:t>方便</a:t>
                </a:r>
                <a:r>
                  <a:rPr lang="zh-CN" altLang="en-US" sz="2000" kern="0">
                    <a:solidFill>
                      <a:srgbClr val="646464"/>
                    </a:solidFill>
                    <a:latin typeface="微软雅黑" panose="020b0503020204020204" pitchFamily="34" charset="-122"/>
                    <a:ea typeface="微软雅黑" panose="020b0503020204020204" pitchFamily="34" charset="-122"/>
                  </a:rPr>
                  <a:t>。</a:t>
                </a:r>
              </a:p>
            </p:txBody>
          </p:sp>
        </p:grpSp>
        <p:grpSp>
          <p:nvGrpSpPr>
            <p:cNvPr id="13" name="组合 39"/>
            <p:cNvGrpSpPr/>
            <p:nvPr/>
          </p:nvGrpSpPr>
          <p:grpSpPr>
            <a:xfrm>
              <a:off x="1849115" y="1724843"/>
              <a:ext cx="719152" cy="1071006"/>
              <a:chOff x="1523998" y="1398178"/>
              <a:chExt cx="1039020" cy="1484313"/>
            </a:xfrm>
          </p:grpSpPr>
          <p:sp>
            <p:nvSpPr>
              <p:cNvPr id="14" name="任意多边形 13"/>
              <p:cNvSpPr/>
              <p:nvPr/>
            </p:nvSpPr>
            <p:spPr>
              <a:xfrm>
                <a:off x="1523998" y="1398178"/>
                <a:ext cx="1039020" cy="1484313"/>
              </a:xfrm>
              <a:custGeom>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gradFill>
                <a:gsLst>
                  <a:gs pos="100000">
                    <a:srgbClr val="6DAA2D">
                      <a:lumMod val="20000"/>
                      <a:lumOff val="80000"/>
                    </a:srgbClr>
                  </a:gs>
                  <a:gs pos="51657">
                    <a:srgbClr val="6DAA2D">
                      <a:lumMod val="60000"/>
                      <a:lumOff val="40000"/>
                    </a:srgbClr>
                  </a:gs>
                  <a:gs pos="0">
                    <a:srgbClr val="6DAA2D">
                      <a:lumMod val="20000"/>
                      <a:lumOff val="80000"/>
                    </a:srgbClr>
                  </a:gs>
                </a:gsLst>
                <a:lin ang="5400000" scaled="1"/>
              </a:gradFill>
              <a:ln w="9525">
                <a:solidFill>
                  <a:schemeClr val="accent1"/>
                </a:solidFill>
                <a:round/>
              </a:ln>
              <a:effectLst>
                <a:outerShdw blurRad="63500" sx="101000" sy="101000" algn="ctr" rotWithShape="0">
                  <a:prstClr val="black">
                    <a:alpha val="18000"/>
                  </a:prstClr>
                </a:outerShdw>
              </a:effectLst>
            </p:spPr>
            <p:txBody>
              <a:bodyPr spcFirstLastPara="0" vert="horz" wrap="square" lIns="17146" tIns="180000" rIns="17146" bIns="536654" numCol="1" spcCol="127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00150">
                  <a:lnSpc>
                    <a:spcPct val="90000"/>
                  </a:lnSpc>
                  <a:spcBef>
                    <a:spcPct val="0"/>
                  </a:spcBef>
                  <a:spcAft>
                    <a:spcPct val="35000"/>
                  </a:spcAft>
                  <a:defRPr/>
                </a:pPr>
                <a:endParaRPr lang="zh-CN" altLang="en-US" sz="2800">
                  <a:solidFill>
                    <a:sysClr val="windowText" lastClr="000000"/>
                  </a:solidFill>
                  <a:latin typeface="Impact" panose="020b0806030902050204" pitchFamily="34" charset="0"/>
                  <a:ea typeface="微软雅黑" panose="020b0503020204020204" pitchFamily="34" charset="-122"/>
                </a:endParaRPr>
              </a:p>
            </p:txBody>
          </p:sp>
          <p:sp>
            <p:nvSpPr>
              <p:cNvPr id="15" name="任意多边形 14"/>
              <p:cNvSpPr/>
              <p:nvPr/>
            </p:nvSpPr>
            <p:spPr>
              <a:xfrm>
                <a:off x="1549398" y="1466850"/>
                <a:ext cx="988220" cy="1374776"/>
              </a:xfrm>
              <a:custGeom>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tx2">
                  <a:lumMod val="40000"/>
                  <a:lumOff val="60000"/>
                </a:schemeClr>
              </a:solidFill>
              <a:ln w="9525">
                <a:noFill/>
                <a:round/>
              </a:ln>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kern="0">
                    <a:solidFill>
                      <a:srgbClr val="FFFFFF"/>
                    </a:solidFill>
                    <a:latin typeface="Impact" panose="020b0806030902050204" pitchFamily="34" charset="0"/>
                    <a:ea typeface="微软雅黑" panose="020b0503020204020204" pitchFamily="34" charset="-122"/>
                    <a:cs typeface="Arial" pitchFamily="34" charset="0"/>
                  </a:rPr>
                  <a:t>1</a:t>
                </a:r>
                <a:endParaRPr lang="zh-CN" altLang="en-US" sz="2800" kern="0">
                  <a:solidFill>
                    <a:srgbClr val="FFFFFF"/>
                  </a:solidFill>
                  <a:latin typeface="Impact" panose="020b0806030902050204" pitchFamily="34" charset="0"/>
                  <a:ea typeface="微软雅黑" panose="020b0503020204020204" pitchFamily="34" charset="-122"/>
                  <a:cs typeface="Arial" pitchFamily="34" charset="0"/>
                </a:endParaRPr>
              </a:p>
            </p:txBody>
          </p:sp>
        </p:grpSp>
      </p:grpSp>
      <p:grpSp>
        <p:nvGrpSpPr>
          <p:cNvPr id="18" name="组合 2"/>
          <p:cNvGrpSpPr/>
          <p:nvPr/>
        </p:nvGrpSpPr>
        <p:grpSpPr>
          <a:xfrm>
            <a:off x="1415480" y="3441844"/>
            <a:ext cx="9505056" cy="1071006"/>
            <a:chOff x="1849115" y="2585210"/>
            <a:chExt cx="9505056" cy="1071006"/>
          </a:xfrm>
        </p:grpSpPr>
        <p:grpSp>
          <p:nvGrpSpPr>
            <p:cNvPr id="19" name="组合 48"/>
            <p:cNvGrpSpPr/>
            <p:nvPr/>
          </p:nvGrpSpPr>
          <p:grpSpPr>
            <a:xfrm>
              <a:off x="2575442" y="2585421"/>
              <a:ext cx="8778729" cy="700169"/>
              <a:chOff x="2159496" y="2179391"/>
              <a:chExt cx="11299797" cy="590105"/>
            </a:xfrm>
          </p:grpSpPr>
          <p:sp>
            <p:nvSpPr>
              <p:cNvPr id="23" name="任意多边形 22"/>
              <p:cNvSpPr/>
              <p:nvPr/>
            </p:nvSpPr>
            <p:spPr>
              <a:xfrm>
                <a:off x="2159496" y="2179391"/>
                <a:ext cx="11299797" cy="590105"/>
              </a:xfrm>
              <a:custGeom>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a:solidFill>
                    <a:srgbClr val="888888"/>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184896" y="2192091"/>
                <a:ext cx="11274397" cy="564705"/>
              </a:xfrm>
              <a:custGeom>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defRPr/>
                </a:pPr>
                <a:r>
                  <a:rPr lang="zh-CN" altLang="en-US" sz="2000" kern="0">
                    <a:solidFill>
                      <a:srgbClr val="646464"/>
                    </a:solidFill>
                    <a:latin typeface="微软雅黑" panose="020b0503020204020204" pitchFamily="34" charset="-122"/>
                    <a:ea typeface="微软雅黑" panose="020b0503020204020204" pitchFamily="34" charset="-122"/>
                  </a:rPr>
                  <a:t>成本性态分析是正确制定经营决策的</a:t>
                </a:r>
                <a:r>
                  <a:rPr lang="zh-CN" altLang="en-US" sz="2000" kern="0" smtClean="0">
                    <a:solidFill>
                      <a:srgbClr val="646464"/>
                    </a:solidFill>
                    <a:latin typeface="微软雅黑" panose="020b0503020204020204" pitchFamily="34" charset="-122"/>
                    <a:ea typeface="微软雅黑" panose="020b0503020204020204" pitchFamily="34" charset="-122"/>
                  </a:rPr>
                  <a:t>基础。</a:t>
                </a:r>
              </a:p>
            </p:txBody>
          </p:sp>
        </p:grpSp>
        <p:grpSp>
          <p:nvGrpSpPr>
            <p:cNvPr id="20" name="组合 46"/>
            <p:cNvGrpSpPr/>
            <p:nvPr/>
          </p:nvGrpSpPr>
          <p:grpSpPr>
            <a:xfrm>
              <a:off x="1849115" y="2585210"/>
              <a:ext cx="719152" cy="1071006"/>
              <a:chOff x="1523998" y="1398178"/>
              <a:chExt cx="1039020" cy="1484313"/>
            </a:xfrm>
          </p:grpSpPr>
          <p:sp>
            <p:nvSpPr>
              <p:cNvPr id="21" name="任意多边形 20"/>
              <p:cNvSpPr/>
              <p:nvPr/>
            </p:nvSpPr>
            <p:spPr>
              <a:xfrm>
                <a:off x="1523998" y="1398178"/>
                <a:ext cx="1039020" cy="1484313"/>
              </a:xfrm>
              <a:custGeom>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gradFill>
                <a:gsLst>
                  <a:gs pos="100000">
                    <a:srgbClr val="6DAA2D">
                      <a:lumMod val="20000"/>
                      <a:lumOff val="80000"/>
                    </a:srgbClr>
                  </a:gs>
                  <a:gs pos="51657">
                    <a:srgbClr val="6DAA2D">
                      <a:lumMod val="60000"/>
                      <a:lumOff val="40000"/>
                    </a:srgbClr>
                  </a:gs>
                  <a:gs pos="0">
                    <a:srgbClr val="6DAA2D">
                      <a:lumMod val="20000"/>
                      <a:lumOff val="80000"/>
                    </a:srgbClr>
                  </a:gs>
                </a:gsLst>
                <a:lin ang="5400000" scaled="1"/>
              </a:gradFill>
              <a:ln w="9525">
                <a:solidFill>
                  <a:srgbClr val="6DAA2D">
                    <a:lumMod val="60000"/>
                    <a:lumOff val="40000"/>
                  </a:srgbClr>
                </a:solidFill>
                <a:round/>
              </a:ln>
              <a:effectLst>
                <a:outerShdw blurRad="63500" sx="101000" sy="101000" algn="ctr" rotWithShape="0">
                  <a:prstClr val="black">
                    <a:alpha val="18000"/>
                  </a:prstClr>
                </a:outerShdw>
              </a:effectLst>
            </p:spPr>
            <p:txBody>
              <a:bodyPr spcFirstLastPara="0" vert="horz" wrap="square" lIns="17146" tIns="180000" rIns="17146" bIns="536654" numCol="1" spcCol="127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00150">
                  <a:lnSpc>
                    <a:spcPct val="90000"/>
                  </a:lnSpc>
                  <a:spcBef>
                    <a:spcPct val="0"/>
                  </a:spcBef>
                  <a:spcAft>
                    <a:spcPct val="35000"/>
                  </a:spcAft>
                  <a:defRPr/>
                </a:pPr>
                <a:endParaRPr lang="zh-CN" altLang="en-US" sz="2800">
                  <a:solidFill>
                    <a:sysClr val="windowText" lastClr="000000"/>
                  </a:solidFill>
                  <a:latin typeface="Impact" panose="020b0806030902050204" pitchFamily="34" charset="0"/>
                  <a:ea typeface="微软雅黑" panose="020b0503020204020204" pitchFamily="34" charset="-122"/>
                </a:endParaRPr>
              </a:p>
            </p:txBody>
          </p:sp>
          <p:sp>
            <p:nvSpPr>
              <p:cNvPr id="22" name="任意多边形 21"/>
              <p:cNvSpPr/>
              <p:nvPr/>
            </p:nvSpPr>
            <p:spPr>
              <a:xfrm>
                <a:off x="1549398" y="1466850"/>
                <a:ext cx="988220" cy="1374776"/>
              </a:xfrm>
              <a:custGeom>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tx2">
                  <a:lumMod val="40000"/>
                  <a:lumOff val="60000"/>
                </a:schemeClr>
              </a:solidFill>
              <a:ln w="9525">
                <a:solidFill>
                  <a:schemeClr val="accent1"/>
                </a:solidFill>
                <a:round/>
              </a:ln>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kern="0">
                    <a:solidFill>
                      <a:srgbClr val="FFFFFF"/>
                    </a:solidFill>
                    <a:latin typeface="Impact" panose="020b0806030902050204" pitchFamily="34" charset="0"/>
                    <a:ea typeface="微软雅黑" panose="020b0503020204020204" pitchFamily="34" charset="-122"/>
                    <a:cs typeface="Arial" pitchFamily="34" charset="0"/>
                  </a:rPr>
                  <a:t>2</a:t>
                </a:r>
                <a:endParaRPr lang="zh-CN" altLang="en-US" sz="2800" kern="0">
                  <a:solidFill>
                    <a:srgbClr val="FFFFFF"/>
                  </a:solidFill>
                  <a:latin typeface="Impact" panose="020b0806030902050204" pitchFamily="34" charset="0"/>
                  <a:ea typeface="微软雅黑" panose="020b0503020204020204" pitchFamily="34" charset="-122"/>
                  <a:cs typeface="Arial" pitchFamily="34" charset="0"/>
                </a:endParaRPr>
              </a:p>
            </p:txBody>
          </p:sp>
        </p:grpSp>
      </p:grpSp>
      <p:grpSp>
        <p:nvGrpSpPr>
          <p:cNvPr id="25" name="组合 3"/>
          <p:cNvGrpSpPr/>
          <p:nvPr/>
        </p:nvGrpSpPr>
        <p:grpSpPr>
          <a:xfrm>
            <a:off x="1415480" y="4518234"/>
            <a:ext cx="9505056" cy="1071006"/>
            <a:chOff x="1849115" y="3445576"/>
            <a:chExt cx="9505056" cy="1071006"/>
          </a:xfrm>
        </p:grpSpPr>
        <p:grpSp>
          <p:nvGrpSpPr>
            <p:cNvPr id="26" name="组合 49"/>
            <p:cNvGrpSpPr/>
            <p:nvPr/>
          </p:nvGrpSpPr>
          <p:grpSpPr>
            <a:xfrm>
              <a:off x="2575442" y="3445789"/>
              <a:ext cx="8778729" cy="700168"/>
              <a:chOff x="2159496" y="2967579"/>
              <a:chExt cx="11299797" cy="590104"/>
            </a:xfrm>
          </p:grpSpPr>
          <p:sp>
            <p:nvSpPr>
              <p:cNvPr id="30" name="任意多边形 29"/>
              <p:cNvSpPr/>
              <p:nvPr/>
            </p:nvSpPr>
            <p:spPr>
              <a:xfrm>
                <a:off x="2159496" y="2967579"/>
                <a:ext cx="11299797" cy="590104"/>
              </a:xfrm>
              <a:custGeom>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a:solidFill>
                    <a:srgbClr val="888888"/>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2184896" y="2980279"/>
                <a:ext cx="11274397" cy="564704"/>
              </a:xfrm>
              <a:custGeom>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defRPr/>
                </a:pPr>
                <a:r>
                  <a:rPr lang="zh-CN" altLang="en-US" sz="2000" kern="0">
                    <a:solidFill>
                      <a:srgbClr val="646464"/>
                    </a:solidFill>
                    <a:latin typeface="微软雅黑" panose="020b0503020204020204" pitchFamily="34" charset="-122"/>
                    <a:ea typeface="微软雅黑" panose="020b0503020204020204" pitchFamily="34" charset="-122"/>
                  </a:rPr>
                  <a:t>成本性态分析是正确评价企业各部门工作业绩的</a:t>
                </a:r>
                <a:r>
                  <a:rPr lang="zh-CN" altLang="en-US" sz="2000" kern="0" smtClean="0">
                    <a:solidFill>
                      <a:srgbClr val="646464"/>
                    </a:solidFill>
                    <a:latin typeface="微软雅黑" panose="020b0503020204020204" pitchFamily="34" charset="-122"/>
                    <a:ea typeface="微软雅黑" panose="020b0503020204020204" pitchFamily="34" charset="-122"/>
                  </a:rPr>
                  <a:t>基础。</a:t>
                </a:r>
                <a:endParaRPr lang="zh-CN" altLang="en-US" sz="2000" kern="0">
                  <a:solidFill>
                    <a:srgbClr val="646464"/>
                  </a:solidFill>
                  <a:latin typeface="微软雅黑" panose="020b0503020204020204" pitchFamily="34" charset="-122"/>
                  <a:ea typeface="微软雅黑" panose="020b0503020204020204" pitchFamily="34" charset="-122"/>
                </a:endParaRPr>
              </a:p>
            </p:txBody>
          </p:sp>
        </p:grpSp>
        <p:grpSp>
          <p:nvGrpSpPr>
            <p:cNvPr id="27" name="组合 54"/>
            <p:cNvGrpSpPr/>
            <p:nvPr/>
          </p:nvGrpSpPr>
          <p:grpSpPr>
            <a:xfrm>
              <a:off x="1849115" y="3445576"/>
              <a:ext cx="719152" cy="1071006"/>
              <a:chOff x="1523998" y="1398178"/>
              <a:chExt cx="1039020" cy="1484313"/>
            </a:xfrm>
          </p:grpSpPr>
          <p:sp>
            <p:nvSpPr>
              <p:cNvPr id="28" name="任意多边形 27"/>
              <p:cNvSpPr/>
              <p:nvPr/>
            </p:nvSpPr>
            <p:spPr>
              <a:xfrm>
                <a:off x="1523998" y="1398178"/>
                <a:ext cx="1039020" cy="1484313"/>
              </a:xfrm>
              <a:custGeom>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gradFill>
                <a:gsLst>
                  <a:gs pos="100000">
                    <a:srgbClr val="6DAA2D">
                      <a:lumMod val="20000"/>
                      <a:lumOff val="80000"/>
                    </a:srgbClr>
                  </a:gs>
                  <a:gs pos="51657">
                    <a:srgbClr val="6DAA2D">
                      <a:lumMod val="60000"/>
                      <a:lumOff val="40000"/>
                    </a:srgbClr>
                  </a:gs>
                  <a:gs pos="0">
                    <a:srgbClr val="6DAA2D">
                      <a:lumMod val="20000"/>
                      <a:lumOff val="80000"/>
                    </a:srgbClr>
                  </a:gs>
                </a:gsLst>
                <a:lin ang="5400000" scaled="1"/>
              </a:gradFill>
              <a:ln w="9525">
                <a:solidFill>
                  <a:srgbClr val="6DAA2D">
                    <a:lumMod val="60000"/>
                    <a:lumOff val="40000"/>
                  </a:srgbClr>
                </a:solidFill>
                <a:round/>
              </a:ln>
              <a:effectLst>
                <a:outerShdw blurRad="63500" sx="101000" sy="101000" algn="ctr" rotWithShape="0">
                  <a:prstClr val="black">
                    <a:alpha val="18000"/>
                  </a:prstClr>
                </a:outerShdw>
              </a:effectLst>
            </p:spPr>
            <p:txBody>
              <a:bodyPr spcFirstLastPara="0" vert="horz" wrap="square" lIns="17146" tIns="180000" rIns="17146" bIns="536654" numCol="1" spcCol="127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00150">
                  <a:lnSpc>
                    <a:spcPct val="90000"/>
                  </a:lnSpc>
                  <a:spcBef>
                    <a:spcPct val="0"/>
                  </a:spcBef>
                  <a:spcAft>
                    <a:spcPct val="35000"/>
                  </a:spcAft>
                  <a:defRPr/>
                </a:pPr>
                <a:endParaRPr lang="zh-CN" altLang="en-US" sz="2800">
                  <a:solidFill>
                    <a:sysClr val="windowText" lastClr="000000"/>
                  </a:solidFill>
                  <a:latin typeface="Impact" panose="020b0806030902050204" pitchFamily="34" charset="0"/>
                  <a:ea typeface="微软雅黑" panose="020b0503020204020204" pitchFamily="34" charset="-122"/>
                </a:endParaRPr>
              </a:p>
            </p:txBody>
          </p:sp>
          <p:sp>
            <p:nvSpPr>
              <p:cNvPr id="29" name="任意多边形 28"/>
              <p:cNvSpPr/>
              <p:nvPr/>
            </p:nvSpPr>
            <p:spPr>
              <a:xfrm>
                <a:off x="1549398" y="1466850"/>
                <a:ext cx="988220" cy="1374776"/>
              </a:xfrm>
              <a:custGeom>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tx2">
                  <a:lumMod val="40000"/>
                  <a:lumOff val="60000"/>
                </a:schemeClr>
              </a:solidFill>
              <a:ln w="9525">
                <a:solidFill>
                  <a:schemeClr val="accent1"/>
                </a:solidFill>
                <a:round/>
              </a:ln>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kern="0">
                    <a:solidFill>
                      <a:srgbClr val="FFFFFF"/>
                    </a:solidFill>
                    <a:latin typeface="Impact" panose="020b0806030902050204" pitchFamily="34" charset="0"/>
                    <a:ea typeface="微软雅黑" panose="020b0503020204020204" pitchFamily="34" charset="-122"/>
                    <a:cs typeface="Arial" pitchFamily="34" charset="0"/>
                  </a:rPr>
                  <a:t>3</a:t>
                </a:r>
                <a:endParaRPr lang="zh-CN" altLang="en-US" sz="2800" kern="0">
                  <a:solidFill>
                    <a:srgbClr val="FFFFFF"/>
                  </a:solidFill>
                  <a:latin typeface="Impact" panose="020b0806030902050204" pitchFamily="34" charset="0"/>
                  <a:ea typeface="微软雅黑" panose="020b0503020204020204" pitchFamily="34" charset="-122"/>
                  <a:cs typeface="Arial" pitchFamily="34" charset="0"/>
                </a:endParaRPr>
              </a:p>
            </p:txBody>
          </p:sp>
        </p:gr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dur="500" fill="hold" nodeType="withEffect">
                                  <p:stCondLst>
                                    <p:cond delay="1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dur="500" fill="hold" nodeType="withEffect">
                                  <p:stCondLst>
                                    <p:cond delay="2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矩形 12"/>
          <p:cNvSpPr/>
          <p:nvPr/>
        </p:nvSpPr>
        <p:spPr>
          <a:xfrm>
            <a:off x="1020594" y="1124744"/>
            <a:ext cx="357020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066FF"/>
                </a:solidFill>
                <a:latin typeface="微软雅黑" panose="020b0503020204020204" pitchFamily="34" charset="-122"/>
                <a:ea typeface="微软雅黑" panose="020b0503020204020204" pitchFamily="34" charset="-122"/>
              </a:rPr>
              <a:t>三、成本性态分析的方法</a:t>
            </a:r>
          </a:p>
        </p:txBody>
      </p:sp>
      <p:grpSp>
        <p:nvGrpSpPr>
          <p:cNvPr id="14" name="组合 13"/>
          <p:cNvGrpSpPr/>
          <p:nvPr/>
        </p:nvGrpSpPr>
        <p:grpSpPr>
          <a:xfrm>
            <a:off x="1145544" y="1844824"/>
            <a:ext cx="3743272" cy="430374"/>
            <a:chOff x="1148334" y="2022419"/>
            <a:chExt cx="3742652" cy="430142"/>
          </a:xfrm>
        </p:grpSpPr>
        <p:sp>
          <p:nvSpPr>
            <p:cNvPr id="15" name="矩形 6"/>
            <p:cNvSpPr>
              <a:spLocks noChangeArrowheads="1"/>
            </p:cNvSpPr>
            <p:nvPr/>
          </p:nvSpPr>
          <p:spPr bwMode="auto">
            <a:xfrm>
              <a:off x="1649866" y="2022419"/>
              <a:ext cx="3241120" cy="43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nSpc>
                  <a:spcPct val="120000"/>
                </a:lnSpc>
                <a:spcAft>
                  <a:spcPts val="500"/>
                </a:spcAft>
              </a:pPr>
              <a:r>
                <a:rPr lang="zh-CN" altLang="en-US" sz="2000" b="1">
                  <a:solidFill>
                    <a:srgbClr val="0070C0"/>
                  </a:solidFill>
                  <a:latin typeface="微软雅黑" panose="020b0503020204020204" pitchFamily="34" charset="-122"/>
                  <a:ea typeface="微软雅黑" panose="020b0503020204020204" pitchFamily="34" charset="-122"/>
                </a:rPr>
                <a:t>高低点法</a:t>
              </a:r>
            </a:p>
          </p:txBody>
        </p:sp>
        <p:sp>
          <p:nvSpPr>
            <p:cNvPr id="22" name="TextBox 47"/>
            <p:cNvSpPr txBox="1">
              <a:spLocks noChangeArrowheads="1"/>
            </p:cNvSpPr>
            <p:nvPr/>
          </p:nvSpPr>
          <p:spPr bwMode="auto">
            <a:xfrm>
              <a:off x="1148334" y="2060848"/>
              <a:ext cx="484757" cy="369133"/>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gn="ctr" eaLnBrk="1" hangingPunct="1"/>
              <a:r>
                <a:rPr lang="en-US" altLang="zh-CN" b="1">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b="1">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23" name="矩形 22"/>
          <p:cNvSpPr/>
          <p:nvPr/>
        </p:nvSpPr>
        <p:spPr>
          <a:xfrm>
            <a:off x="911424" y="2391347"/>
            <a:ext cx="10657184" cy="12536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0000"/>
              </a:lnSpc>
            </a:pPr>
            <a:r>
              <a:rPr lang="zh-CN" altLang="en-US" sz="2000">
                <a:solidFill>
                  <a:srgbClr val="5F5E5C"/>
                </a:solidFill>
                <a:latin typeface="微软雅黑" panose="020b0503020204020204" pitchFamily="34" charset="-122"/>
                <a:ea typeface="微软雅黑" panose="020b0503020204020204" pitchFamily="34" charset="-122"/>
              </a:rPr>
              <a:t>高低点法是以某一期间内最高业务量（即高点）的总成本与最低点业务量（即低点）的总成本的差额，除以最高与最低业务量的差额，以确定业务量的成本变量（单位业务量的变动成本额），进一步确定总成本中的变动成本部分和固定成本部分。其具体步骤如下</a:t>
            </a:r>
            <a:r>
              <a:rPr lang="zh-CN" altLang="en-US" sz="2000" smtClean="0">
                <a:solidFill>
                  <a:srgbClr val="5F5E5C"/>
                </a:solidFill>
                <a:latin typeface="微软雅黑" panose="020b0503020204020204" pitchFamily="34" charset="-122"/>
                <a:ea typeface="微软雅黑" panose="020b0503020204020204" pitchFamily="34" charset="-122"/>
              </a:rPr>
              <a:t>：</a:t>
            </a:r>
            <a:endParaRPr lang="en-US" altLang="zh-CN" sz="2000" smtClean="0">
              <a:solidFill>
                <a:srgbClr val="5F5E5C"/>
              </a:solidFill>
              <a:latin typeface="微软雅黑" panose="020b0503020204020204" pitchFamily="34" charset="-122"/>
              <a:ea typeface="微软雅黑" panose="020b0503020204020204" pitchFamily="34" charset="-122"/>
            </a:endParaRPr>
          </a:p>
        </p:txBody>
      </p:sp>
      <p:sp>
        <p:nvSpPr>
          <p:cNvPr id="25" name="MH_Text_1"/>
          <p:cNvSpPr txBox="1"/>
          <p:nvPr>
            <p:custDataLst>
              <p:tags r:id="rId2"/>
            </p:custDataLst>
          </p:nvPr>
        </p:nvSpPr>
        <p:spPr>
          <a:xfrm>
            <a:off x="551384" y="3794740"/>
            <a:ext cx="10657183" cy="858396"/>
          </a:xfrm>
          <a:prstGeom prst="rect">
            <a:avLst/>
          </a:prstGeom>
          <a:noFill/>
        </p:spPr>
        <p:txBody>
          <a:bodyPr lIns="0" tIns="0" rIns="0" bIns="0">
            <a:noAutofit/>
          </a:bodyPr>
          <a:lstStyle>
            <a:defPPr>
              <a:defRPr lang="zh-CN"/>
            </a:defPPr>
            <a:lvl1pPr marL="0" algn="l" defTabSz="914400" rtl="0" eaLnBrk="1" latinLnBrk="0" hangingPunct="1">
              <a:lnSpc>
                <a:spcPct val="130000"/>
              </a:lnSpc>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5000"/>
              </a:lnSpc>
            </a:pPr>
            <a:r>
              <a:rPr lang="zh-CN" altLang="en-US"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1</a:t>
            </a:r>
            <a:r>
              <a:rPr lang="zh-CN" altLang="en-US" sz="2000">
                <a:solidFill>
                  <a:schemeClr val="accent2"/>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确定高低点。在各期业务量与相关成本坐标点中，以业务量为准找出最高点和最低点。</a:t>
            </a:r>
          </a:p>
          <a:p>
            <a:pPr indent="457200">
              <a:lnSpc>
                <a:spcPct val="135000"/>
              </a:lnSpc>
            </a:pPr>
            <a:r>
              <a:rPr lang="zh-CN" altLang="en-US"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2</a:t>
            </a:r>
            <a:r>
              <a:rPr lang="zh-CN" altLang="en-US" sz="2000">
                <a:solidFill>
                  <a:schemeClr val="accent2"/>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计算单位平均变动成本，其计算公式为：</a:t>
            </a:r>
          </a:p>
        </p:txBody>
      </p:sp>
      <p:grpSp>
        <p:nvGrpSpPr>
          <p:cNvPr id="32" name="组合 31"/>
          <p:cNvGrpSpPr/>
          <p:nvPr/>
        </p:nvGrpSpPr>
        <p:grpSpPr>
          <a:xfrm>
            <a:off x="3751274" y="5013176"/>
            <a:ext cx="4072918" cy="936104"/>
            <a:chOff x="2063552" y="5445224"/>
            <a:chExt cx="4072918" cy="936104"/>
          </a:xfrm>
        </p:grpSpPr>
        <p:grpSp>
          <p:nvGrpSpPr>
            <p:cNvPr id="33" name="组合 32"/>
            <p:cNvGrpSpPr/>
            <p:nvPr/>
          </p:nvGrpSpPr>
          <p:grpSpPr>
            <a:xfrm>
              <a:off x="2063552" y="5445224"/>
              <a:ext cx="4072918" cy="936104"/>
              <a:chOff x="1992751" y="2514570"/>
              <a:chExt cx="11849736" cy="936104"/>
            </a:xfrm>
          </p:grpSpPr>
          <p:sp>
            <p:nvSpPr>
              <p:cNvPr id="35" name="矩形 34"/>
              <p:cNvSpPr/>
              <p:nvPr/>
            </p:nvSpPr>
            <p:spPr>
              <a:xfrm>
                <a:off x="1992751" y="2514570"/>
                <a:ext cx="11849736" cy="93610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36" name="矩形 35"/>
              <p:cNvSpPr/>
              <p:nvPr/>
            </p:nvSpPr>
            <p:spPr>
              <a:xfrm>
                <a:off x="2989819" y="2730594"/>
                <a:ext cx="7173427" cy="45345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2000">
                    <a:solidFill>
                      <a:schemeClr val="tx1">
                        <a:lumMod val="75000"/>
                        <a:lumOff val="25000"/>
                      </a:schemeClr>
                    </a:solidFill>
                    <a:latin typeface="微软雅黑" panose="020b0503020204020204" pitchFamily="34" charset="-122"/>
                    <a:ea typeface="微软雅黑" panose="020b0503020204020204" pitchFamily="34" charset="-122"/>
                  </a:rPr>
                  <a:t>b</a:t>
                </a: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 </a:t>
                </a:r>
              </a:p>
            </p:txBody>
          </p:sp>
        </p:grpSp>
        <p:graphicFrame>
          <p:nvGraphicFramePr>
            <p:cNvPr id="34" name="对象 33"/>
            <p:cNvGraphicFramePr>
              <a:graphicFrameLocks noChangeAspect="1"/>
            </p:cNvGraphicFramePr>
            <p:nvPr/>
          </p:nvGraphicFramePr>
          <p:xfrm>
            <a:off x="3182124" y="5529470"/>
            <a:ext cx="2435619" cy="820995"/>
          </p:xfrm>
          <a:graphic>
            <a:graphicData uri="http://schemas.openxmlformats.org/presentationml/2006/ole">
              <mc:AlternateContent>
                <mc:Choice xmlns:v="urn:schemas-microsoft-com:vml" Requires="v">
                  <p:oleObj spid="_x0000_s1038" name="Equation" r:id="rId3" imgW="27127200" imgH="9144000" progId="Equation.DSMT4">
                    <p:embed/>
                  </p:oleObj>
                </mc:Choice>
                <mc:Fallback>
                  <p:oleObj name="Equation" r:id="rId3" imgW="27127200" imgH="9144000" progId="Equation.DSMT4">
                    <p:embed/>
                    <p:pic>
                      <p:nvPicPr>
                        <p:cNvPr id="0" name="OLE substitute image"/>
                        <p:cNvPicPr/>
                        <p:nvPr/>
                      </p:nvPicPr>
                      <p:blipFill>
                        <a:blip r:embed="rId4"/>
                        <a:stretch>
                          <a:fillRect/>
                        </a:stretch>
                      </p:blipFill>
                      <p:spPr>
                        <a:xfrm>
                          <a:off x="3182124" y="5529470"/>
                          <a:ext cx="2435619" cy="820995"/>
                        </a:xfrm>
                        <a:prstGeom prst="rect">
                          <a:avLst/>
                        </a:prstGeom>
                      </p:spPr>
                    </p:pic>
                  </p:oleObj>
                </mc:Fallback>
              </mc:AlternateContent>
            </a:graphicData>
          </a:graphic>
        </p:graphicFrame>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ur="50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nodeType="afterGroup">
                            <p:stCondLst>
                              <p:cond delay="500"/>
                            </p:stCondLst>
                            <p:childTnLst>
                              <p:par>
                                <p:cTn id="12" presetID="24" presetClass="entr" presetSubtype="0" dur="1"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 to="" calcmode="lin" valueType="num">
                                      <p:cBhvr>
                                        <p:cTn id="14" dur="1" fill="hold"/>
                                        <p:tgtEl>
                                          <p:spTgt spid="23"/>
                                        </p:tgtEl>
                                      </p:cBhvr>
                                    </p:anim>
                                  </p:childTnLst>
                                </p:cTn>
                              </p:par>
                            </p:childTnLst>
                          </p:cTn>
                        </p:par>
                        <p:par>
                          <p:cTn id="15" fill="hold" nodeType="afterGroup">
                            <p:stCondLst>
                              <p:cond delay="501"/>
                            </p:stCondLst>
                            <p:childTnLst>
                              <p:par>
                                <p:cTn id="16" presetID="42" presetClass="entr" presetSubtype="0" dur="100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1501"/>
                            </p:stCondLst>
                            <p:childTnLst>
                              <p:par>
                                <p:cTn id="22" presetID="53" presetClass="entr" presetSubtype="16" dur="50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p:cTn id="24" dur="500" fill="hold"/>
                                        <p:tgtEl>
                                          <p:spTgt spid="32"/>
                                        </p:tgtEl>
                                        <p:attrNameLst>
                                          <p:attrName>ppt_w</p:attrName>
                                        </p:attrNameLst>
                                      </p:cBhvr>
                                      <p:tavLst>
                                        <p:tav tm="0">
                                          <p:val>
                                            <p:fltVal val="0"/>
                                          </p:val>
                                        </p:tav>
                                        <p:tav tm="100000">
                                          <p:val>
                                            <p:strVal val="#ppt_w"/>
                                          </p:val>
                                        </p:tav>
                                      </p:tavLst>
                                    </p:anim>
                                    <p:anim calcmode="lin" valueType="num">
                                      <p:cBhvr>
                                        <p:cTn id="25" dur="500" fill="hold"/>
                                        <p:tgtEl>
                                          <p:spTgt spid="32"/>
                                        </p:tgtEl>
                                        <p:attrNameLst>
                                          <p:attrName>ppt_h</p:attrName>
                                        </p:attrNameLst>
                                      </p:cBhvr>
                                      <p:tavLst>
                                        <p:tav tm="0">
                                          <p:val>
                                            <p:fltVal val="0"/>
                                          </p:val>
                                        </p:tav>
                                        <p:tav tm="100000">
                                          <p:val>
                                            <p:strVal val="#ppt_h"/>
                                          </p:val>
                                        </p:tav>
                                      </p:tavLst>
                                    </p:anim>
                                    <p:animEffect transition="in" filter="fade">
                                      <p:cBhvr>
                                        <p:cTn id="2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MH_Text_1"/>
          <p:cNvSpPr txBox="1"/>
          <p:nvPr>
            <p:custDataLst>
              <p:tags r:id="rId2"/>
            </p:custDataLst>
          </p:nvPr>
        </p:nvSpPr>
        <p:spPr>
          <a:xfrm>
            <a:off x="839416" y="1412776"/>
            <a:ext cx="10009653" cy="432048"/>
          </a:xfrm>
          <a:prstGeom prst="rect">
            <a:avLst/>
          </a:prstGeom>
          <a:noFill/>
        </p:spPr>
        <p:txBody>
          <a:bodyPr lIns="0" tIns="0" rIns="0" bIns="0">
            <a:noAutofit/>
          </a:bodyPr>
          <a:lstStyle>
            <a:defPPr>
              <a:defRPr lang="zh-CN"/>
            </a:defPPr>
            <a:lvl1pPr marL="0" algn="l" defTabSz="914400" rtl="0" eaLnBrk="1" latinLnBrk="0" hangingPunct="1">
              <a:lnSpc>
                <a:spcPct val="130000"/>
              </a:lnSpc>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5000"/>
              </a:lnSpc>
            </a:pPr>
            <a:r>
              <a:rPr lang="zh-CN" altLang="en-US"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3</a:t>
            </a:r>
            <a:r>
              <a:rPr lang="zh-CN" altLang="en-US" sz="2000">
                <a:solidFill>
                  <a:schemeClr val="accent2"/>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将高点或低点坐标值</a:t>
            </a:r>
            <a:r>
              <a:rPr lang="zh-CN" altLang="en-US" sz="2000" smtClean="0">
                <a:solidFill>
                  <a:srgbClr val="5F5E5C"/>
                </a:solidFill>
                <a:latin typeface="微软雅黑" panose="020b0503020204020204" pitchFamily="34" charset="-122"/>
                <a:ea typeface="微软雅黑" panose="020b0503020204020204" pitchFamily="34" charset="-122"/>
              </a:rPr>
              <a:t>和</a:t>
            </a:r>
            <a:r>
              <a:rPr lang="en-US" altLang="zh-CN" sz="2000" i="1" smtClean="0"/>
              <a:t>b</a:t>
            </a:r>
            <a:r>
              <a:rPr lang="zh-CN" altLang="en-US" sz="2000" smtClean="0">
                <a:solidFill>
                  <a:srgbClr val="5F5E5C"/>
                </a:solidFill>
                <a:latin typeface="微软雅黑" panose="020b0503020204020204" pitchFamily="34" charset="-122"/>
                <a:ea typeface="微软雅黑" panose="020b0503020204020204" pitchFamily="34" charset="-122"/>
              </a:rPr>
              <a:t>值</a:t>
            </a:r>
            <a:r>
              <a:rPr lang="zh-CN" altLang="en-US" sz="2000">
                <a:solidFill>
                  <a:srgbClr val="5F5E5C"/>
                </a:solidFill>
                <a:latin typeface="微软雅黑" panose="020b0503020204020204" pitchFamily="34" charset="-122"/>
                <a:ea typeface="微软雅黑" panose="020b0503020204020204" pitchFamily="34" charset="-122"/>
              </a:rPr>
              <a:t>代入直线</a:t>
            </a:r>
            <a:r>
              <a:rPr lang="zh-CN" altLang="en-US" sz="2000" smtClean="0">
                <a:solidFill>
                  <a:srgbClr val="5F5E5C"/>
                </a:solidFill>
                <a:latin typeface="微软雅黑" panose="020b0503020204020204" pitchFamily="34" charset="-122"/>
                <a:ea typeface="微软雅黑" panose="020b0503020204020204" pitchFamily="34" charset="-122"/>
              </a:rPr>
              <a:t>方程</a:t>
            </a:r>
            <a:r>
              <a:rPr lang="en-US" altLang="zh-CN" sz="2000" i="1"/>
              <a:t>y</a:t>
            </a:r>
            <a:r>
              <a:rPr lang="zh-CN" altLang="zh-CN" sz="2000"/>
              <a:t>＝</a:t>
            </a:r>
            <a:r>
              <a:rPr lang="en-US" altLang="zh-CN" sz="2000" i="1"/>
              <a:t>a</a:t>
            </a:r>
            <a:r>
              <a:rPr lang="zh-CN" altLang="zh-CN" sz="2000"/>
              <a:t>＋</a:t>
            </a:r>
            <a:r>
              <a:rPr lang="en-US" altLang="zh-CN" sz="2000" i="1" err="1"/>
              <a:t>bx</a:t>
            </a:r>
            <a:r>
              <a:rPr lang="zh-CN" altLang="en-US" sz="2000" smtClean="0">
                <a:solidFill>
                  <a:srgbClr val="5F5E5C"/>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计算固定</a:t>
            </a:r>
            <a:r>
              <a:rPr lang="zh-CN" altLang="en-US" sz="2000" smtClean="0">
                <a:solidFill>
                  <a:srgbClr val="5F5E5C"/>
                </a:solidFill>
                <a:latin typeface="微软雅黑" panose="020b0503020204020204" pitchFamily="34" charset="-122"/>
                <a:ea typeface="微软雅黑" panose="020b0503020204020204" pitchFamily="34" charset="-122"/>
              </a:rPr>
              <a:t>成本</a:t>
            </a:r>
            <a:r>
              <a:rPr lang="en-US" altLang="zh-CN" sz="2000" i="1"/>
              <a:t>a</a:t>
            </a:r>
            <a:r>
              <a:rPr lang="zh-CN" altLang="en-US" sz="2000" smtClean="0">
                <a:solidFill>
                  <a:srgbClr val="5F5E5C"/>
                </a:solidFill>
                <a:latin typeface="微软雅黑" panose="020b0503020204020204" pitchFamily="34" charset="-122"/>
                <a:ea typeface="微软雅黑" panose="020b0503020204020204" pitchFamily="34" charset="-122"/>
              </a:rPr>
              <a:t>：</a:t>
            </a:r>
            <a:endParaRPr lang="zh-CN" altLang="en-US" sz="2000">
              <a:solidFill>
                <a:srgbClr val="5F5E5C"/>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791744" y="2119656"/>
            <a:ext cx="5328591" cy="576064"/>
            <a:chOff x="3791744" y="2132856"/>
            <a:chExt cx="5328591" cy="576064"/>
          </a:xfrm>
        </p:grpSpPr>
        <p:sp>
          <p:nvSpPr>
            <p:cNvPr id="40" name="矩形 39"/>
            <p:cNvSpPr/>
            <p:nvPr/>
          </p:nvSpPr>
          <p:spPr>
            <a:xfrm>
              <a:off x="3791744" y="2132856"/>
              <a:ext cx="5328591" cy="57606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41" name="矩形 40"/>
            <p:cNvSpPr/>
            <p:nvPr/>
          </p:nvSpPr>
          <p:spPr>
            <a:xfrm>
              <a:off x="4090981" y="2220833"/>
              <a:ext cx="4807726"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atinLnBrk="1"/>
              <a:r>
                <a:rPr lang="en-US" altLang="zh-CN" sz="2000" i="1"/>
                <a:t>a</a:t>
              </a:r>
              <a:r>
                <a:rPr lang="zh-CN" altLang="zh-CN" sz="2000">
                  <a:solidFill>
                    <a:schemeClr val="tx1">
                      <a:lumMod val="75000"/>
                      <a:lumOff val="25000"/>
                    </a:schemeClr>
                  </a:solidFill>
                  <a:latin typeface="微软雅黑" panose="020b0503020204020204" pitchFamily="34" charset="-122"/>
                  <a:ea typeface="微软雅黑" panose="020b0503020204020204" pitchFamily="34" charset="-122"/>
                </a:rPr>
                <a:t>＝最高点的成本总额－</a:t>
              </a:r>
              <a:r>
                <a:rPr lang="en-US" altLang="zh-CN" sz="2000" i="1" smtClean="0"/>
                <a:t>b</a:t>
              </a:r>
              <a:r>
                <a:rPr lang="en-US"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2000" smtClean="0">
                  <a:solidFill>
                    <a:schemeClr val="tx1">
                      <a:lumMod val="75000"/>
                      <a:lumOff val="25000"/>
                    </a:schemeClr>
                  </a:solidFill>
                  <a:latin typeface="微软雅黑" panose="020b0503020204020204" pitchFamily="34" charset="-122"/>
                  <a:ea typeface="微软雅黑" panose="020b0503020204020204" pitchFamily="34" charset="-122"/>
                </a:rPr>
                <a:t>最高点</a:t>
              </a:r>
              <a:r>
                <a:rPr lang="zh-CN" altLang="zh-CN" sz="2000">
                  <a:solidFill>
                    <a:schemeClr val="tx1">
                      <a:lumMod val="75000"/>
                      <a:lumOff val="25000"/>
                    </a:schemeClr>
                  </a:solidFill>
                  <a:latin typeface="微软雅黑" panose="020b0503020204020204" pitchFamily="34" charset="-122"/>
                  <a:ea typeface="微软雅黑" panose="020b0503020204020204" pitchFamily="34" charset="-122"/>
                </a:rPr>
                <a:t>业务量</a:t>
              </a:r>
            </a:p>
          </p:txBody>
        </p:sp>
      </p:grpSp>
      <p:sp>
        <p:nvSpPr>
          <p:cNvPr id="42" name="矩形 41"/>
          <p:cNvSpPr/>
          <p:nvPr/>
        </p:nvSpPr>
        <p:spPr>
          <a:xfrm>
            <a:off x="983432" y="2852936"/>
            <a:ext cx="10441160" cy="44191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25000"/>
              </a:lnSpc>
            </a:pPr>
            <a:r>
              <a:rPr lang="zh-CN" altLang="en-US" sz="2000">
                <a:solidFill>
                  <a:srgbClr val="5F5E5C"/>
                </a:solidFill>
                <a:latin typeface="微软雅黑" panose="020b0503020204020204" pitchFamily="34" charset="-122"/>
                <a:ea typeface="微软雅黑" panose="020b0503020204020204" pitchFamily="34" charset="-122"/>
              </a:rPr>
              <a:t>或</a:t>
            </a:r>
          </a:p>
        </p:txBody>
      </p:sp>
      <p:grpSp>
        <p:nvGrpSpPr>
          <p:cNvPr id="43" name="组合 42"/>
          <p:cNvGrpSpPr/>
          <p:nvPr/>
        </p:nvGrpSpPr>
        <p:grpSpPr>
          <a:xfrm>
            <a:off x="3791744" y="3212976"/>
            <a:ext cx="5328591" cy="576064"/>
            <a:chOff x="3791744" y="3212976"/>
            <a:chExt cx="5328591" cy="576064"/>
          </a:xfrm>
        </p:grpSpPr>
        <p:sp>
          <p:nvSpPr>
            <p:cNvPr id="44" name="矩形 43"/>
            <p:cNvSpPr/>
            <p:nvPr/>
          </p:nvSpPr>
          <p:spPr>
            <a:xfrm>
              <a:off x="3791744" y="3212976"/>
              <a:ext cx="5328591" cy="57606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45" name="矩形 44"/>
            <p:cNvSpPr/>
            <p:nvPr/>
          </p:nvSpPr>
          <p:spPr>
            <a:xfrm>
              <a:off x="3791744" y="3255367"/>
              <a:ext cx="5328591"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atinLnBrk="1"/>
              <a:r>
                <a:rPr lang="en-US" altLang="zh-CN" sz="2400" i="1"/>
                <a:t>a</a:t>
              </a:r>
              <a:r>
                <a:rPr lang="zh-CN" altLang="zh-CN" sz="2000">
                  <a:solidFill>
                    <a:schemeClr val="tx1">
                      <a:lumMod val="75000"/>
                      <a:lumOff val="25000"/>
                    </a:schemeClr>
                  </a:solidFill>
                  <a:latin typeface="微软雅黑" panose="020b0503020204020204" pitchFamily="34" charset="-122"/>
                  <a:ea typeface="微软雅黑" panose="020b0503020204020204" pitchFamily="34" charset="-122"/>
                </a:rPr>
                <a:t>＝最低点的成本总额－</a:t>
              </a:r>
              <a:r>
                <a:rPr lang="en-US" altLang="zh-CN" sz="2000" i="1"/>
                <a:t>b</a:t>
              </a:r>
              <a:r>
                <a:rPr lang="en-US"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2000">
                  <a:solidFill>
                    <a:schemeClr val="tx1">
                      <a:lumMod val="75000"/>
                      <a:lumOff val="25000"/>
                    </a:schemeClr>
                  </a:solidFill>
                  <a:latin typeface="微软雅黑" panose="020b0503020204020204" pitchFamily="34" charset="-122"/>
                  <a:ea typeface="微软雅黑" panose="020b0503020204020204" pitchFamily="34" charset="-122"/>
                </a:rPr>
                <a:t>最低点业务量</a:t>
              </a:r>
            </a:p>
          </p:txBody>
        </p:sp>
      </p:grpSp>
      <p:sp>
        <p:nvSpPr>
          <p:cNvPr id="46" name="MH_Text_1"/>
          <p:cNvSpPr txBox="1"/>
          <p:nvPr>
            <p:custDataLst>
              <p:tags r:id="rId3"/>
            </p:custDataLst>
          </p:nvPr>
        </p:nvSpPr>
        <p:spPr>
          <a:xfrm>
            <a:off x="839416" y="4005064"/>
            <a:ext cx="10009653" cy="432048"/>
          </a:xfrm>
          <a:prstGeom prst="rect">
            <a:avLst/>
          </a:prstGeom>
          <a:noFill/>
        </p:spPr>
        <p:txBody>
          <a:bodyPr lIns="0" tIns="0" rIns="0" bIns="0">
            <a:noAutofit/>
          </a:bodyPr>
          <a:lstStyle>
            <a:defPPr>
              <a:defRPr lang="zh-CN"/>
            </a:defPPr>
            <a:lvl1pPr marL="0" algn="l" defTabSz="914400" rtl="0" eaLnBrk="1" latinLnBrk="0" hangingPunct="1">
              <a:lnSpc>
                <a:spcPct val="130000"/>
              </a:lnSpc>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5000"/>
              </a:lnSpc>
            </a:pPr>
            <a:r>
              <a:rPr lang="zh-CN" altLang="en-US"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4</a:t>
            </a:r>
            <a:r>
              <a:rPr lang="zh-CN" altLang="en-US" sz="2000">
                <a:solidFill>
                  <a:schemeClr val="accent2"/>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将求得</a:t>
            </a:r>
            <a:r>
              <a:rPr lang="zh-CN" altLang="en-US" sz="2000" smtClean="0">
                <a:solidFill>
                  <a:srgbClr val="5F5E5C"/>
                </a:solidFill>
                <a:latin typeface="微软雅黑" panose="020b0503020204020204" pitchFamily="34" charset="-122"/>
                <a:ea typeface="微软雅黑" panose="020b0503020204020204" pitchFamily="34" charset="-122"/>
              </a:rPr>
              <a:t>的</a:t>
            </a:r>
            <a:r>
              <a:rPr lang="en-US" altLang="zh-CN" sz="2000" i="1"/>
              <a:t>a</a:t>
            </a:r>
            <a:r>
              <a:rPr lang="zh-CN" altLang="zh-CN" sz="2000"/>
              <a:t>、</a:t>
            </a:r>
            <a:r>
              <a:rPr lang="en-US" altLang="zh-CN" sz="2000" i="1"/>
              <a:t>b</a:t>
            </a:r>
            <a:r>
              <a:rPr lang="zh-CN" altLang="en-US" sz="2000" smtClean="0">
                <a:solidFill>
                  <a:srgbClr val="5F5E5C"/>
                </a:solidFill>
                <a:latin typeface="微软雅黑" panose="020b0503020204020204" pitchFamily="34" charset="-122"/>
                <a:ea typeface="微软雅黑" panose="020b0503020204020204" pitchFamily="34" charset="-122"/>
              </a:rPr>
              <a:t>代入</a:t>
            </a:r>
            <a:r>
              <a:rPr lang="zh-CN" altLang="en-US" sz="2000">
                <a:solidFill>
                  <a:srgbClr val="5F5E5C"/>
                </a:solidFill>
                <a:latin typeface="微软雅黑" panose="020b0503020204020204" pitchFamily="34" charset="-122"/>
                <a:ea typeface="微软雅黑" panose="020b0503020204020204" pitchFamily="34" charset="-122"/>
              </a:rPr>
              <a:t>直线</a:t>
            </a:r>
            <a:r>
              <a:rPr lang="zh-CN" altLang="en-US" sz="2000" smtClean="0">
                <a:solidFill>
                  <a:srgbClr val="5F5E5C"/>
                </a:solidFill>
                <a:latin typeface="微软雅黑" panose="020b0503020204020204" pitchFamily="34" charset="-122"/>
                <a:ea typeface="微软雅黑" panose="020b0503020204020204" pitchFamily="34" charset="-122"/>
              </a:rPr>
              <a:t>方程</a:t>
            </a:r>
            <a:r>
              <a:rPr lang="en-US" altLang="zh-CN" sz="2000" i="1"/>
              <a:t>y</a:t>
            </a:r>
            <a:r>
              <a:rPr lang="zh-CN" altLang="zh-CN" sz="2000"/>
              <a:t>＝</a:t>
            </a:r>
            <a:r>
              <a:rPr lang="en-US" altLang="zh-CN" sz="2000" i="1"/>
              <a:t>a</a:t>
            </a:r>
            <a:r>
              <a:rPr lang="zh-CN" altLang="zh-CN" sz="2000"/>
              <a:t>＋</a:t>
            </a:r>
            <a:r>
              <a:rPr lang="en-US" altLang="zh-CN" sz="2000" i="1" err="1"/>
              <a:t>bx</a:t>
            </a:r>
            <a:r>
              <a:rPr lang="zh-CN" altLang="en-US" sz="2000" smtClean="0">
                <a:solidFill>
                  <a:srgbClr val="5F5E5C"/>
                </a:solidFill>
                <a:latin typeface="微软雅黑" panose="020b0503020204020204" pitchFamily="34" charset="-122"/>
                <a:ea typeface="微软雅黑" panose="020b0503020204020204" pitchFamily="34" charset="-122"/>
              </a:rPr>
              <a:t>中</a:t>
            </a:r>
            <a:r>
              <a:rPr lang="zh-CN" altLang="en-US" sz="2000">
                <a:solidFill>
                  <a:srgbClr val="5F5E5C"/>
                </a:solidFill>
                <a:latin typeface="微软雅黑" panose="020b0503020204020204" pitchFamily="34" charset="-122"/>
                <a:ea typeface="微软雅黑" panose="020b0503020204020204" pitchFamily="34" charset="-122"/>
              </a:rPr>
              <a:t>，得出成本形态分析模型。</a:t>
            </a:r>
          </a:p>
        </p:txBody>
      </p:sp>
      <p:sp>
        <p:nvSpPr>
          <p:cNvPr id="47" name="矩形 46"/>
          <p:cNvSpPr/>
          <p:nvPr/>
        </p:nvSpPr>
        <p:spPr>
          <a:xfrm>
            <a:off x="1023902" y="4911627"/>
            <a:ext cx="10256674" cy="129266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indent="447675">
              <a:lnSpc>
                <a:spcPct val="130000"/>
              </a:lnSpc>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高低点法的</a:t>
            </a:r>
            <a:r>
              <a:rPr lang="zh-CN" altLang="en-US" sz="2000">
                <a:solidFill>
                  <a:schemeClr val="accent2"/>
                </a:solidFill>
                <a:latin typeface="微软雅黑" panose="020b0503020204020204" pitchFamily="34" charset="-122"/>
                <a:ea typeface="微软雅黑" panose="020b0503020204020204" pitchFamily="34" charset="-122"/>
              </a:rPr>
              <a:t>优点是计算方便</a:t>
            </a: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，但仅选取诸多历史资料中的两组数据进行计算，不一定能完全符合客观实际。当各期成本水平不稳定时，会造成计算结果不准确，所以，高低点法主要</a:t>
            </a:r>
            <a:r>
              <a:rPr lang="zh-CN" altLang="en-US" sz="2000">
                <a:solidFill>
                  <a:schemeClr val="accent2"/>
                </a:solidFill>
                <a:latin typeface="微软雅黑" panose="020b0503020204020204" pitchFamily="34" charset="-122"/>
                <a:ea typeface="微软雅黑" panose="020b0503020204020204" pitchFamily="34" charset="-122"/>
              </a:rPr>
              <a:t>适用于各期成本比较稳定的情况</a:t>
            </a: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3" presetClass="entr" presetSubtype="16" dur="50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childTnLst>
                          </p:cTn>
                        </p:par>
                        <p:par>
                          <p:cTn id="16" fill="hold" nodeType="afterGroup">
                            <p:stCondLst>
                              <p:cond delay="1500"/>
                            </p:stCondLst>
                            <p:childTnLst>
                              <p:par>
                                <p:cTn id="17" presetID="16" presetClass="entr" presetSubtype="21" dur="50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barn(inVertical)">
                                      <p:cBhvr>
                                        <p:cTn id="19" dur="500"/>
                                        <p:tgtEl>
                                          <p:spTgt spid="42"/>
                                        </p:tgtEl>
                                      </p:cBhvr>
                                    </p:animEffect>
                                  </p:childTnLst>
                                </p:cTn>
                              </p:par>
                            </p:childTnLst>
                          </p:cTn>
                        </p:par>
                        <p:par>
                          <p:cTn id="20" fill="hold" nodeType="afterGroup">
                            <p:stCondLst>
                              <p:cond delay="2000"/>
                            </p:stCondLst>
                            <p:childTnLst>
                              <p:par>
                                <p:cTn id="21" presetID="53" presetClass="entr" presetSubtype="16" dur="500"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Effect transition="in" filter="fade">
                                      <p:cBhvr>
                                        <p:cTn id="25" dur="500"/>
                                        <p:tgtEl>
                                          <p:spTgt spid="43"/>
                                        </p:tgtEl>
                                      </p:cBhvr>
                                    </p:animEffect>
                                  </p:childTnLst>
                                </p:cTn>
                              </p:par>
                            </p:childTnLst>
                          </p:cTn>
                        </p:par>
                        <p:par>
                          <p:cTn id="26" fill="hold" nodeType="afterGroup">
                            <p:stCondLst>
                              <p:cond delay="2500"/>
                            </p:stCondLst>
                            <p:childTnLst>
                              <p:par>
                                <p:cTn id="27" presetID="42" presetClass="entr" presetSubtype="0" dur="1000"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1000"/>
                                        <p:tgtEl>
                                          <p:spTgt spid="46"/>
                                        </p:tgtEl>
                                      </p:cBhvr>
                                    </p:animEffect>
                                    <p:anim calcmode="lin" valueType="num">
                                      <p:cBhvr>
                                        <p:cTn id="30" dur="1000" fill="hold"/>
                                        <p:tgtEl>
                                          <p:spTgt spid="46"/>
                                        </p:tgtEl>
                                        <p:attrNameLst>
                                          <p:attrName>ppt_x</p:attrName>
                                        </p:attrNameLst>
                                      </p:cBhvr>
                                      <p:tavLst>
                                        <p:tav tm="0">
                                          <p:val>
                                            <p:strVal val="#ppt_x"/>
                                          </p:val>
                                        </p:tav>
                                        <p:tav tm="100000">
                                          <p:val>
                                            <p:strVal val="#ppt_x"/>
                                          </p:val>
                                        </p:tav>
                                      </p:tavLst>
                                    </p:anim>
                                    <p:anim calcmode="lin" valueType="num">
                                      <p:cBhvr>
                                        <p:cTn id="31" dur="1000" fill="hold"/>
                                        <p:tgtEl>
                                          <p:spTgt spid="46"/>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3500"/>
                            </p:stCondLst>
                            <p:childTnLst>
                              <p:par>
                                <p:cTn id="33" presetID="14" presetClass="entr" presetSubtype="10" dur="500"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randombar(horizontal)">
                                      <p:cBhvr>
                                        <p:cTn id="3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2" grpId="0"/>
      <p:bldP spid="46" grpId="0"/>
      <p:bldP spid="47"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8" name="组合 7"/>
          <p:cNvGrpSpPr/>
          <p:nvPr/>
        </p:nvGrpSpPr>
        <p:grpSpPr>
          <a:xfrm>
            <a:off x="1145544" y="1268760"/>
            <a:ext cx="3743272" cy="430374"/>
            <a:chOff x="1148334" y="2022419"/>
            <a:chExt cx="3742652" cy="430142"/>
          </a:xfrm>
        </p:grpSpPr>
        <p:sp>
          <p:nvSpPr>
            <p:cNvPr id="9" name="矩形 6"/>
            <p:cNvSpPr>
              <a:spLocks noChangeArrowheads="1"/>
            </p:cNvSpPr>
            <p:nvPr/>
          </p:nvSpPr>
          <p:spPr bwMode="auto">
            <a:xfrm>
              <a:off x="1649866" y="2022419"/>
              <a:ext cx="3241120" cy="43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nSpc>
                  <a:spcPct val="120000"/>
                </a:lnSpc>
                <a:spcAft>
                  <a:spcPts val="500"/>
                </a:spcAft>
              </a:pPr>
              <a:r>
                <a:rPr lang="zh-CN" altLang="en-US" sz="2000" b="1">
                  <a:solidFill>
                    <a:srgbClr val="0070C0"/>
                  </a:solidFill>
                  <a:latin typeface="微软雅黑" panose="020b0503020204020204" pitchFamily="34" charset="-122"/>
                  <a:ea typeface="微软雅黑" panose="020b0503020204020204" pitchFamily="34" charset="-122"/>
                </a:rPr>
                <a:t>散布图法</a:t>
              </a:r>
            </a:p>
          </p:txBody>
        </p:sp>
        <p:sp>
          <p:nvSpPr>
            <p:cNvPr id="10" name="TextBox 47"/>
            <p:cNvSpPr txBox="1">
              <a:spLocks noChangeArrowheads="1"/>
            </p:cNvSpPr>
            <p:nvPr/>
          </p:nvSpPr>
          <p:spPr bwMode="auto">
            <a:xfrm>
              <a:off x="1148334" y="2060848"/>
              <a:ext cx="484757" cy="369133"/>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gn="ctr" eaLnBrk="1" hangingPunct="1"/>
              <a:r>
                <a:rPr lang="en-US" altLang="zh-CN" b="1" smtClean="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b="1">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1" name="矩形 10"/>
          <p:cNvSpPr/>
          <p:nvPr/>
        </p:nvSpPr>
        <p:spPr>
          <a:xfrm>
            <a:off x="911424" y="1815283"/>
            <a:ext cx="10585176" cy="20928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0000"/>
              </a:lnSpc>
            </a:pPr>
            <a:r>
              <a:rPr lang="zh-CN" altLang="en-US" sz="2000">
                <a:solidFill>
                  <a:srgbClr val="5F5E5C"/>
                </a:solidFill>
                <a:latin typeface="微软雅黑" panose="020b0503020204020204" pitchFamily="34" charset="-122"/>
                <a:ea typeface="微软雅黑" panose="020b0503020204020204" pitchFamily="34" charset="-122"/>
              </a:rPr>
              <a:t>散布图法，又称目测划线法，是指将若干期业务量和成本的历史数据标注在坐标图上，通过目测，画一条尽可能接近所有坐标点的直线，并据此来推算固定成本和单位变动成本的一种分析方法。散布图法的基本原理与高低点法是一样的，也认为混合成本的性态可以被近似地描述</a:t>
            </a:r>
            <a:r>
              <a:rPr lang="zh-CN" altLang="en-US" sz="2000" smtClean="0">
                <a:solidFill>
                  <a:srgbClr val="5F5E5C"/>
                </a:solidFill>
                <a:latin typeface="微软雅黑" panose="020b0503020204020204" pitchFamily="34" charset="-122"/>
                <a:ea typeface="微软雅黑" panose="020b0503020204020204" pitchFamily="34" charset="-122"/>
              </a:rPr>
              <a:t>为</a:t>
            </a:r>
            <a:r>
              <a:rPr lang="en-US" altLang="zh-CN" sz="2000" i="1"/>
              <a:t>y</a:t>
            </a:r>
            <a:r>
              <a:rPr lang="zh-CN" altLang="zh-CN" sz="2000"/>
              <a:t>＝</a:t>
            </a:r>
            <a:r>
              <a:rPr lang="en-US" altLang="zh-CN" sz="2000" i="1"/>
              <a:t>a</a:t>
            </a:r>
            <a:r>
              <a:rPr lang="zh-CN" altLang="zh-CN" sz="2000"/>
              <a:t>＋</a:t>
            </a:r>
            <a:r>
              <a:rPr lang="en-US" altLang="zh-CN" sz="2000" i="1" err="1"/>
              <a:t>bx</a:t>
            </a:r>
            <a:r>
              <a:rPr lang="zh-CN" altLang="en-US" sz="2000" smtClean="0">
                <a:solidFill>
                  <a:srgbClr val="5F5E5C"/>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区别</a:t>
            </a:r>
            <a:r>
              <a:rPr lang="zh-CN" altLang="en-US" sz="2000" smtClean="0">
                <a:solidFill>
                  <a:srgbClr val="5F5E5C"/>
                </a:solidFill>
                <a:latin typeface="微软雅黑" panose="020b0503020204020204" pitchFamily="34" charset="-122"/>
                <a:ea typeface="微软雅黑" panose="020b0503020204020204" pitchFamily="34" charset="-122"/>
              </a:rPr>
              <a:t>在于</a:t>
            </a:r>
            <a:r>
              <a:rPr lang="en-US" altLang="zh-CN" sz="2000" i="1"/>
              <a:t>a</a:t>
            </a:r>
            <a:r>
              <a:rPr lang="zh-CN" altLang="en-US" sz="2000" smtClean="0">
                <a:solidFill>
                  <a:srgbClr val="5F5E5C"/>
                </a:solidFill>
                <a:latin typeface="微软雅黑" panose="020b0503020204020204" pitchFamily="34" charset="-122"/>
                <a:ea typeface="微软雅黑" panose="020b0503020204020204" pitchFamily="34" charset="-122"/>
              </a:rPr>
              <a:t>和</a:t>
            </a:r>
            <a:r>
              <a:rPr lang="en-US" altLang="zh-CN" sz="2000" i="1"/>
              <a:t>b</a:t>
            </a:r>
            <a:r>
              <a:rPr lang="zh-CN" altLang="en-US" sz="2000" smtClean="0">
                <a:solidFill>
                  <a:srgbClr val="5F5E5C"/>
                </a:solidFill>
                <a:latin typeface="微软雅黑" panose="020b0503020204020204" pitchFamily="34" charset="-122"/>
                <a:ea typeface="微软雅黑" panose="020b0503020204020204" pitchFamily="34" charset="-122"/>
              </a:rPr>
              <a:t>是</a:t>
            </a:r>
            <a:r>
              <a:rPr lang="zh-CN" altLang="en-US" sz="2000">
                <a:solidFill>
                  <a:srgbClr val="5F5E5C"/>
                </a:solidFill>
                <a:latin typeface="微软雅黑" panose="020b0503020204020204" pitchFamily="34" charset="-122"/>
                <a:ea typeface="微软雅黑" panose="020b0503020204020204" pitchFamily="34" charset="-122"/>
              </a:rPr>
              <a:t>通过坐标图而非通过方程式计算得到的。散布图法的具体步骤是：</a:t>
            </a:r>
            <a:endParaRPr lang="en-US" altLang="zh-CN" sz="2000" smtClean="0">
              <a:solidFill>
                <a:srgbClr val="5F5E5C"/>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64372" y="4149080"/>
            <a:ext cx="10288212" cy="1728192"/>
            <a:chOff x="992364" y="4149080"/>
            <a:chExt cx="10288212" cy="1728192"/>
          </a:xfrm>
        </p:grpSpPr>
        <p:sp>
          <p:nvSpPr>
            <p:cNvPr id="12" name="MH_Text_1"/>
            <p:cNvSpPr txBox="1"/>
            <p:nvPr>
              <p:custDataLst>
                <p:tags r:id="rId2"/>
              </p:custDataLst>
            </p:nvPr>
          </p:nvSpPr>
          <p:spPr>
            <a:xfrm>
              <a:off x="1055440" y="4370804"/>
              <a:ext cx="10081120" cy="1290444"/>
            </a:xfrm>
            <a:prstGeom prst="rect">
              <a:avLst/>
            </a:prstGeom>
            <a:noFill/>
          </p:spPr>
          <p:txBody>
            <a:bodyPr lIns="0" tIns="0" rIns="0" bIns="0">
              <a:noAutofit/>
            </a:bodyPr>
            <a:lstStyle>
              <a:defPPr>
                <a:defRPr lang="zh-CN"/>
              </a:defPPr>
              <a:lvl1pPr marL="0" algn="l" defTabSz="914400" rtl="0" eaLnBrk="1" latinLnBrk="0" hangingPunct="1">
                <a:lnSpc>
                  <a:spcPct val="130000"/>
                </a:lnSpc>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5000"/>
                </a:lnSpc>
              </a:pPr>
              <a:r>
                <a:rPr lang="zh-CN" altLang="en-US" sz="2000" smtClean="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1</a:t>
              </a:r>
              <a:r>
                <a:rPr lang="zh-CN" altLang="en-US" sz="2000">
                  <a:solidFill>
                    <a:schemeClr val="accent2"/>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将各期业务量与相应混合成本的历史资料作为点的坐标标注在平面直角坐标图上；</a:t>
              </a:r>
            </a:p>
            <a:p>
              <a:pPr indent="457200">
                <a:lnSpc>
                  <a:spcPct val="135000"/>
                </a:lnSpc>
              </a:pPr>
              <a:r>
                <a:rPr lang="zh-CN" altLang="en-US"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2</a:t>
              </a:r>
              <a:r>
                <a:rPr lang="zh-CN" altLang="en-US" sz="2000">
                  <a:solidFill>
                    <a:schemeClr val="accent2"/>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目测画一条直线，使其尽可能通过或接近所有坐标点，直线与纵轴相交。这条直线与纵轴的交点就是固定成本，斜率则是单位变动成本；</a:t>
              </a:r>
            </a:p>
          </p:txBody>
        </p:sp>
        <p:sp>
          <p:nvSpPr>
            <p:cNvPr id="13" name="矩形 12"/>
            <p:cNvSpPr/>
            <p:nvPr/>
          </p:nvSpPr>
          <p:spPr>
            <a:xfrm>
              <a:off x="992364" y="4149080"/>
              <a:ext cx="10288212" cy="1728192"/>
            </a:xfrm>
            <a:prstGeom prst="rect">
              <a:avLst/>
            </a:prstGeom>
            <a:noFill/>
            <a:ln w="19050">
              <a:solidFill>
                <a:schemeClr val="bg1">
                  <a:lumMod val="95000"/>
                </a:schemeClr>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spTree>
  </p:cSld>
  <p:clrMapOvr>
    <a:masterClrMapping/>
  </p:clrMapOvr>
  <mc:AlternateContent>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ur="500"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par>
                          <p:cTn id="11" fill="hold" nodeType="afterGroup">
                            <p:stCondLst>
                              <p:cond delay="500"/>
                            </p:stCondLst>
                            <p:childTnLst>
                              <p:par>
                                <p:cTn id="12" presetID="24" presetClass="entr" presetSubtype="0" dur="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to="" calcmode="lin" valueType="num">
                                      <p:cBhvr>
                                        <p:cTn id="14" dur="1" fill="hold"/>
                                        <p:tgtEl>
                                          <p:spTgt spid="11"/>
                                        </p:tgtEl>
                                      </p:cBhvr>
                                    </p:anim>
                                  </p:childTnLst>
                                </p:cTn>
                              </p:par>
                            </p:childTnLst>
                          </p:cTn>
                        </p:par>
                        <p:par>
                          <p:cTn id="15" fill="hold" nodeType="afterGroup">
                            <p:stCondLst>
                              <p:cond delay="501"/>
                            </p:stCondLst>
                            <p:childTnLst>
                              <p:par>
                                <p:cTn id="16" presetID="42" presetClass="entr" presetSubtype="0" dur="100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6" name="组合 15"/>
          <p:cNvGrpSpPr/>
          <p:nvPr/>
        </p:nvGrpSpPr>
        <p:grpSpPr>
          <a:xfrm>
            <a:off x="1064372" y="1556792"/>
            <a:ext cx="10288212" cy="2232248"/>
            <a:chOff x="1064372" y="1412776"/>
            <a:chExt cx="10288212" cy="2232248"/>
          </a:xfrm>
        </p:grpSpPr>
        <p:grpSp>
          <p:nvGrpSpPr>
            <p:cNvPr id="6" name="组合 5"/>
            <p:cNvGrpSpPr/>
            <p:nvPr/>
          </p:nvGrpSpPr>
          <p:grpSpPr>
            <a:xfrm>
              <a:off x="1064372" y="1412776"/>
              <a:ext cx="10288212" cy="2232248"/>
              <a:chOff x="992364" y="4149080"/>
              <a:chExt cx="10288212" cy="2232248"/>
            </a:xfrm>
          </p:grpSpPr>
          <p:sp>
            <p:nvSpPr>
              <p:cNvPr id="9" name="MH_Text_1"/>
              <p:cNvSpPr txBox="1"/>
              <p:nvPr>
                <p:custDataLst>
                  <p:tags r:id="rId2"/>
                </p:custDataLst>
              </p:nvPr>
            </p:nvSpPr>
            <p:spPr>
              <a:xfrm>
                <a:off x="1055440" y="4370804"/>
                <a:ext cx="10081120" cy="1794500"/>
              </a:xfrm>
              <a:prstGeom prst="rect">
                <a:avLst/>
              </a:prstGeom>
              <a:noFill/>
            </p:spPr>
            <p:txBody>
              <a:bodyPr lIns="0" tIns="0" rIns="0" bIns="0">
                <a:noAutofit/>
              </a:bodyPr>
              <a:lstStyle>
                <a:defPPr>
                  <a:defRPr lang="zh-CN"/>
                </a:defPPr>
                <a:lvl1pPr marL="0" algn="l" defTabSz="914400" rtl="0" eaLnBrk="1" latinLnBrk="0" hangingPunct="1">
                  <a:lnSpc>
                    <a:spcPct val="130000"/>
                  </a:lnSpc>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5000"/>
                  </a:lnSpc>
                </a:pPr>
                <a:r>
                  <a:rPr lang="zh-CN" altLang="en-US" sz="2000" smtClean="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3</a:t>
                </a:r>
                <a:r>
                  <a:rPr lang="zh-CN" altLang="en-US" sz="2000">
                    <a:solidFill>
                      <a:schemeClr val="accent2"/>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在纵轴上读出该直线的截距值，即固定成本总额</a:t>
                </a:r>
                <a:r>
                  <a:rPr lang="en-US" altLang="zh-CN" sz="2000">
                    <a:solidFill>
                      <a:srgbClr val="5F5E5C"/>
                    </a:solidFill>
                    <a:latin typeface="微软雅黑" panose="020b0503020204020204" pitchFamily="34" charset="-122"/>
                    <a:ea typeface="微软雅黑" panose="020b0503020204020204" pitchFamily="34" charset="-122"/>
                  </a:rPr>
                  <a:t>a</a:t>
                </a:r>
                <a:r>
                  <a:rPr lang="zh-CN" altLang="en-US" sz="2000">
                    <a:solidFill>
                      <a:srgbClr val="5F5E5C"/>
                    </a:solidFill>
                    <a:latin typeface="微软雅黑" panose="020b0503020204020204" pitchFamily="34" charset="-122"/>
                    <a:ea typeface="微软雅黑" panose="020b0503020204020204" pitchFamily="34" charset="-122"/>
                  </a:rPr>
                  <a:t>；</a:t>
                </a:r>
              </a:p>
              <a:p>
                <a:pPr indent="457200">
                  <a:lnSpc>
                    <a:spcPct val="135000"/>
                  </a:lnSpc>
                </a:pPr>
                <a:r>
                  <a:rPr lang="zh-CN" altLang="en-US"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4</a:t>
                </a:r>
                <a:r>
                  <a:rPr lang="zh-CN" altLang="en-US" sz="2000">
                    <a:solidFill>
                      <a:schemeClr val="accent2"/>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在直线上任取</a:t>
                </a:r>
                <a:r>
                  <a:rPr lang="zh-CN" altLang="en-US" sz="2000" smtClean="0">
                    <a:solidFill>
                      <a:srgbClr val="5F5E5C"/>
                    </a:solidFill>
                    <a:latin typeface="微软雅黑" panose="020b0503020204020204" pitchFamily="34" charset="-122"/>
                    <a:ea typeface="微软雅黑" panose="020b0503020204020204" pitchFamily="34" charset="-122"/>
                  </a:rPr>
                  <a:t>一点  ，</a:t>
                </a:r>
                <a:r>
                  <a:rPr lang="zh-CN" altLang="en-US" sz="2000">
                    <a:solidFill>
                      <a:srgbClr val="5F5E5C"/>
                    </a:solidFill>
                    <a:latin typeface="微软雅黑" panose="020b0503020204020204" pitchFamily="34" charset="-122"/>
                    <a:ea typeface="微软雅黑" panose="020b0503020204020204" pitchFamily="34" charset="-122"/>
                  </a:rPr>
                  <a:t>假设其坐标为</a:t>
                </a:r>
                <a:r>
                  <a:rPr lang="zh-CN" altLang="en-US" sz="2000" smtClean="0">
                    <a:solidFill>
                      <a:srgbClr val="5F5E5C"/>
                    </a:solidFill>
                    <a:latin typeface="微软雅黑" panose="020b0503020204020204" pitchFamily="34" charset="-122"/>
                    <a:ea typeface="微软雅黑" panose="020b0503020204020204" pitchFamily="34" charset="-122"/>
                  </a:rPr>
                  <a:t>（  ，   ）</a:t>
                </a:r>
                <a:r>
                  <a:rPr lang="zh-CN" altLang="en-US" sz="2000">
                    <a:solidFill>
                      <a:srgbClr val="5F5E5C"/>
                    </a:solidFill>
                    <a:latin typeface="微软雅黑" panose="020b0503020204020204" pitchFamily="34" charset="-122"/>
                    <a:ea typeface="微软雅黑" panose="020b0503020204020204" pitchFamily="34" charset="-122"/>
                  </a:rPr>
                  <a:t>。将其带入计算</a:t>
                </a:r>
                <a:r>
                  <a:rPr lang="zh-CN" altLang="en-US" sz="2000" smtClean="0">
                    <a:solidFill>
                      <a:srgbClr val="5F5E5C"/>
                    </a:solidFill>
                    <a:latin typeface="微软雅黑" panose="020b0503020204020204" pitchFamily="34" charset="-122"/>
                    <a:ea typeface="微软雅黑" panose="020b0503020204020204" pitchFamily="34" charset="-122"/>
                  </a:rPr>
                  <a:t>公式</a:t>
                </a:r>
                <a:r>
                  <a:rPr lang="zh-CN" altLang="en-US" sz="200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smtClean="0">
                    <a:solidFill>
                      <a:srgbClr val="5F5E5C"/>
                    </a:solidFill>
                    <a:latin typeface="微软雅黑" panose="020b0503020204020204" pitchFamily="34" charset="-122"/>
                    <a:ea typeface="微软雅黑" panose="020b0503020204020204" pitchFamily="34" charset="-122"/>
                  </a:rPr>
                  <a:t> 中</a:t>
                </a:r>
                <a:r>
                  <a:rPr lang="zh-CN" altLang="en-US" sz="2000">
                    <a:solidFill>
                      <a:srgbClr val="5F5E5C"/>
                    </a:solidFill>
                    <a:latin typeface="微软雅黑" panose="020b0503020204020204" pitchFamily="34" charset="-122"/>
                    <a:ea typeface="微软雅黑" panose="020b0503020204020204" pitchFamily="34" charset="-122"/>
                  </a:rPr>
                  <a:t>计算出变动</a:t>
                </a:r>
                <a:r>
                  <a:rPr lang="zh-CN" altLang="en-US" sz="2000" smtClean="0">
                    <a:solidFill>
                      <a:srgbClr val="5F5E5C"/>
                    </a:solidFill>
                    <a:latin typeface="微软雅黑" panose="020b0503020204020204" pitchFamily="34" charset="-122"/>
                    <a:ea typeface="微软雅黑" panose="020b0503020204020204" pitchFamily="34" charset="-122"/>
                  </a:rPr>
                  <a:t>成本</a:t>
                </a:r>
                <a:r>
                  <a:rPr lang="en-US" altLang="zh-CN" sz="2000" smtClean="0">
                    <a:solidFill>
                      <a:srgbClr val="5F5E5C"/>
                    </a:solidFill>
                    <a:latin typeface="微软雅黑" panose="020b0503020204020204" pitchFamily="34" charset="-122"/>
                    <a:ea typeface="微软雅黑" panose="020b0503020204020204" pitchFamily="34" charset="-122"/>
                  </a:rPr>
                  <a:t> </a:t>
                </a:r>
                <a:r>
                  <a:rPr lang="en-US" altLang="zh-CN" sz="200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mtClean="0">
                    <a:solidFill>
                      <a:srgbClr val="5F5E5C"/>
                    </a:solidFill>
                    <a:latin typeface="微软雅黑" panose="020b0503020204020204" pitchFamily="34" charset="-122"/>
                    <a:ea typeface="微软雅黑" panose="020b0503020204020204" pitchFamily="34" charset="-122"/>
                  </a:rPr>
                  <a:t>；</a:t>
                </a:r>
                <a:endParaRPr lang="zh-CN" altLang="en-US" sz="2000">
                  <a:solidFill>
                    <a:srgbClr val="5F5E5C"/>
                  </a:solidFill>
                  <a:latin typeface="微软雅黑" panose="020b0503020204020204" pitchFamily="34" charset="-122"/>
                  <a:ea typeface="微软雅黑" panose="020b0503020204020204" pitchFamily="34" charset="-122"/>
                </a:endParaRPr>
              </a:p>
              <a:p>
                <a:pPr indent="457200">
                  <a:lnSpc>
                    <a:spcPct val="135000"/>
                  </a:lnSpc>
                </a:pPr>
                <a:r>
                  <a:rPr lang="zh-CN" altLang="en-US"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5</a:t>
                </a:r>
                <a:r>
                  <a:rPr lang="zh-CN" altLang="en-US" sz="2000">
                    <a:solidFill>
                      <a:schemeClr val="accent2"/>
                    </a:solidFill>
                    <a:latin typeface="微软雅黑" panose="020b0503020204020204" pitchFamily="34" charset="-122"/>
                    <a:ea typeface="微软雅黑" panose="020b0503020204020204" pitchFamily="34" charset="-122"/>
                  </a:rPr>
                  <a:t>）</a:t>
                </a:r>
                <a:r>
                  <a:rPr lang="zh-CN" altLang="en-US" sz="2000" smtClean="0">
                    <a:solidFill>
                      <a:srgbClr val="5F5E5C"/>
                    </a:solidFill>
                    <a:latin typeface="微软雅黑" panose="020b0503020204020204" pitchFamily="34" charset="-122"/>
                    <a:ea typeface="微软雅黑" panose="020b0503020204020204" pitchFamily="34" charset="-122"/>
                  </a:rPr>
                  <a:t>将</a:t>
                </a:r>
                <a:r>
                  <a:rPr lang="en-US" altLang="zh-CN" sz="2000" i="1"/>
                  <a:t>a</a:t>
                </a:r>
                <a:r>
                  <a:rPr lang="zh-CN" altLang="zh-CN" sz="2000"/>
                  <a:t>，</a:t>
                </a:r>
                <a:r>
                  <a:rPr lang="en-US" altLang="zh-CN" sz="2000" i="1"/>
                  <a:t>b</a:t>
                </a:r>
                <a:r>
                  <a:rPr lang="zh-CN" altLang="en-US" sz="2000" smtClean="0">
                    <a:solidFill>
                      <a:srgbClr val="5F5E5C"/>
                    </a:solidFill>
                    <a:latin typeface="微软雅黑" panose="020b0503020204020204" pitchFamily="34" charset="-122"/>
                    <a:ea typeface="微软雅黑" panose="020b0503020204020204" pitchFamily="34" charset="-122"/>
                  </a:rPr>
                  <a:t>值代入</a:t>
                </a:r>
                <a:r>
                  <a:rPr lang="en-US" altLang="zh-CN" sz="2000" i="1"/>
                  <a:t>y</a:t>
                </a:r>
                <a:r>
                  <a:rPr lang="zh-CN" altLang="zh-CN" sz="2000"/>
                  <a:t>＝</a:t>
                </a:r>
                <a:r>
                  <a:rPr lang="en-US" altLang="zh-CN" sz="2000" i="1"/>
                  <a:t>a</a:t>
                </a:r>
                <a:r>
                  <a:rPr lang="zh-CN" altLang="zh-CN" sz="2000"/>
                  <a:t>＋</a:t>
                </a:r>
                <a:r>
                  <a:rPr lang="en-US" altLang="zh-CN" sz="2000" i="1" err="1"/>
                  <a:t>bx </a:t>
                </a:r>
                <a:r>
                  <a:rPr lang="zh-CN" altLang="en-US" sz="2000" smtClean="0">
                    <a:solidFill>
                      <a:srgbClr val="5F5E5C"/>
                    </a:solidFill>
                    <a:latin typeface="微软雅黑" panose="020b0503020204020204" pitchFamily="34" charset="-122"/>
                    <a:ea typeface="微软雅黑" panose="020b0503020204020204" pitchFamily="34" charset="-122"/>
                  </a:rPr>
                  <a:t>，</a:t>
                </a:r>
                <a:r>
                  <a:rPr lang="zh-CN" altLang="en-US" sz="2000">
                    <a:solidFill>
                      <a:srgbClr val="5F5E5C"/>
                    </a:solidFill>
                    <a:latin typeface="微软雅黑" panose="020b0503020204020204" pitchFamily="34" charset="-122"/>
                    <a:ea typeface="微软雅黑" panose="020b0503020204020204" pitchFamily="34" charset="-122"/>
                  </a:rPr>
                  <a:t>得出成本性态分析模型。</a:t>
                </a:r>
              </a:p>
            </p:txBody>
          </p:sp>
          <p:sp>
            <p:nvSpPr>
              <p:cNvPr id="10" name="矩形 9"/>
              <p:cNvSpPr/>
              <p:nvPr/>
            </p:nvSpPr>
            <p:spPr>
              <a:xfrm>
                <a:off x="992364" y="4149080"/>
                <a:ext cx="10288212" cy="2232248"/>
              </a:xfrm>
              <a:prstGeom prst="rect">
                <a:avLst/>
              </a:prstGeom>
              <a:noFill/>
              <a:ln w="19050">
                <a:solidFill>
                  <a:schemeClr val="bg1">
                    <a:lumMod val="95000"/>
                  </a:schemeClr>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sp>
          <p:nvSpPr>
            <p:cNvPr id="5" name="矩形 4"/>
            <p:cNvSpPr/>
            <p:nvPr/>
          </p:nvSpPr>
          <p:spPr>
            <a:xfrm>
              <a:off x="6790913" y="2059230"/>
              <a:ext cx="386644"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i="1"/>
                <a:t>y</a:t>
              </a:r>
              <a:r>
                <a:rPr lang="en-US" altLang="zh-CN" sz="2000" baseline="-25000"/>
                <a:t>1</a:t>
              </a:r>
              <a:endParaRPr lang="zh-CN" altLang="en-US" sz="2000"/>
            </a:p>
          </p:txBody>
        </p:sp>
        <p:sp>
          <p:nvSpPr>
            <p:cNvPr id="11" name="矩形 10"/>
            <p:cNvSpPr/>
            <p:nvPr/>
          </p:nvSpPr>
          <p:spPr>
            <a:xfrm>
              <a:off x="6384032" y="2060848"/>
              <a:ext cx="381836"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i="1"/>
                <a:t>x</a:t>
              </a:r>
              <a:r>
                <a:rPr lang="en-US" altLang="zh-CN" sz="2000" baseline="-25000"/>
                <a:t>1</a:t>
              </a:r>
              <a:endParaRPr lang="zh-CN" altLang="en-US" sz="2000"/>
            </a:p>
          </p:txBody>
        </p:sp>
        <p:sp>
          <p:nvSpPr>
            <p:cNvPr id="12" name="矩形 11"/>
            <p:cNvSpPr/>
            <p:nvPr/>
          </p:nvSpPr>
          <p:spPr>
            <a:xfrm>
              <a:off x="9624392" y="2059230"/>
              <a:ext cx="1080937"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i="1">
                  <a:solidFill>
                    <a:schemeClr val="tx1">
                      <a:lumMod val="75000"/>
                      <a:lumOff val="25000"/>
                    </a:schemeClr>
                  </a:solidFill>
                </a:rPr>
                <a:t>y</a:t>
              </a:r>
              <a:r>
                <a:rPr lang="zh-CN" altLang="zh-CN">
                  <a:solidFill>
                    <a:schemeClr val="tx1">
                      <a:lumMod val="75000"/>
                      <a:lumOff val="25000"/>
                    </a:schemeClr>
                  </a:solidFill>
                </a:rPr>
                <a:t>＝</a:t>
              </a:r>
              <a:r>
                <a:rPr lang="en-US" altLang="zh-CN" i="1">
                  <a:solidFill>
                    <a:schemeClr val="tx1">
                      <a:lumMod val="75000"/>
                      <a:lumOff val="25000"/>
                    </a:schemeClr>
                  </a:solidFill>
                </a:rPr>
                <a:t>a</a:t>
              </a:r>
              <a:r>
                <a:rPr lang="zh-CN" altLang="zh-CN">
                  <a:solidFill>
                    <a:schemeClr val="tx1">
                      <a:lumMod val="75000"/>
                      <a:lumOff val="25000"/>
                    </a:schemeClr>
                  </a:solidFill>
                </a:rPr>
                <a:t>＋</a:t>
              </a:r>
              <a:r>
                <a:rPr lang="en-US" altLang="zh-CN" i="1" err="1">
                  <a:solidFill>
                    <a:schemeClr val="tx1">
                      <a:lumMod val="75000"/>
                      <a:lumOff val="25000"/>
                    </a:schemeClr>
                  </a:solidFill>
                </a:rPr>
                <a:t>bx</a:t>
              </a:r>
              <a:endParaRPr lang="zh-CN" altLang="en-US">
                <a:solidFill>
                  <a:schemeClr val="tx1">
                    <a:lumMod val="75000"/>
                    <a:lumOff val="25000"/>
                  </a:schemeClr>
                </a:solidFill>
              </a:endParaRPr>
            </a:p>
          </p:txBody>
        </p:sp>
        <p:sp>
          <p:nvSpPr>
            <p:cNvPr id="13" name="矩形 12"/>
            <p:cNvSpPr/>
            <p:nvPr/>
          </p:nvSpPr>
          <p:spPr>
            <a:xfrm>
              <a:off x="2592775" y="2481358"/>
              <a:ext cx="31611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i="1"/>
                <a:t>b</a:t>
              </a:r>
              <a:endParaRPr lang="zh-CN" altLang="en-US" sz="2000"/>
            </a:p>
          </p:txBody>
        </p:sp>
        <p:sp>
          <p:nvSpPr>
            <p:cNvPr id="14" name="矩形 13"/>
            <p:cNvSpPr/>
            <p:nvPr/>
          </p:nvSpPr>
          <p:spPr>
            <a:xfrm>
              <a:off x="4215403" y="2086015"/>
              <a:ext cx="338554"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i="1">
                  <a:solidFill>
                    <a:schemeClr val="tx1">
                      <a:lumMod val="75000"/>
                      <a:lumOff val="25000"/>
                    </a:schemeClr>
                  </a:solidFill>
                </a:rPr>
                <a:t>Q</a:t>
              </a:r>
              <a:endParaRPr lang="zh-CN" altLang="en-US">
                <a:solidFill>
                  <a:schemeClr val="tx1">
                    <a:lumMod val="75000"/>
                    <a:lumOff val="25000"/>
                  </a:schemeClr>
                </a:solidFill>
              </a:endParaRPr>
            </a:p>
          </p:txBody>
        </p:sp>
      </p:grpSp>
      <p:sp>
        <p:nvSpPr>
          <p:cNvPr id="17" name="矩形 16"/>
          <p:cNvSpPr/>
          <p:nvPr/>
        </p:nvSpPr>
        <p:spPr>
          <a:xfrm>
            <a:off x="1023902" y="4437260"/>
            <a:ext cx="10256674" cy="133882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indent="447675">
              <a:lnSpc>
                <a:spcPct val="135000"/>
              </a:lnSpc>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利用散布图法分解成本，可以排除偶然因素的影响，因此比高低点法分解混合成本更加精确。但是，因为是仅凭目测划线，不同的人会得到不同的直线，这样得到的固定成本带有一定的随意性，因此该方法仅</a:t>
            </a:r>
            <a:r>
              <a:rPr lang="zh-CN" altLang="en-US" sz="2000">
                <a:solidFill>
                  <a:schemeClr val="accent2"/>
                </a:solidFill>
                <a:latin typeface="微软雅黑" panose="020b0503020204020204" pitchFamily="34" charset="-122"/>
                <a:ea typeface="微软雅黑" panose="020b0503020204020204" pitchFamily="34" charset="-122"/>
              </a:rPr>
              <a:t>适用于对成本分解精确度要求不高的情况</a:t>
            </a: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4" presetClass="entr" presetSubtype="10" dur="50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5" name="组合 4"/>
          <p:cNvGrpSpPr/>
          <p:nvPr/>
        </p:nvGrpSpPr>
        <p:grpSpPr>
          <a:xfrm>
            <a:off x="1200600" y="1052736"/>
            <a:ext cx="4823392" cy="430374"/>
            <a:chOff x="1148334" y="2022419"/>
            <a:chExt cx="4822593" cy="430142"/>
          </a:xfrm>
        </p:grpSpPr>
        <p:sp>
          <p:nvSpPr>
            <p:cNvPr id="6" name="矩形 5"/>
            <p:cNvSpPr>
              <a:spLocks noChangeArrowheads="1"/>
            </p:cNvSpPr>
            <p:nvPr/>
          </p:nvSpPr>
          <p:spPr bwMode="auto">
            <a:xfrm>
              <a:off x="1649866" y="2022419"/>
              <a:ext cx="4321061" cy="43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nSpc>
                  <a:spcPct val="120000"/>
                </a:lnSpc>
                <a:spcAft>
                  <a:spcPts val="500"/>
                </a:spcAft>
              </a:pPr>
              <a:r>
                <a:rPr lang="zh-CN" altLang="en-US" sz="2000" b="1">
                  <a:solidFill>
                    <a:srgbClr val="0070C0"/>
                  </a:solidFill>
                  <a:latin typeface="微软雅黑" panose="020b0503020204020204" pitchFamily="34" charset="-122"/>
                  <a:ea typeface="微软雅黑" panose="020b0503020204020204" pitchFamily="34" charset="-122"/>
                </a:rPr>
                <a:t>一元直线回归法</a:t>
              </a:r>
            </a:p>
          </p:txBody>
        </p:sp>
        <p:sp>
          <p:nvSpPr>
            <p:cNvPr id="7" name="TextBox 47"/>
            <p:cNvSpPr txBox="1">
              <a:spLocks noChangeArrowheads="1"/>
            </p:cNvSpPr>
            <p:nvPr/>
          </p:nvSpPr>
          <p:spPr bwMode="auto">
            <a:xfrm>
              <a:off x="1148334" y="2060848"/>
              <a:ext cx="484757" cy="369133"/>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panose="020f050202020403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宋体" panose="02010600030101010101" pitchFamily="2" charset="-122"/>
                  <a:cs typeface="+mn-cs"/>
                </a:defRPr>
              </a:lvl9pPr>
            </a:lstStyle>
            <a:p>
              <a:pPr algn="ctr" eaLnBrk="1" hangingPunct="1"/>
              <a:r>
                <a:rPr lang="en-US" altLang="zh-CN" b="1" smtClean="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b="1">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8" name="矩形 7"/>
          <p:cNvSpPr/>
          <p:nvPr/>
        </p:nvSpPr>
        <p:spPr>
          <a:xfrm>
            <a:off x="1023902" y="1538717"/>
            <a:ext cx="10472698" cy="124649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latinLnBrk="1">
              <a:lnSpc>
                <a:spcPct val="125000"/>
              </a:lnSpc>
            </a:pPr>
            <a:r>
              <a:rPr lang="zh-CN" altLang="zh-CN" sz="2000">
                <a:solidFill>
                  <a:srgbClr val="5F5E5C"/>
                </a:solidFill>
                <a:latin typeface="微软雅黑" panose="020b0503020204020204" pitchFamily="34" charset="-122"/>
                <a:ea typeface="微软雅黑" panose="020b0503020204020204" pitchFamily="34" charset="-122"/>
              </a:rPr>
              <a:t>一元直线回归法，又称最小二乘法或最小平方法，是指</a:t>
            </a:r>
            <a:r>
              <a:rPr lang="zh-CN" altLang="zh-CN" sz="2000">
                <a:solidFill>
                  <a:schemeClr val="accent2"/>
                </a:solidFill>
                <a:latin typeface="微软雅黑" panose="020b0503020204020204" pitchFamily="34" charset="-122"/>
                <a:ea typeface="微软雅黑" panose="020b0503020204020204" pitchFamily="34" charset="-122"/>
              </a:rPr>
              <a:t>利用微分极值原理对若干期全部业务量与成本的历史资料进行处理，并据此来推算固定成本</a:t>
            </a:r>
            <a:r>
              <a:rPr lang="en-US" altLang="zh-CN" sz="2000" i="1">
                <a:solidFill>
                  <a:schemeClr val="accent2"/>
                </a:solidFill>
              </a:rPr>
              <a:t>a</a:t>
            </a:r>
            <a:r>
              <a:rPr lang="zh-CN" altLang="zh-CN" sz="2000">
                <a:solidFill>
                  <a:schemeClr val="accent2"/>
                </a:solidFill>
                <a:latin typeface="微软雅黑" panose="020b0503020204020204" pitchFamily="34" charset="-122"/>
                <a:ea typeface="微软雅黑" panose="020b0503020204020204" pitchFamily="34" charset="-122"/>
              </a:rPr>
              <a:t>和单位变动成本</a:t>
            </a:r>
            <a:r>
              <a:rPr lang="en-US" altLang="zh-CN" sz="2000" i="1">
                <a:solidFill>
                  <a:schemeClr val="accent2"/>
                </a:solidFill>
              </a:rPr>
              <a:t>b</a:t>
            </a:r>
            <a:r>
              <a:rPr lang="zh-CN" altLang="zh-CN" sz="2000">
                <a:solidFill>
                  <a:schemeClr val="accent2"/>
                </a:solidFill>
                <a:latin typeface="微软雅黑" panose="020b0503020204020204" pitchFamily="34" charset="-122"/>
                <a:ea typeface="微软雅黑" panose="020b0503020204020204" pitchFamily="34" charset="-122"/>
              </a:rPr>
              <a:t>的一种成本性态分析方法</a:t>
            </a:r>
            <a:r>
              <a:rPr lang="zh-CN" altLang="zh-CN" sz="2000">
                <a:solidFill>
                  <a:srgbClr val="5F5E5C"/>
                </a:solidFill>
                <a:latin typeface="微软雅黑" panose="020b0503020204020204" pitchFamily="34" charset="-122"/>
                <a:ea typeface="微软雅黑" panose="020b0503020204020204" pitchFamily="34" charset="-122"/>
              </a:rPr>
              <a:t>。一元直线回归法的具体步骤如下：</a:t>
            </a:r>
          </a:p>
        </p:txBody>
      </p:sp>
      <p:sp>
        <p:nvSpPr>
          <p:cNvPr id="11" name="MH_Text_1"/>
          <p:cNvSpPr txBox="1"/>
          <p:nvPr>
            <p:custDataLst>
              <p:tags r:id="rId2"/>
            </p:custDataLst>
          </p:nvPr>
        </p:nvSpPr>
        <p:spPr>
          <a:xfrm>
            <a:off x="1139162" y="2780928"/>
            <a:ext cx="10441159" cy="858396"/>
          </a:xfrm>
          <a:prstGeom prst="rect">
            <a:avLst/>
          </a:prstGeom>
          <a:noFill/>
        </p:spPr>
        <p:txBody>
          <a:bodyPr lIns="0" tIns="0" rIns="0" bIns="0">
            <a:noAutofit/>
          </a:bodyPr>
          <a:lstStyle>
            <a:defPPr>
              <a:defRPr lang="zh-CN"/>
            </a:defPPr>
            <a:lvl1pPr marL="0" algn="l" defTabSz="914400" rtl="0" eaLnBrk="1" latinLnBrk="0" hangingPunct="1">
              <a:lnSpc>
                <a:spcPct val="130000"/>
              </a:lnSpc>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atinLnBrk="1">
              <a:lnSpc>
                <a:spcPct val="125000"/>
              </a:lnSpc>
            </a:pPr>
            <a:r>
              <a:rPr lang="zh-CN" altLang="zh-CN"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1</a:t>
            </a:r>
            <a:r>
              <a:rPr lang="zh-CN" altLang="zh-CN" sz="2000">
                <a:solidFill>
                  <a:schemeClr val="accent2"/>
                </a:solidFill>
                <a:latin typeface="微软雅黑" panose="020b0503020204020204" pitchFamily="34" charset="-122"/>
                <a:ea typeface="微软雅黑" panose="020b0503020204020204" pitchFamily="34" charset="-122"/>
              </a:rPr>
              <a:t>）</a:t>
            </a:r>
            <a:r>
              <a:rPr lang="zh-CN" altLang="zh-CN" sz="2000">
                <a:solidFill>
                  <a:srgbClr val="5F5E5C"/>
                </a:solidFill>
                <a:latin typeface="微软雅黑" panose="020b0503020204020204" pitchFamily="34" charset="-122"/>
                <a:ea typeface="微软雅黑" panose="020b0503020204020204" pitchFamily="34" charset="-122"/>
              </a:rPr>
              <a:t>对已知资料进行加工，计算</a:t>
            </a:r>
            <a:r>
              <a:rPr lang="zh-CN" altLang="zh-CN" sz="2000">
                <a:solidFill>
                  <a:schemeClr val="tx1">
                    <a:lumMod val="75000"/>
                    <a:lumOff val="25000"/>
                  </a:schemeClr>
                </a:solidFill>
              </a:rPr>
              <a:t>∑</a:t>
            </a:r>
            <a:r>
              <a:rPr lang="en-US" altLang="zh-CN" sz="2000" i="1">
                <a:solidFill>
                  <a:schemeClr val="tx1">
                    <a:lumMod val="75000"/>
                    <a:lumOff val="25000"/>
                  </a:schemeClr>
                </a:solidFill>
              </a:rPr>
              <a:t>x</a:t>
            </a:r>
            <a:r>
              <a:rPr lang="zh-CN"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2000">
                <a:solidFill>
                  <a:schemeClr val="tx1">
                    <a:lumMod val="75000"/>
                    <a:lumOff val="25000"/>
                  </a:schemeClr>
                </a:solidFill>
              </a:rPr>
              <a:t>∑</a:t>
            </a:r>
            <a:r>
              <a:rPr lang="en-US" altLang="zh-CN" sz="2000" i="1">
                <a:solidFill>
                  <a:schemeClr val="tx1">
                    <a:lumMod val="75000"/>
                    <a:lumOff val="25000"/>
                  </a:schemeClr>
                </a:solidFill>
              </a:rPr>
              <a:t>y</a:t>
            </a:r>
            <a:r>
              <a:rPr lang="zh-CN"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2000">
                <a:solidFill>
                  <a:schemeClr val="tx1">
                    <a:lumMod val="75000"/>
                    <a:lumOff val="25000"/>
                  </a:schemeClr>
                </a:solidFill>
              </a:rPr>
              <a:t>∑</a:t>
            </a:r>
            <a:r>
              <a:rPr lang="en-US" altLang="zh-CN" sz="2000" i="1" err="1">
                <a:solidFill>
                  <a:schemeClr val="tx1">
                    <a:lumMod val="75000"/>
                    <a:lumOff val="25000"/>
                  </a:schemeClr>
                </a:solidFill>
              </a:rPr>
              <a:t>xy</a:t>
            </a:r>
            <a:r>
              <a:rPr lang="zh-CN"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2000">
                <a:solidFill>
                  <a:schemeClr val="tx1">
                    <a:lumMod val="75000"/>
                    <a:lumOff val="25000"/>
                  </a:schemeClr>
                </a:solidFill>
              </a:rPr>
              <a:t>∑</a:t>
            </a:r>
            <a:r>
              <a:rPr lang="en-US" altLang="zh-CN" sz="2000" i="1">
                <a:solidFill>
                  <a:schemeClr val="tx1">
                    <a:lumMod val="75000"/>
                    <a:lumOff val="25000"/>
                  </a:schemeClr>
                </a:solidFill>
              </a:rPr>
              <a:t>x</a:t>
            </a:r>
            <a:r>
              <a:rPr lang="en-US" altLang="zh-CN" sz="2000" baseline="30000">
                <a:solidFill>
                  <a:schemeClr val="tx1">
                    <a:lumMod val="75000"/>
                    <a:lumOff val="25000"/>
                  </a:schemeClr>
                </a:solidFill>
              </a:rPr>
              <a:t>2</a:t>
            </a:r>
            <a:r>
              <a:rPr lang="zh-CN"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2000">
                <a:solidFill>
                  <a:schemeClr val="tx1">
                    <a:lumMod val="75000"/>
                    <a:lumOff val="25000"/>
                  </a:schemeClr>
                </a:solidFill>
              </a:rPr>
              <a:t>∑</a:t>
            </a:r>
            <a:r>
              <a:rPr lang="en-US" altLang="zh-CN" sz="2000" i="1">
                <a:solidFill>
                  <a:schemeClr val="tx1">
                    <a:lumMod val="75000"/>
                    <a:lumOff val="25000"/>
                  </a:schemeClr>
                </a:solidFill>
              </a:rPr>
              <a:t>y</a:t>
            </a:r>
            <a:r>
              <a:rPr lang="en-US" altLang="zh-CN" sz="2000" baseline="30000">
                <a:solidFill>
                  <a:schemeClr val="tx1">
                    <a:lumMod val="75000"/>
                    <a:lumOff val="25000"/>
                  </a:schemeClr>
                </a:solidFill>
              </a:rPr>
              <a:t>2</a:t>
            </a:r>
            <a:r>
              <a:rPr lang="zh-CN" altLang="zh-CN" sz="2000">
                <a:solidFill>
                  <a:srgbClr val="5F5E5C"/>
                </a:solidFill>
                <a:latin typeface="微软雅黑" panose="020b0503020204020204" pitchFamily="34" charset="-122"/>
                <a:ea typeface="微软雅黑" panose="020b0503020204020204" pitchFamily="34" charset="-122"/>
              </a:rPr>
              <a:t>。</a:t>
            </a:r>
          </a:p>
          <a:p>
            <a:pPr latinLnBrk="1">
              <a:lnSpc>
                <a:spcPct val="125000"/>
              </a:lnSpc>
            </a:pPr>
            <a:r>
              <a:rPr lang="zh-CN" altLang="zh-CN"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2</a:t>
            </a:r>
            <a:r>
              <a:rPr lang="zh-CN" altLang="zh-CN" sz="2000">
                <a:solidFill>
                  <a:schemeClr val="accent2"/>
                </a:solidFill>
                <a:latin typeface="微软雅黑" panose="020b0503020204020204" pitchFamily="34" charset="-122"/>
                <a:ea typeface="微软雅黑" panose="020b0503020204020204" pitchFamily="34" charset="-122"/>
              </a:rPr>
              <a:t>）</a:t>
            </a:r>
            <a:r>
              <a:rPr lang="zh-CN" altLang="zh-CN" sz="2000">
                <a:solidFill>
                  <a:srgbClr val="5F5E5C"/>
                </a:solidFill>
                <a:latin typeface="微软雅黑" panose="020b0503020204020204" pitchFamily="34" charset="-122"/>
                <a:ea typeface="微软雅黑" panose="020b0503020204020204" pitchFamily="34" charset="-122"/>
              </a:rPr>
              <a:t>按下式计算相关系数</a:t>
            </a:r>
            <a:r>
              <a:rPr lang="en-US" altLang="zh-CN" sz="2000" i="1"/>
              <a:t>r</a:t>
            </a:r>
            <a:r>
              <a:rPr lang="zh-CN" altLang="zh-CN" sz="2000">
                <a:solidFill>
                  <a:srgbClr val="5F5E5C"/>
                </a:solidFill>
                <a:latin typeface="微软雅黑" panose="020b0503020204020204" pitchFamily="34" charset="-122"/>
                <a:ea typeface="微软雅黑" panose="020b0503020204020204" pitchFamily="34" charset="-122"/>
              </a:rPr>
              <a:t>，判断业务量</a:t>
            </a:r>
            <a:r>
              <a:rPr lang="en-US" altLang="zh-CN" sz="2000" i="1"/>
              <a:t>x</a:t>
            </a:r>
            <a:r>
              <a:rPr lang="zh-CN" altLang="zh-CN" sz="2000">
                <a:solidFill>
                  <a:srgbClr val="5F5E5C"/>
                </a:solidFill>
                <a:latin typeface="微软雅黑" panose="020b0503020204020204" pitchFamily="34" charset="-122"/>
                <a:ea typeface="微软雅黑" panose="020b0503020204020204" pitchFamily="34" charset="-122"/>
              </a:rPr>
              <a:t>与成本</a:t>
            </a:r>
            <a:r>
              <a:rPr lang="en-US" altLang="zh-CN" sz="2000" i="1"/>
              <a:t>y</a:t>
            </a:r>
            <a:r>
              <a:rPr lang="zh-CN" altLang="zh-CN" sz="2000">
                <a:solidFill>
                  <a:srgbClr val="5F5E5C"/>
                </a:solidFill>
                <a:latin typeface="微软雅黑" panose="020b0503020204020204" pitchFamily="34" charset="-122"/>
                <a:ea typeface="微软雅黑" panose="020b0503020204020204" pitchFamily="34" charset="-122"/>
              </a:rPr>
              <a:t>之间的线性关系。</a:t>
            </a:r>
          </a:p>
        </p:txBody>
      </p:sp>
      <p:grpSp>
        <p:nvGrpSpPr>
          <p:cNvPr id="18" name="组合 17"/>
          <p:cNvGrpSpPr/>
          <p:nvPr/>
        </p:nvGrpSpPr>
        <p:grpSpPr>
          <a:xfrm>
            <a:off x="3768052" y="3686969"/>
            <a:ext cx="5297054" cy="936104"/>
            <a:chOff x="3751274" y="4509120"/>
            <a:chExt cx="5297054" cy="936104"/>
          </a:xfrm>
        </p:grpSpPr>
        <p:grpSp>
          <p:nvGrpSpPr>
            <p:cNvPr id="13" name="组合 12"/>
            <p:cNvGrpSpPr/>
            <p:nvPr/>
          </p:nvGrpSpPr>
          <p:grpSpPr>
            <a:xfrm>
              <a:off x="3751274" y="4509120"/>
              <a:ext cx="5297054" cy="936104"/>
              <a:chOff x="1992751" y="2514570"/>
              <a:chExt cx="10558009" cy="936104"/>
            </a:xfrm>
          </p:grpSpPr>
          <p:sp>
            <p:nvSpPr>
              <p:cNvPr id="15" name="矩形 14"/>
              <p:cNvSpPr/>
              <p:nvPr/>
            </p:nvSpPr>
            <p:spPr>
              <a:xfrm>
                <a:off x="1992751" y="2514570"/>
                <a:ext cx="10558009" cy="93610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6" name="矩形 15"/>
              <p:cNvSpPr/>
              <p:nvPr/>
            </p:nvSpPr>
            <p:spPr>
              <a:xfrm>
                <a:off x="2989819" y="2730594"/>
                <a:ext cx="7173427" cy="45345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200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aphicFrame>
          <p:nvGraphicFramePr>
            <p:cNvPr id="17" name="对象 16"/>
            <p:cNvGraphicFramePr>
              <a:graphicFrameLocks noChangeAspect="1"/>
            </p:cNvGraphicFramePr>
            <p:nvPr/>
          </p:nvGraphicFramePr>
          <p:xfrm>
            <a:off x="4367807" y="4558071"/>
            <a:ext cx="4104245" cy="836050"/>
          </p:xfrm>
          <a:graphic>
            <a:graphicData uri="http://schemas.openxmlformats.org/presentationml/2006/ole">
              <mc:AlternateContent>
                <mc:Choice xmlns:v="urn:schemas-microsoft-com:vml" Requires="v">
                  <p:oleObj spid="_x0000_s1039" name="Equation" r:id="rId3" imgW="49377600" imgH="10058400" progId="Equation.DSMT4">
                    <p:embed/>
                  </p:oleObj>
                </mc:Choice>
                <mc:Fallback>
                  <p:oleObj name="Equation" r:id="rId3" imgW="49377600" imgH="10058400" progId="Equation.DSMT4">
                    <p:embed/>
                    <p:pic>
                      <p:nvPicPr>
                        <p:cNvPr id="0" name="OLE substitute image"/>
                        <p:cNvPicPr/>
                        <p:nvPr/>
                      </p:nvPicPr>
                      <p:blipFill>
                        <a:blip r:embed="rId4"/>
                        <a:stretch>
                          <a:fillRect/>
                        </a:stretch>
                      </p:blipFill>
                      <p:spPr>
                        <a:xfrm>
                          <a:off x="4367807" y="4558071"/>
                          <a:ext cx="4104245" cy="836050"/>
                        </a:xfrm>
                        <a:prstGeom prst="rect">
                          <a:avLst/>
                        </a:prstGeom>
                      </p:spPr>
                    </p:pic>
                  </p:oleObj>
                </mc:Fallback>
              </mc:AlternateContent>
            </a:graphicData>
          </a:graphic>
        </p:graphicFrame>
      </p:grpSp>
      <p:sp>
        <p:nvSpPr>
          <p:cNvPr id="19" name="矩形 18"/>
          <p:cNvSpPr/>
          <p:nvPr/>
        </p:nvSpPr>
        <p:spPr>
          <a:xfrm>
            <a:off x="839416" y="4678104"/>
            <a:ext cx="10837204" cy="163121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latinLnBrk="1">
              <a:lnSpc>
                <a:spcPct val="125000"/>
              </a:lnSpc>
            </a:pPr>
            <a:r>
              <a:rPr lang="zh-CN" altLang="zh-CN" sz="2000">
                <a:solidFill>
                  <a:srgbClr val="5F5E5C"/>
                </a:solidFill>
                <a:latin typeface="微软雅黑" panose="020b0503020204020204" pitchFamily="34" charset="-122"/>
                <a:ea typeface="微软雅黑" panose="020b0503020204020204" pitchFamily="34" charset="-122"/>
              </a:rPr>
              <a:t>相关系数</a:t>
            </a:r>
            <a:r>
              <a:rPr lang="en-US" altLang="zh-CN" sz="2000" i="1">
                <a:solidFill>
                  <a:schemeClr val="tx1">
                    <a:lumMod val="75000"/>
                    <a:lumOff val="25000"/>
                  </a:schemeClr>
                </a:solidFill>
              </a:rPr>
              <a:t>r</a:t>
            </a:r>
            <a:r>
              <a:rPr lang="zh-CN" altLang="zh-CN" sz="2000">
                <a:solidFill>
                  <a:srgbClr val="5F5E5C"/>
                </a:solidFill>
                <a:latin typeface="微软雅黑" panose="020b0503020204020204" pitchFamily="34" charset="-122"/>
                <a:ea typeface="微软雅黑" panose="020b0503020204020204" pitchFamily="34" charset="-122"/>
              </a:rPr>
              <a:t>的取值范围一般在</a:t>
            </a:r>
            <a:r>
              <a:rPr lang="en-US" altLang="zh-CN" sz="2000">
                <a:solidFill>
                  <a:srgbClr val="5F5E5C"/>
                </a:solidFill>
                <a:latin typeface="微软雅黑" panose="020b0503020204020204" pitchFamily="34" charset="-122"/>
                <a:ea typeface="微软雅黑" panose="020b0503020204020204" pitchFamily="34" charset="-122"/>
              </a:rPr>
              <a:t>0</a:t>
            </a:r>
            <a:r>
              <a:rPr lang="zh-CN" altLang="zh-CN" sz="2000">
                <a:solidFill>
                  <a:srgbClr val="5F5E5C"/>
                </a:solidFill>
                <a:latin typeface="微软雅黑" panose="020b0503020204020204" pitchFamily="34" charset="-122"/>
                <a:ea typeface="微软雅黑" panose="020b0503020204020204" pitchFamily="34" charset="-122"/>
              </a:rPr>
              <a:t>～±</a:t>
            </a:r>
            <a:r>
              <a:rPr lang="en-US" altLang="zh-CN" sz="2000">
                <a:solidFill>
                  <a:srgbClr val="5F5E5C"/>
                </a:solidFill>
                <a:latin typeface="微软雅黑" panose="020b0503020204020204" pitchFamily="34" charset="-122"/>
                <a:ea typeface="微软雅黑" panose="020b0503020204020204" pitchFamily="34" charset="-122"/>
              </a:rPr>
              <a:t>1</a:t>
            </a:r>
            <a:r>
              <a:rPr lang="zh-CN" altLang="zh-CN" sz="2000">
                <a:solidFill>
                  <a:srgbClr val="5F5E5C"/>
                </a:solidFill>
                <a:latin typeface="微软雅黑" panose="020b0503020204020204" pitchFamily="34" charset="-122"/>
                <a:ea typeface="微软雅黑" panose="020b0503020204020204" pitchFamily="34" charset="-122"/>
              </a:rPr>
              <a:t>之间，用来说明业务量与成本之间的相关程度。当</a:t>
            </a:r>
            <a:r>
              <a:rPr lang="en-US" altLang="zh-CN" sz="2000" i="1">
                <a:solidFill>
                  <a:schemeClr val="tx1">
                    <a:lumMod val="75000"/>
                    <a:lumOff val="25000"/>
                  </a:schemeClr>
                </a:solidFill>
              </a:rPr>
              <a:t>r</a:t>
            </a:r>
            <a:r>
              <a:rPr lang="zh-CN" altLang="zh-CN" sz="2000">
                <a:solidFill>
                  <a:schemeClr val="tx1">
                    <a:lumMod val="75000"/>
                    <a:lumOff val="25000"/>
                  </a:schemeClr>
                </a:solidFill>
              </a:rPr>
              <a:t>＝</a:t>
            </a:r>
            <a:r>
              <a:rPr lang="en-US" altLang="zh-CN" sz="2000">
                <a:solidFill>
                  <a:schemeClr val="tx1">
                    <a:lumMod val="75000"/>
                    <a:lumOff val="25000"/>
                  </a:schemeClr>
                </a:solidFill>
              </a:rPr>
              <a:t>1</a:t>
            </a:r>
            <a:r>
              <a:rPr lang="zh-CN" altLang="zh-CN" sz="2000">
                <a:solidFill>
                  <a:srgbClr val="5F5E5C"/>
                </a:solidFill>
                <a:latin typeface="微软雅黑" panose="020b0503020204020204" pitchFamily="34" charset="-122"/>
                <a:ea typeface="微软雅黑" panose="020b0503020204020204" pitchFamily="34" charset="-122"/>
              </a:rPr>
              <a:t>时，说明总成本与业务量之间完全相关；当</a:t>
            </a:r>
            <a:r>
              <a:rPr lang="en-US" altLang="zh-CN" sz="2000" i="1">
                <a:solidFill>
                  <a:schemeClr val="tx1">
                    <a:lumMod val="75000"/>
                    <a:lumOff val="25000"/>
                  </a:schemeClr>
                </a:solidFill>
              </a:rPr>
              <a:t>r</a:t>
            </a:r>
            <a:r>
              <a:rPr lang="zh-CN" altLang="zh-CN" sz="2000">
                <a:solidFill>
                  <a:schemeClr val="tx1">
                    <a:lumMod val="75000"/>
                    <a:lumOff val="25000"/>
                  </a:schemeClr>
                </a:solidFill>
              </a:rPr>
              <a:t>＝</a:t>
            </a:r>
            <a:r>
              <a:rPr lang="en-US" altLang="zh-CN" sz="2000">
                <a:solidFill>
                  <a:schemeClr val="tx1">
                    <a:lumMod val="75000"/>
                    <a:lumOff val="25000"/>
                  </a:schemeClr>
                </a:solidFill>
              </a:rPr>
              <a:t>0</a:t>
            </a:r>
            <a:r>
              <a:rPr lang="zh-CN" altLang="zh-CN" sz="2000">
                <a:solidFill>
                  <a:srgbClr val="5F5E5C"/>
                </a:solidFill>
                <a:latin typeface="微软雅黑" panose="020b0503020204020204" pitchFamily="34" charset="-122"/>
                <a:ea typeface="微软雅黑" panose="020b0503020204020204" pitchFamily="34" charset="-122"/>
              </a:rPr>
              <a:t>时，说明两者之间没有关系。由于会计中一般不用负相关，因此</a:t>
            </a:r>
            <a:r>
              <a:rPr lang="en-US" altLang="zh-CN" sz="2000" i="1"/>
              <a:t>r</a:t>
            </a:r>
            <a:r>
              <a:rPr lang="zh-CN" altLang="zh-CN" sz="2000">
                <a:solidFill>
                  <a:srgbClr val="5F5E5C"/>
                </a:solidFill>
                <a:latin typeface="微软雅黑" panose="020b0503020204020204" pitchFamily="34" charset="-122"/>
                <a:ea typeface="微软雅黑" panose="020b0503020204020204" pitchFamily="34" charset="-122"/>
              </a:rPr>
              <a:t>的取值范围在</a:t>
            </a:r>
            <a:r>
              <a:rPr lang="en-US" altLang="zh-CN" sz="2000">
                <a:solidFill>
                  <a:srgbClr val="5F5E5C"/>
                </a:solidFill>
                <a:latin typeface="微软雅黑" panose="020b0503020204020204" pitchFamily="34" charset="-122"/>
                <a:ea typeface="微软雅黑" panose="020b0503020204020204" pitchFamily="34" charset="-122"/>
              </a:rPr>
              <a:t>0</a:t>
            </a:r>
            <a:r>
              <a:rPr lang="zh-CN" altLang="zh-CN" sz="2000">
                <a:solidFill>
                  <a:srgbClr val="5F5E5C"/>
                </a:solidFill>
                <a:latin typeface="微软雅黑" panose="020b0503020204020204" pitchFamily="34" charset="-122"/>
                <a:ea typeface="微软雅黑" panose="020b0503020204020204" pitchFamily="34" charset="-122"/>
              </a:rPr>
              <a:t>～</a:t>
            </a:r>
            <a:r>
              <a:rPr lang="en-US" altLang="zh-CN" sz="2000">
                <a:solidFill>
                  <a:srgbClr val="5F5E5C"/>
                </a:solidFill>
                <a:latin typeface="微软雅黑" panose="020b0503020204020204" pitchFamily="34" charset="-122"/>
                <a:ea typeface="微软雅黑" panose="020b0503020204020204" pitchFamily="34" charset="-122"/>
              </a:rPr>
              <a:t>1</a:t>
            </a:r>
            <a:r>
              <a:rPr lang="zh-CN" altLang="zh-CN" sz="2000">
                <a:solidFill>
                  <a:srgbClr val="5F5E5C"/>
                </a:solidFill>
                <a:latin typeface="微软雅黑" panose="020b0503020204020204" pitchFamily="34" charset="-122"/>
                <a:ea typeface="微软雅黑" panose="020b0503020204020204" pitchFamily="34" charset="-122"/>
              </a:rPr>
              <a:t>之间。运用一元直线回归法，要首先进行相关性分析，以确定业务量和总成本之间是否存在着线性联系，如果没有线性联系，分解出来的结果是不正确的。</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ur="50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nodeType="afterGroup">
                            <p:stCondLst>
                              <p:cond delay="500"/>
                            </p:stCondLst>
                            <p:childTnLst>
                              <p:par>
                                <p:cTn id="12" presetID="14" presetClass="entr" presetSubtype="10" dur="50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par>
                          <p:cTn id="15" fill="hold" nodeType="afterGroup">
                            <p:stCondLst>
                              <p:cond delay="1000"/>
                            </p:stCondLst>
                            <p:childTnLst>
                              <p:par>
                                <p:cTn id="16" presetID="42" presetClass="entr" presetSubtype="0" dur="100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000"/>
                            </p:stCondLst>
                            <p:childTnLst>
                              <p:par>
                                <p:cTn id="22" presetID="53" presetClass="entr" presetSubtype="16" dur="50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par>
                          <p:cTn id="27" fill="hold" nodeType="afterGroup">
                            <p:stCondLst>
                              <p:cond delay="2500"/>
                            </p:stCondLst>
                            <p:childTnLst>
                              <p:par>
                                <p:cTn id="28" presetID="42" presetClass="entr" presetSubtype="0" dur="100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9"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1127448" y="1268760"/>
            <a:ext cx="10081120" cy="40011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atinLnBrk="1"/>
            <a:r>
              <a:rPr lang="zh-CN" altLang="zh-CN"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3</a:t>
            </a:r>
            <a:r>
              <a:rPr lang="zh-CN" altLang="zh-CN" sz="2000">
                <a:solidFill>
                  <a:schemeClr val="accent2"/>
                </a:solidFill>
                <a:latin typeface="微软雅黑" panose="020b0503020204020204" pitchFamily="34" charset="-122"/>
                <a:ea typeface="微软雅黑" panose="020b0503020204020204" pitchFamily="34" charset="-122"/>
              </a:rPr>
              <a:t>）</a:t>
            </a:r>
            <a:r>
              <a:rPr lang="zh-CN" altLang="zh-CN" sz="2000">
                <a:solidFill>
                  <a:srgbClr val="5F5E5C"/>
                </a:solidFill>
                <a:latin typeface="微软雅黑" panose="020b0503020204020204" pitchFamily="34" charset="-122"/>
                <a:ea typeface="微软雅黑" panose="020b0503020204020204" pitchFamily="34" charset="-122"/>
              </a:rPr>
              <a:t>根据最小二乘法原理，总成本中的固定成本</a:t>
            </a:r>
            <a:r>
              <a:rPr lang="en-US" altLang="zh-CN" sz="2000" i="1">
                <a:solidFill>
                  <a:schemeClr val="tx1">
                    <a:lumMod val="75000"/>
                    <a:lumOff val="25000"/>
                  </a:schemeClr>
                </a:solidFill>
              </a:rPr>
              <a:t>a</a:t>
            </a:r>
            <a:r>
              <a:rPr lang="zh-CN" altLang="zh-CN" sz="2000">
                <a:solidFill>
                  <a:srgbClr val="5F5E5C"/>
                </a:solidFill>
                <a:latin typeface="微软雅黑" panose="020b0503020204020204" pitchFamily="34" charset="-122"/>
                <a:ea typeface="微软雅黑" panose="020b0503020204020204" pitchFamily="34" charset="-122"/>
              </a:rPr>
              <a:t>和单位变动成本</a:t>
            </a:r>
            <a:r>
              <a:rPr lang="en-US" altLang="zh-CN" sz="2000" i="1">
                <a:solidFill>
                  <a:schemeClr val="tx1">
                    <a:lumMod val="75000"/>
                    <a:lumOff val="25000"/>
                  </a:schemeClr>
                </a:solidFill>
              </a:rPr>
              <a:t>b</a:t>
            </a:r>
            <a:r>
              <a:rPr lang="zh-CN" altLang="zh-CN" sz="2000">
                <a:solidFill>
                  <a:srgbClr val="5F5E5C"/>
                </a:solidFill>
                <a:latin typeface="微软雅黑" panose="020b0503020204020204" pitchFamily="34" charset="-122"/>
                <a:ea typeface="微软雅黑" panose="020b0503020204020204" pitchFamily="34" charset="-122"/>
              </a:rPr>
              <a:t>的计算公式为：</a:t>
            </a:r>
          </a:p>
        </p:txBody>
      </p:sp>
      <p:grpSp>
        <p:nvGrpSpPr>
          <p:cNvPr id="13" name="组合 12"/>
          <p:cNvGrpSpPr/>
          <p:nvPr/>
        </p:nvGrpSpPr>
        <p:grpSpPr>
          <a:xfrm>
            <a:off x="5087888" y="1844824"/>
            <a:ext cx="2969106" cy="792088"/>
            <a:chOff x="5087888" y="1844824"/>
            <a:chExt cx="2969106" cy="792088"/>
          </a:xfrm>
        </p:grpSpPr>
        <p:sp>
          <p:nvSpPr>
            <p:cNvPr id="9" name="矩形 8"/>
            <p:cNvSpPr/>
            <p:nvPr/>
          </p:nvSpPr>
          <p:spPr>
            <a:xfrm>
              <a:off x="5087888" y="1844824"/>
              <a:ext cx="2969106" cy="79208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aphicFrame>
          <p:nvGraphicFramePr>
            <p:cNvPr id="11" name="对象 10"/>
            <p:cNvGraphicFramePr>
              <a:graphicFrameLocks noChangeAspect="1"/>
            </p:cNvGraphicFramePr>
            <p:nvPr/>
          </p:nvGraphicFramePr>
          <p:xfrm>
            <a:off x="5755179" y="1919174"/>
            <a:ext cx="1501338" cy="656835"/>
          </p:xfrm>
          <a:graphic>
            <a:graphicData uri="http://schemas.openxmlformats.org/presentationml/2006/ole">
              <mc:AlternateContent>
                <mc:Choice xmlns:v="urn:schemas-microsoft-com:vml" Requires="v">
                  <p:oleObj spid="_x0000_s1040" name="Equation" r:id="rId2" imgW="19507200" imgH="8534400" progId="Equation.DSMT4">
                    <p:embed/>
                  </p:oleObj>
                </mc:Choice>
                <mc:Fallback>
                  <p:oleObj name="Equation" r:id="rId2" imgW="19507200" imgH="8534400" progId="Equation.DSMT4">
                    <p:embed/>
                    <p:pic>
                      <p:nvPicPr>
                        <p:cNvPr id="0" name="OLE substitute image"/>
                        <p:cNvPicPr/>
                        <p:nvPr/>
                      </p:nvPicPr>
                      <p:blipFill>
                        <a:blip r:embed="rId3"/>
                        <a:stretch>
                          <a:fillRect/>
                        </a:stretch>
                      </p:blipFill>
                      <p:spPr>
                        <a:xfrm>
                          <a:off x="5755179" y="1919174"/>
                          <a:ext cx="1501338" cy="656835"/>
                        </a:xfrm>
                        <a:prstGeom prst="rect">
                          <a:avLst/>
                        </a:prstGeom>
                      </p:spPr>
                    </p:pic>
                  </p:oleObj>
                </mc:Fallback>
              </mc:AlternateContent>
            </a:graphicData>
          </a:graphic>
        </p:graphicFrame>
      </p:grpSp>
      <p:grpSp>
        <p:nvGrpSpPr>
          <p:cNvPr id="14" name="组合 13"/>
          <p:cNvGrpSpPr/>
          <p:nvPr/>
        </p:nvGrpSpPr>
        <p:grpSpPr>
          <a:xfrm>
            <a:off x="5071110" y="2780928"/>
            <a:ext cx="2969106" cy="1296144"/>
            <a:chOff x="5071110" y="2924944"/>
            <a:chExt cx="2969106" cy="1296144"/>
          </a:xfrm>
        </p:grpSpPr>
        <p:sp>
          <p:nvSpPr>
            <p:cNvPr id="10" name="矩形 9"/>
            <p:cNvSpPr/>
            <p:nvPr/>
          </p:nvSpPr>
          <p:spPr>
            <a:xfrm>
              <a:off x="5071110" y="2924944"/>
              <a:ext cx="2969106" cy="129614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aphicFrame>
          <p:nvGraphicFramePr>
            <p:cNvPr id="12" name="对象 11"/>
            <p:cNvGraphicFramePr>
              <a:graphicFrameLocks noChangeAspect="1"/>
            </p:cNvGraphicFramePr>
            <p:nvPr/>
          </p:nvGraphicFramePr>
          <p:xfrm>
            <a:off x="5585848" y="2944520"/>
            <a:ext cx="1806296" cy="1266753"/>
          </p:xfrm>
          <a:graphic>
            <a:graphicData uri="http://schemas.openxmlformats.org/presentationml/2006/ole">
              <mc:AlternateContent>
                <mc:Choice xmlns:v="urn:schemas-microsoft-com:vml" Requires="v">
                  <p:oleObj spid="_x0000_s1041" name="Equation" r:id="rId4" imgW="23469600" imgH="16459200" progId="Equation.DSMT4">
                    <p:embed/>
                  </p:oleObj>
                </mc:Choice>
                <mc:Fallback>
                  <p:oleObj name="Equation" r:id="rId4" imgW="23469600" imgH="16459200" progId="Equation.DSMT4">
                    <p:embed/>
                    <p:pic>
                      <p:nvPicPr>
                        <p:cNvPr id="0" name="OLE substitute image"/>
                        <p:cNvPicPr/>
                        <p:nvPr/>
                      </p:nvPicPr>
                      <p:blipFill>
                        <a:blip r:embed="rId5"/>
                        <a:stretch>
                          <a:fillRect/>
                        </a:stretch>
                      </p:blipFill>
                      <p:spPr>
                        <a:xfrm>
                          <a:off x="5585848" y="2944520"/>
                          <a:ext cx="1806296" cy="1266753"/>
                        </a:xfrm>
                        <a:prstGeom prst="rect">
                          <a:avLst/>
                        </a:prstGeom>
                      </p:spPr>
                    </p:pic>
                  </p:oleObj>
                </mc:Fallback>
              </mc:AlternateContent>
            </a:graphicData>
          </a:graphic>
        </p:graphicFrame>
      </p:grpSp>
      <p:sp>
        <p:nvSpPr>
          <p:cNvPr id="15" name="矩形 14"/>
          <p:cNvSpPr/>
          <p:nvPr/>
        </p:nvSpPr>
        <p:spPr>
          <a:xfrm>
            <a:off x="1127448" y="4253026"/>
            <a:ext cx="10081120" cy="40011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a:solidFill>
                  <a:schemeClr val="accent2"/>
                </a:solidFill>
                <a:latin typeface="微软雅黑" panose="020b0503020204020204" pitchFamily="34" charset="-122"/>
                <a:ea typeface="微软雅黑" panose="020b0503020204020204" pitchFamily="34" charset="-122"/>
              </a:rPr>
              <a:t>（</a:t>
            </a:r>
            <a:r>
              <a:rPr lang="en-US" altLang="zh-CN" sz="2000">
                <a:solidFill>
                  <a:schemeClr val="accent2"/>
                </a:solidFill>
                <a:latin typeface="微软雅黑" panose="020b0503020204020204" pitchFamily="34" charset="-122"/>
                <a:ea typeface="微软雅黑" panose="020b0503020204020204" pitchFamily="34" charset="-122"/>
              </a:rPr>
              <a:t>4</a:t>
            </a:r>
            <a:r>
              <a:rPr lang="zh-CN" altLang="zh-CN" sz="2000">
                <a:solidFill>
                  <a:schemeClr val="accent2"/>
                </a:solidFill>
                <a:latin typeface="微软雅黑" panose="020b0503020204020204" pitchFamily="34" charset="-122"/>
                <a:ea typeface="微软雅黑" panose="020b0503020204020204" pitchFamily="34" charset="-122"/>
              </a:rPr>
              <a:t>）</a:t>
            </a:r>
            <a:r>
              <a:rPr lang="zh-CN" altLang="zh-CN" sz="2000">
                <a:solidFill>
                  <a:srgbClr val="5F5E5C"/>
                </a:solidFill>
                <a:latin typeface="微软雅黑" panose="020b0503020204020204" pitchFamily="34" charset="-122"/>
                <a:ea typeface="微软雅黑" panose="020b0503020204020204" pitchFamily="34" charset="-122"/>
              </a:rPr>
              <a:t>将</a:t>
            </a:r>
            <a:r>
              <a:rPr lang="en-US" altLang="zh-CN" sz="2000" i="1">
                <a:solidFill>
                  <a:schemeClr val="tx1">
                    <a:lumMod val="75000"/>
                    <a:lumOff val="25000"/>
                  </a:schemeClr>
                </a:solidFill>
              </a:rPr>
              <a:t>a</a:t>
            </a:r>
            <a:r>
              <a:rPr lang="zh-CN"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2000" i="1">
                <a:solidFill>
                  <a:schemeClr val="tx1">
                    <a:lumMod val="75000"/>
                    <a:lumOff val="25000"/>
                  </a:schemeClr>
                </a:solidFill>
              </a:rPr>
              <a:t>b</a:t>
            </a:r>
            <a:r>
              <a:rPr lang="zh-CN" altLang="zh-CN" sz="2000">
                <a:solidFill>
                  <a:srgbClr val="5F5E5C"/>
                </a:solidFill>
                <a:latin typeface="微软雅黑" panose="020b0503020204020204" pitchFamily="34" charset="-122"/>
                <a:ea typeface="微软雅黑" panose="020b0503020204020204" pitchFamily="34" charset="-122"/>
              </a:rPr>
              <a:t>的值代入直线方程</a:t>
            </a:r>
            <a:r>
              <a:rPr lang="en-US" altLang="zh-CN" sz="2000" i="1">
                <a:solidFill>
                  <a:schemeClr val="tx1">
                    <a:lumMod val="75000"/>
                    <a:lumOff val="25000"/>
                  </a:schemeClr>
                </a:solidFill>
              </a:rPr>
              <a:t>y</a:t>
            </a:r>
            <a:r>
              <a:rPr lang="zh-CN" altLang="zh-CN" sz="2000">
                <a:solidFill>
                  <a:schemeClr val="tx1">
                    <a:lumMod val="75000"/>
                    <a:lumOff val="25000"/>
                  </a:schemeClr>
                </a:solidFill>
              </a:rPr>
              <a:t>＝</a:t>
            </a:r>
            <a:r>
              <a:rPr lang="en-US" altLang="zh-CN" sz="2000" i="1">
                <a:solidFill>
                  <a:schemeClr val="tx1">
                    <a:lumMod val="75000"/>
                    <a:lumOff val="25000"/>
                  </a:schemeClr>
                </a:solidFill>
              </a:rPr>
              <a:t>a</a:t>
            </a:r>
            <a:r>
              <a:rPr lang="zh-CN" altLang="zh-CN" sz="2000">
                <a:solidFill>
                  <a:schemeClr val="tx1">
                    <a:lumMod val="75000"/>
                    <a:lumOff val="25000"/>
                  </a:schemeClr>
                </a:solidFill>
              </a:rPr>
              <a:t>＋</a:t>
            </a:r>
            <a:r>
              <a:rPr lang="en-US" altLang="zh-CN" sz="2000" i="1" err="1">
                <a:solidFill>
                  <a:schemeClr val="tx1">
                    <a:lumMod val="75000"/>
                    <a:lumOff val="25000"/>
                  </a:schemeClr>
                </a:solidFill>
              </a:rPr>
              <a:t>bx</a:t>
            </a:r>
            <a:r>
              <a:rPr lang="zh-CN" altLang="zh-CN" sz="2000">
                <a:solidFill>
                  <a:srgbClr val="5F5E5C"/>
                </a:solidFill>
                <a:latin typeface="微软雅黑" panose="020b0503020204020204" pitchFamily="34" charset="-122"/>
                <a:ea typeface="微软雅黑" panose="020b0503020204020204" pitchFamily="34" charset="-122"/>
              </a:rPr>
              <a:t>，得出成本性态分析模型。</a:t>
            </a:r>
          </a:p>
        </p:txBody>
      </p:sp>
      <p:sp>
        <p:nvSpPr>
          <p:cNvPr id="17" name="矩形 16"/>
          <p:cNvSpPr/>
          <p:nvPr/>
        </p:nvSpPr>
        <p:spPr>
          <a:xfrm>
            <a:off x="911424" y="4941168"/>
            <a:ext cx="10513168" cy="129266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indent="447675">
              <a:lnSpc>
                <a:spcPct val="130000"/>
              </a:lnSpc>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一元直线回归法的优点是可以使混合成本的分解建立在科学分析和精确计算的基础上，相对来说得到的数值较为精确，但计算数据繁多、分解过程复杂。因此，这种方法</a:t>
            </a:r>
            <a:r>
              <a:rPr lang="zh-CN" altLang="en-US" sz="2000">
                <a:solidFill>
                  <a:schemeClr val="accent2"/>
                </a:solidFill>
                <a:latin typeface="微软雅黑" panose="020b0503020204020204" pitchFamily="34" charset="-122"/>
                <a:ea typeface="微软雅黑" panose="020b0503020204020204" pitchFamily="34" charset="-122"/>
              </a:rPr>
              <a:t>适用于成本增减变动趋势较大的企业</a:t>
            </a: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3" presetClass="entr" presetSubtype="16" dur="5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nodeType="afterGroup">
                            <p:stCondLst>
                              <p:cond delay="1500"/>
                            </p:stCondLst>
                            <p:childTnLst>
                              <p:par>
                                <p:cTn id="17" presetID="53" presetClass="entr" presetSubtype="16" dur="50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nodeType="afterGroup">
                            <p:stCondLst>
                              <p:cond delay="2000"/>
                            </p:stCondLst>
                            <p:childTnLst>
                              <p:par>
                                <p:cTn id="23" presetID="42" presetClass="entr" presetSubtype="0" dur="100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3000"/>
                            </p:stCondLst>
                            <p:childTnLst>
                              <p:par>
                                <p:cTn id="29" presetID="14" presetClass="entr" presetSubtype="10" dur="50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7"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 name="圆角矩形 22"/>
          <p:cNvSpPr/>
          <p:nvPr/>
        </p:nvSpPr>
        <p:spPr>
          <a:xfrm>
            <a:off x="1702920" y="3789040"/>
            <a:ext cx="8785568" cy="2520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4" name="椭圆 23"/>
          <p:cNvSpPr/>
          <p:nvPr/>
        </p:nvSpPr>
        <p:spPr>
          <a:xfrm>
            <a:off x="2509154" y="3816040"/>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5" name="椭圆 14"/>
          <p:cNvSpPr/>
          <p:nvPr/>
        </p:nvSpPr>
        <p:spPr bwMode="auto">
          <a:xfrm>
            <a:off x="1640486" y="1439592"/>
            <a:ext cx="1935234" cy="2475449"/>
          </a:xfrm>
          <a:custGeom>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A6A6A6"/>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26" name="椭圆 25"/>
          <p:cNvSpPr/>
          <p:nvPr/>
        </p:nvSpPr>
        <p:spPr>
          <a:xfrm>
            <a:off x="5965538"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7" name="椭圆 14"/>
          <p:cNvSpPr/>
          <p:nvPr/>
        </p:nvSpPr>
        <p:spPr bwMode="auto">
          <a:xfrm>
            <a:off x="5096870" y="1442384"/>
            <a:ext cx="1935234" cy="2475449"/>
          </a:xfrm>
          <a:custGeom>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28" name="椭圆 27"/>
          <p:cNvSpPr/>
          <p:nvPr/>
        </p:nvSpPr>
        <p:spPr>
          <a:xfrm>
            <a:off x="9471394"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9" name="椭圆 14"/>
          <p:cNvSpPr/>
          <p:nvPr/>
        </p:nvSpPr>
        <p:spPr bwMode="auto">
          <a:xfrm>
            <a:off x="8616280" y="1442384"/>
            <a:ext cx="1935234" cy="2475449"/>
          </a:xfrm>
          <a:custGeom>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A6A6A6"/>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15" name="TextBox 14"/>
          <p:cNvSpPr txBox="1"/>
          <p:nvPr/>
        </p:nvSpPr>
        <p:spPr>
          <a:xfrm>
            <a:off x="1728220" y="2134530"/>
            <a:ext cx="1714511"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a:solidFill>
                  <a:schemeClr val="bg1"/>
                </a:solidFill>
                <a:latin typeface="微软雅黑" panose="020b0503020204020204" pitchFamily="34" charset="-122"/>
                <a:ea typeface="微软雅黑" panose="020b0503020204020204" pitchFamily="34" charset="-122"/>
              </a:rPr>
              <a:t>成本性态分析</a:t>
            </a:r>
          </a:p>
        </p:txBody>
      </p:sp>
      <p:sp>
        <p:nvSpPr>
          <p:cNvPr id="16" name="TextBox 15"/>
          <p:cNvSpPr txBox="1"/>
          <p:nvPr/>
        </p:nvSpPr>
        <p:spPr>
          <a:xfrm>
            <a:off x="5184604" y="2134530"/>
            <a:ext cx="1757535"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a:solidFill>
                  <a:schemeClr val="bg1"/>
                </a:solidFill>
                <a:latin typeface="微软雅黑" panose="020b0503020204020204" pitchFamily="34" charset="-122"/>
                <a:ea typeface="微软雅黑" panose="020b0503020204020204" pitchFamily="34" charset="-122"/>
              </a:rPr>
              <a:t>本量利分析</a:t>
            </a:r>
          </a:p>
        </p:txBody>
      </p:sp>
      <p:sp>
        <p:nvSpPr>
          <p:cNvPr id="17" name="TextBox 16"/>
          <p:cNvSpPr txBox="1"/>
          <p:nvPr/>
        </p:nvSpPr>
        <p:spPr>
          <a:xfrm>
            <a:off x="8616280" y="1868631"/>
            <a:ext cx="1935234"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a:solidFill>
                  <a:schemeClr val="bg1"/>
                </a:solidFill>
                <a:latin typeface="微软雅黑" panose="020b0503020204020204" pitchFamily="34" charset="-122"/>
                <a:ea typeface="微软雅黑" panose="020b0503020204020204" pitchFamily="34" charset="-122"/>
              </a:rPr>
              <a:t>盈亏</a:t>
            </a:r>
            <a:r>
              <a:rPr lang="zh-CN" altLang="en-US" sz="2000" b="1" smtClean="0">
                <a:solidFill>
                  <a:schemeClr val="bg1"/>
                </a:solidFill>
                <a:latin typeface="微软雅黑" panose="020b0503020204020204" pitchFamily="34" charset="-122"/>
                <a:ea typeface="微软雅黑" panose="020b0503020204020204" pitchFamily="34" charset="-122"/>
              </a:rPr>
              <a:t>临界点</a:t>
            </a:r>
            <a:endParaRPr lang="en-US" altLang="zh-CN" sz="2000" b="1" smtClean="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000" b="1" smtClean="0">
                <a:solidFill>
                  <a:schemeClr val="bg1"/>
                </a:solidFill>
                <a:latin typeface="微软雅黑" panose="020b0503020204020204" pitchFamily="34" charset="-122"/>
                <a:ea typeface="微软雅黑" panose="020b0503020204020204" pitchFamily="34" charset="-122"/>
              </a:rPr>
              <a:t>和</a:t>
            </a:r>
            <a:r>
              <a:rPr lang="zh-CN" altLang="en-US" sz="2000" b="1">
                <a:solidFill>
                  <a:schemeClr val="bg1"/>
                </a:solidFill>
                <a:latin typeface="微软雅黑" panose="020b0503020204020204" pitchFamily="34" charset="-122"/>
                <a:ea typeface="微软雅黑" panose="020b0503020204020204" pitchFamily="34" charset="-122"/>
              </a:rPr>
              <a:t>利润</a:t>
            </a:r>
            <a:r>
              <a:rPr lang="zh-CN" altLang="en-US" sz="2000" b="1" smtClean="0">
                <a:solidFill>
                  <a:schemeClr val="bg1"/>
                </a:solidFill>
                <a:latin typeface="微软雅黑" panose="020b0503020204020204" pitchFamily="34" charset="-122"/>
                <a:ea typeface="微软雅黑" panose="020b0503020204020204" pitchFamily="34" charset="-122"/>
              </a:rPr>
              <a:t>敏感性</a:t>
            </a:r>
            <a:endParaRPr lang="en-US" altLang="zh-CN" sz="2000" b="1" smtClean="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000" b="1" smtClean="0">
                <a:solidFill>
                  <a:schemeClr val="bg1"/>
                </a:solidFill>
                <a:latin typeface="微软雅黑" panose="020b0503020204020204" pitchFamily="34" charset="-122"/>
                <a:ea typeface="微软雅黑" panose="020b0503020204020204" pitchFamily="34" charset="-122"/>
              </a:rPr>
              <a:t>分析</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18" name="TextBox 8"/>
          <p:cNvSpPr txBox="1"/>
          <p:nvPr/>
        </p:nvSpPr>
        <p:spPr>
          <a:xfrm>
            <a:off x="1730450" y="4221089"/>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anose="020b0503020204020204" pitchFamily="34" charset="-122"/>
              </a:rPr>
              <a:t>第一节</a:t>
            </a:r>
            <a:endParaRPr lang="zh-CN" altLang="en-US" sz="2400" b="1">
              <a:solidFill>
                <a:schemeClr val="tx1">
                  <a:lumMod val="65000"/>
                  <a:lumOff val="35000"/>
                </a:schemeClr>
              </a:solidFill>
              <a:latin typeface="专业字体设计服务/WWW.ZTSGC.COM/"/>
              <a:ea typeface="微软雅黑" panose="020b0503020204020204" pitchFamily="34" charset="-122"/>
            </a:endParaRPr>
          </a:p>
        </p:txBody>
      </p:sp>
      <p:sp>
        <p:nvSpPr>
          <p:cNvPr id="19" name="TextBox 8"/>
          <p:cNvSpPr txBox="1"/>
          <p:nvPr/>
        </p:nvSpPr>
        <p:spPr>
          <a:xfrm>
            <a:off x="5186834"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anose="020b0503020204020204" pitchFamily="34" charset="-122"/>
              </a:rPr>
              <a:t>第二节</a:t>
            </a:r>
            <a:endParaRPr lang="zh-CN" altLang="en-US" sz="2400" b="1">
              <a:solidFill>
                <a:schemeClr val="tx1">
                  <a:lumMod val="65000"/>
                  <a:lumOff val="35000"/>
                </a:schemeClr>
              </a:solidFill>
              <a:latin typeface="专业字体设计服务/WWW.ZTSGC.COM/"/>
              <a:ea typeface="微软雅黑" panose="020b0503020204020204" pitchFamily="34" charset="-122"/>
            </a:endParaRPr>
          </a:p>
        </p:txBody>
      </p:sp>
      <p:sp>
        <p:nvSpPr>
          <p:cNvPr id="20" name="TextBox 19"/>
          <p:cNvSpPr txBox="1"/>
          <p:nvPr/>
        </p:nvSpPr>
        <p:spPr>
          <a:xfrm>
            <a:off x="8707057"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anose="020b0503020204020204" pitchFamily="34" charset="-122"/>
              </a:rPr>
              <a:t>第三节</a:t>
            </a:r>
            <a:endParaRPr lang="zh-CN" altLang="en-US" sz="2400" b="1">
              <a:solidFill>
                <a:schemeClr val="tx1">
                  <a:lumMod val="65000"/>
                  <a:lumOff val="35000"/>
                </a:schemeClr>
              </a:solidFill>
              <a:latin typeface="专业字体设计服务/WWW.ZTSGC.COM/"/>
              <a:ea typeface="微软雅黑" panose="020b0503020204020204" pitchFamily="34" charset="-122"/>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5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dur="500" fill="hold" grpId="0" nodeType="withEffect">
                                  <p:stCondLst>
                                    <p:cond delay="3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dur="500" fill="hold" grpId="0" nodeType="withEffect">
                                  <p:stCondLst>
                                    <p:cond delay="3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par>
                                <p:cTn id="20" presetID="47" presetClass="entr" presetSubtype="0" dur="750" fill="hold" grpId="0" nodeType="withEffect">
                                  <p:stCondLst>
                                    <p:cond delay="2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anim calcmode="lin" valueType="num">
                                      <p:cBhvr>
                                        <p:cTn id="23" dur="750" fill="hold"/>
                                        <p:tgtEl>
                                          <p:spTgt spid="18"/>
                                        </p:tgtEl>
                                        <p:attrNameLst>
                                          <p:attrName>ppt_x</p:attrName>
                                        </p:attrNameLst>
                                      </p:cBhvr>
                                      <p:tavLst>
                                        <p:tav tm="0">
                                          <p:val>
                                            <p:strVal val="#ppt_x"/>
                                          </p:val>
                                        </p:tav>
                                        <p:tav tm="100000">
                                          <p:val>
                                            <p:strVal val="#ppt_x"/>
                                          </p:val>
                                        </p:tav>
                                      </p:tavLst>
                                    </p:anim>
                                    <p:anim calcmode="lin" valueType="num">
                                      <p:cBhvr>
                                        <p:cTn id="24" dur="750" fill="hold"/>
                                        <p:tgtEl>
                                          <p:spTgt spid="18"/>
                                        </p:tgtEl>
                                        <p:attrNameLst>
                                          <p:attrName>ppt_y</p:attrName>
                                        </p:attrNameLst>
                                      </p:cBhvr>
                                      <p:tavLst>
                                        <p:tav tm="0">
                                          <p:val>
                                            <p:strVal val="#ppt_y-.1"/>
                                          </p:val>
                                        </p:tav>
                                        <p:tav tm="100000">
                                          <p:val>
                                            <p:strVal val="#ppt_y"/>
                                          </p:val>
                                        </p:tav>
                                      </p:tavLst>
                                    </p:anim>
                                  </p:childTnLst>
                                </p:cTn>
                              </p:par>
                              <p:par>
                                <p:cTn id="25" presetID="47" presetClass="entr" presetSubtype="0" dur="750" fill="hold" grpId="0" nodeType="withEffect">
                                  <p:stCondLst>
                                    <p:cond delay="3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750"/>
                                        <p:tgtEl>
                                          <p:spTgt spid="19"/>
                                        </p:tgtEl>
                                      </p:cBhvr>
                                    </p:animEffect>
                                    <p:anim calcmode="lin" valueType="num">
                                      <p:cBhvr>
                                        <p:cTn id="28" dur="750" fill="hold"/>
                                        <p:tgtEl>
                                          <p:spTgt spid="19"/>
                                        </p:tgtEl>
                                        <p:attrNameLst>
                                          <p:attrName>ppt_x</p:attrName>
                                        </p:attrNameLst>
                                      </p:cBhvr>
                                      <p:tavLst>
                                        <p:tav tm="0">
                                          <p:val>
                                            <p:strVal val="#ppt_x"/>
                                          </p:val>
                                        </p:tav>
                                        <p:tav tm="100000">
                                          <p:val>
                                            <p:strVal val="#ppt_x"/>
                                          </p:val>
                                        </p:tav>
                                      </p:tavLst>
                                    </p:anim>
                                    <p:anim calcmode="lin" valueType="num">
                                      <p:cBhvr>
                                        <p:cTn id="29" dur="750" fill="hold"/>
                                        <p:tgtEl>
                                          <p:spTgt spid="19"/>
                                        </p:tgtEl>
                                        <p:attrNameLst>
                                          <p:attrName>ppt_y</p:attrName>
                                        </p:attrNameLst>
                                      </p:cBhvr>
                                      <p:tavLst>
                                        <p:tav tm="0">
                                          <p:val>
                                            <p:strVal val="#ppt_y-.1"/>
                                          </p:val>
                                        </p:tav>
                                        <p:tav tm="100000">
                                          <p:val>
                                            <p:strVal val="#ppt_y"/>
                                          </p:val>
                                        </p:tav>
                                      </p:tavLst>
                                    </p:anim>
                                  </p:childTnLst>
                                </p:cTn>
                              </p:par>
                              <p:par>
                                <p:cTn id="30" presetID="47" presetClass="entr" presetSubtype="0" dur="750" fill="hold" grpId="0" nodeType="withEffect">
                                  <p:stCondLst>
                                    <p:cond delay="30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750"/>
                                        <p:tgtEl>
                                          <p:spTgt spid="20"/>
                                        </p:tgtEl>
                                      </p:cBhvr>
                                    </p:animEffect>
                                    <p:anim calcmode="lin" valueType="num">
                                      <p:cBhvr>
                                        <p:cTn id="33" dur="750" fill="hold"/>
                                        <p:tgtEl>
                                          <p:spTgt spid="20"/>
                                        </p:tgtEl>
                                        <p:attrNameLst>
                                          <p:attrName>ppt_x</p:attrName>
                                        </p:attrNameLst>
                                      </p:cBhvr>
                                      <p:tavLst>
                                        <p:tav tm="0">
                                          <p:val>
                                            <p:strVal val="#ppt_x"/>
                                          </p:val>
                                        </p:tav>
                                        <p:tav tm="100000">
                                          <p:val>
                                            <p:strVal val="#ppt_x"/>
                                          </p:val>
                                        </p:tav>
                                      </p:tavLst>
                                    </p:anim>
                                    <p:anim calcmode="lin" valueType="num">
                                      <p:cBhvr>
                                        <p:cTn id="34"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1095340" y="1052736"/>
            <a:ext cx="3262432"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066FF"/>
                </a:solidFill>
                <a:latin typeface="微软雅黑" panose="020b0503020204020204" pitchFamily="34" charset="-122"/>
                <a:ea typeface="微软雅黑" panose="020b0503020204020204" pitchFamily="34" charset="-122"/>
              </a:rPr>
              <a:t>一、本量利分析的概念</a:t>
            </a:r>
          </a:p>
        </p:txBody>
      </p:sp>
      <p:sp>
        <p:nvSpPr>
          <p:cNvPr id="8" name="矩形 7"/>
          <p:cNvSpPr>
            <a:spLocks noChangeArrowheads="1"/>
          </p:cNvSpPr>
          <p:nvPr/>
        </p:nvSpPr>
        <p:spPr bwMode="auto">
          <a:xfrm>
            <a:off x="1095340" y="1628800"/>
            <a:ext cx="10329252" cy="4893647"/>
          </a:xfrm>
          <a:prstGeom prst="rect">
            <a:avLst/>
          </a:prstGeom>
          <a:noFill/>
          <a:ln w="12700">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30000"/>
              </a:lnSpc>
              <a:defRPr/>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本量利分析是</a:t>
            </a:r>
            <a:r>
              <a:rPr lang="zh-CN" altLang="en-US" sz="2000">
                <a:solidFill>
                  <a:schemeClr val="accent2"/>
                </a:solidFill>
                <a:latin typeface="微软雅黑" panose="020b0503020204020204" pitchFamily="34" charset="-122"/>
                <a:ea typeface="微软雅黑" panose="020b0503020204020204" pitchFamily="34" charset="-122"/>
              </a:rPr>
              <a:t>“成本</a:t>
            </a:r>
            <a:r>
              <a:rPr lang="en-US" altLang="zh-CN" sz="2000">
                <a:solidFill>
                  <a:schemeClr val="accent2"/>
                </a:solidFill>
                <a:latin typeface="微软雅黑" panose="020b0503020204020204" pitchFamily="34" charset="-122"/>
                <a:ea typeface="微软雅黑" panose="020b0503020204020204" pitchFamily="34" charset="-122"/>
              </a:rPr>
              <a:t>—</a:t>
            </a:r>
            <a:r>
              <a:rPr lang="zh-CN" altLang="en-US" sz="2000">
                <a:solidFill>
                  <a:schemeClr val="accent2"/>
                </a:solidFill>
                <a:latin typeface="微软雅黑" panose="020b0503020204020204" pitchFamily="34" charset="-122"/>
                <a:ea typeface="微软雅黑" panose="020b0503020204020204" pitchFamily="34" charset="-122"/>
              </a:rPr>
              <a:t>业务量</a:t>
            </a:r>
            <a:r>
              <a:rPr lang="en-US" altLang="zh-CN" sz="2000">
                <a:solidFill>
                  <a:schemeClr val="accent2"/>
                </a:solidFill>
                <a:latin typeface="微软雅黑" panose="020b0503020204020204" pitchFamily="34" charset="-122"/>
                <a:ea typeface="微软雅黑" panose="020b0503020204020204" pitchFamily="34" charset="-122"/>
              </a:rPr>
              <a:t>—</a:t>
            </a:r>
            <a:r>
              <a:rPr lang="zh-CN" altLang="en-US" sz="2000">
                <a:solidFill>
                  <a:schemeClr val="accent2"/>
                </a:solidFill>
                <a:latin typeface="微软雅黑" panose="020b0503020204020204" pitchFamily="34" charset="-122"/>
                <a:ea typeface="微软雅黑" panose="020b0503020204020204" pitchFamily="34" charset="-122"/>
              </a:rPr>
              <a:t>利润分析”</a:t>
            </a: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的简称，又称</a:t>
            </a:r>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CVP</a:t>
            </a: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分析（</a:t>
            </a:r>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Cost Volume Profit Analysis</a:t>
            </a: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是指在变动成本计算模式的基础上，以数学化的会计模型与图式来揭示固定成本、变动成本、销售量、单价、销售额、利润等变量之间的内在规律性联系，为会计预测、决策和规划提供必要财务信息的一种定量分析方法</a:t>
            </a:r>
            <a:r>
              <a:rPr lang="zh-CN" altLang="en-US" sz="200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2000" smtClean="0">
              <a:solidFill>
                <a:schemeClr val="tx1">
                  <a:lumMod val="65000"/>
                  <a:lumOff val="35000"/>
                </a:schemeClr>
              </a:solidFill>
              <a:latin typeface="微软雅黑" panose="020b0503020204020204" pitchFamily="34" charset="-122"/>
              <a:ea typeface="微软雅黑" panose="020b0503020204020204" pitchFamily="34" charset="-122"/>
            </a:endParaRPr>
          </a:p>
          <a:p>
            <a:pPr indent="457200">
              <a:lnSpc>
                <a:spcPct val="130000"/>
              </a:lnSpc>
              <a:defRPr/>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本量利分析是现代企业管理的一种重要分析方法，它与经营风险分析相联系，可促使企业努力降低风险；与预测技术相结合，企业可进行保本预测、确保目标利润实现的业务量预测等；与决策融为一体，企业据此进行生产决策、定价决策和投资不确定性分析。企业还可以将本量利分析应用于全面预算、成本控制和责任会计中。</a:t>
            </a:r>
          </a:p>
          <a:p>
            <a:pPr indent="457200">
              <a:lnSpc>
                <a:spcPct val="130000"/>
              </a:lnSpc>
              <a:defRPr/>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在运用本量利分析法时，为了简化因素分析过程，必须对上述复杂关系做一些基本假设，由此来严格限定本量利分析的范围，具体包括：</a:t>
            </a:r>
            <a:r>
              <a:rPr lang="zh-CN" altLang="en-US" sz="2000">
                <a:solidFill>
                  <a:schemeClr val="accent2"/>
                </a:solidFill>
                <a:latin typeface="微软雅黑" panose="020b0503020204020204" pitchFamily="34" charset="-122"/>
                <a:ea typeface="微软雅黑" panose="020b0503020204020204" pitchFamily="34" charset="-122"/>
              </a:rPr>
              <a:t>成本性态分析已经完成</a:t>
            </a: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a:solidFill>
                  <a:schemeClr val="accent2"/>
                </a:solidFill>
                <a:latin typeface="微软雅黑" panose="020b0503020204020204" pitchFamily="34" charset="-122"/>
                <a:ea typeface="微软雅黑" panose="020b0503020204020204" pitchFamily="34" charset="-122"/>
              </a:rPr>
              <a:t>相关范围和线性假设成立；产品产销结构稳定，企业每期生产的产品均在当期销售出去；利润是指营业利润（毛利）或息税前利润</a:t>
            </a:r>
            <a:r>
              <a:rPr lang="zh-CN" altLang="en-US" sz="200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1095340" y="1124744"/>
            <a:ext cx="3877985"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066FF"/>
                </a:solidFill>
                <a:latin typeface="微软雅黑" panose="020b0503020204020204" pitchFamily="34" charset="-122"/>
                <a:ea typeface="微软雅黑" panose="020b0503020204020204" pitchFamily="34" charset="-122"/>
              </a:rPr>
              <a:t>二、本量利分析的基本模型</a:t>
            </a:r>
          </a:p>
        </p:txBody>
      </p:sp>
      <p:sp>
        <p:nvSpPr>
          <p:cNvPr id="16" name="矩形 15"/>
          <p:cNvSpPr/>
          <p:nvPr/>
        </p:nvSpPr>
        <p:spPr>
          <a:xfrm>
            <a:off x="1127448" y="1729484"/>
            <a:ext cx="10112088" cy="9541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40000"/>
              </a:lnSpc>
              <a:defRPr/>
            </a:pPr>
            <a:r>
              <a:rPr lang="zh-CN" altLang="en-US" sz="2000">
                <a:solidFill>
                  <a:srgbClr val="5F5E5C"/>
                </a:solidFill>
                <a:latin typeface="微软雅黑" panose="020b0503020204020204" pitchFamily="34" charset="-122"/>
                <a:ea typeface="微软雅黑" panose="020b0503020204020204" pitchFamily="34" charset="-122"/>
              </a:rPr>
              <a:t>本量利分析的目标是利润，计算利润的基本公式即本量利分析的基本模型，该公式反映了</a:t>
            </a:r>
            <a:r>
              <a:rPr lang="zh-CN" altLang="en-US" sz="2000">
                <a:solidFill>
                  <a:schemeClr val="accent2"/>
                </a:solidFill>
                <a:latin typeface="微软雅黑" panose="020b0503020204020204" pitchFamily="34" charset="-122"/>
                <a:ea typeface="微软雅黑" panose="020b0503020204020204" pitchFamily="34" charset="-122"/>
              </a:rPr>
              <a:t>价格</a:t>
            </a:r>
            <a:r>
              <a:rPr lang="zh-CN" altLang="en-US" sz="2000">
                <a:solidFill>
                  <a:srgbClr val="5F5E5C"/>
                </a:solidFill>
                <a:latin typeface="微软雅黑" panose="020b0503020204020204" pitchFamily="34" charset="-122"/>
                <a:ea typeface="微软雅黑" panose="020b0503020204020204" pitchFamily="34" charset="-122"/>
              </a:rPr>
              <a:t>、</a:t>
            </a:r>
            <a:r>
              <a:rPr lang="zh-CN" altLang="en-US" sz="2000">
                <a:solidFill>
                  <a:schemeClr val="accent2"/>
                </a:solidFill>
                <a:latin typeface="微软雅黑" panose="020b0503020204020204" pitchFamily="34" charset="-122"/>
                <a:ea typeface="微软雅黑" panose="020b0503020204020204" pitchFamily="34" charset="-122"/>
              </a:rPr>
              <a:t>成本</a:t>
            </a:r>
            <a:r>
              <a:rPr lang="zh-CN" altLang="en-US" sz="2000">
                <a:solidFill>
                  <a:srgbClr val="5F5E5C"/>
                </a:solidFill>
                <a:latin typeface="微软雅黑" panose="020b0503020204020204" pitchFamily="34" charset="-122"/>
                <a:ea typeface="微软雅黑" panose="020b0503020204020204" pitchFamily="34" charset="-122"/>
              </a:rPr>
              <a:t>、</a:t>
            </a:r>
            <a:r>
              <a:rPr lang="zh-CN" altLang="en-US" sz="2000">
                <a:solidFill>
                  <a:schemeClr val="accent2"/>
                </a:solidFill>
                <a:latin typeface="微软雅黑" panose="020b0503020204020204" pitchFamily="34" charset="-122"/>
                <a:ea typeface="微软雅黑" panose="020b0503020204020204" pitchFamily="34" charset="-122"/>
              </a:rPr>
              <a:t>业务量</a:t>
            </a:r>
            <a:r>
              <a:rPr lang="zh-CN" altLang="en-US" sz="2000">
                <a:solidFill>
                  <a:srgbClr val="5F5E5C"/>
                </a:solidFill>
                <a:latin typeface="微软雅黑" panose="020b0503020204020204" pitchFamily="34" charset="-122"/>
                <a:ea typeface="微软雅黑" panose="020b0503020204020204" pitchFamily="34" charset="-122"/>
              </a:rPr>
              <a:t>和</a:t>
            </a:r>
            <a:r>
              <a:rPr lang="zh-CN" altLang="en-US" sz="2000">
                <a:solidFill>
                  <a:schemeClr val="accent2"/>
                </a:solidFill>
                <a:latin typeface="微软雅黑" panose="020b0503020204020204" pitchFamily="34" charset="-122"/>
                <a:ea typeface="微软雅黑" panose="020b0503020204020204" pitchFamily="34" charset="-122"/>
              </a:rPr>
              <a:t>利润</a:t>
            </a:r>
            <a:r>
              <a:rPr lang="zh-CN" altLang="en-US" sz="2000">
                <a:solidFill>
                  <a:srgbClr val="5F5E5C"/>
                </a:solidFill>
                <a:latin typeface="微软雅黑" panose="020b0503020204020204" pitchFamily="34" charset="-122"/>
                <a:ea typeface="微软雅黑" panose="020b0503020204020204" pitchFamily="34" charset="-122"/>
              </a:rPr>
              <a:t>各因素之间的相互关系。</a:t>
            </a:r>
            <a:endParaRPr lang="en-US" altLang="zh-CN" sz="2000" smtClean="0">
              <a:solidFill>
                <a:srgbClr val="5F5E5C"/>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927648" y="2852936"/>
            <a:ext cx="4032450" cy="576064"/>
            <a:chOff x="6319286" y="2946618"/>
            <a:chExt cx="3844192" cy="576064"/>
          </a:xfrm>
        </p:grpSpPr>
        <p:sp>
          <p:nvSpPr>
            <p:cNvPr id="24" name="矩形 23"/>
            <p:cNvSpPr/>
            <p:nvPr/>
          </p:nvSpPr>
          <p:spPr>
            <a:xfrm>
              <a:off x="6319287" y="2946618"/>
              <a:ext cx="3844191" cy="57606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5" name="矩形 24"/>
            <p:cNvSpPr/>
            <p:nvPr/>
          </p:nvSpPr>
          <p:spPr>
            <a:xfrm>
              <a:off x="6319286" y="2979905"/>
              <a:ext cx="3648287" cy="49244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利润＝销售收入－总成本</a:t>
              </a:r>
            </a:p>
          </p:txBody>
        </p:sp>
      </p:grpSp>
      <p:grpSp>
        <p:nvGrpSpPr>
          <p:cNvPr id="26" name="组合 25"/>
          <p:cNvGrpSpPr/>
          <p:nvPr/>
        </p:nvGrpSpPr>
        <p:grpSpPr>
          <a:xfrm>
            <a:off x="3935760" y="3645024"/>
            <a:ext cx="4464497" cy="576064"/>
            <a:chOff x="6593870" y="2946618"/>
            <a:chExt cx="4256068" cy="576064"/>
          </a:xfrm>
        </p:grpSpPr>
        <p:sp>
          <p:nvSpPr>
            <p:cNvPr id="27" name="矩形 26"/>
            <p:cNvSpPr/>
            <p:nvPr/>
          </p:nvSpPr>
          <p:spPr>
            <a:xfrm>
              <a:off x="6593870" y="2946618"/>
              <a:ext cx="4256068" cy="57606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8" name="矩形 27"/>
            <p:cNvSpPr/>
            <p:nvPr/>
          </p:nvSpPr>
          <p:spPr>
            <a:xfrm>
              <a:off x="6593870" y="2979905"/>
              <a:ext cx="4118774" cy="49244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＝销售收入－（固定成本＋变动成本）</a:t>
              </a:r>
            </a:p>
          </p:txBody>
        </p:sp>
      </p:grpSp>
      <p:grpSp>
        <p:nvGrpSpPr>
          <p:cNvPr id="29" name="组合 28"/>
          <p:cNvGrpSpPr/>
          <p:nvPr/>
        </p:nvGrpSpPr>
        <p:grpSpPr>
          <a:xfrm>
            <a:off x="3935762" y="4428723"/>
            <a:ext cx="6705132" cy="576064"/>
            <a:chOff x="6166004" y="2946618"/>
            <a:chExt cx="6392097" cy="576064"/>
          </a:xfrm>
        </p:grpSpPr>
        <p:sp>
          <p:nvSpPr>
            <p:cNvPr id="30" name="矩形 29"/>
            <p:cNvSpPr/>
            <p:nvPr/>
          </p:nvSpPr>
          <p:spPr>
            <a:xfrm>
              <a:off x="6174000" y="2946618"/>
              <a:ext cx="6384101" cy="57606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31" name="矩形 30"/>
            <p:cNvSpPr/>
            <p:nvPr/>
          </p:nvSpPr>
          <p:spPr>
            <a:xfrm>
              <a:off x="6166004" y="2979905"/>
              <a:ext cx="6392097" cy="49244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＝销售量</a:t>
              </a:r>
              <a:r>
                <a:rPr lang="en-US"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销售单价－（固定成本＋单位变动成本</a:t>
              </a:r>
              <a:r>
                <a:rPr lang="en-US"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销售量）</a:t>
              </a:r>
            </a:p>
          </p:txBody>
        </p:sp>
      </p:grpSp>
      <p:grpSp>
        <p:nvGrpSpPr>
          <p:cNvPr id="32" name="组合 31"/>
          <p:cNvGrpSpPr/>
          <p:nvPr/>
        </p:nvGrpSpPr>
        <p:grpSpPr>
          <a:xfrm>
            <a:off x="3842159" y="5229200"/>
            <a:ext cx="6142273" cy="576064"/>
            <a:chOff x="6641932" y="2946618"/>
            <a:chExt cx="5855516" cy="576064"/>
          </a:xfrm>
        </p:grpSpPr>
        <p:sp>
          <p:nvSpPr>
            <p:cNvPr id="33" name="矩形 32"/>
            <p:cNvSpPr/>
            <p:nvPr/>
          </p:nvSpPr>
          <p:spPr>
            <a:xfrm>
              <a:off x="6747150" y="2946618"/>
              <a:ext cx="5750298" cy="57606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34" name="矩形 33"/>
            <p:cNvSpPr/>
            <p:nvPr/>
          </p:nvSpPr>
          <p:spPr>
            <a:xfrm>
              <a:off x="6641932" y="2979905"/>
              <a:ext cx="5702238" cy="49244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＝销售量</a:t>
              </a:r>
              <a:r>
                <a:rPr lang="en-US" altLang="zh-CN" sz="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（销售单价－单位变动成本）－固定成本</a:t>
              </a:r>
            </a:p>
          </p:txBody>
        </p:sp>
      </p:grpSp>
    </p:spTree>
  </p:cSld>
  <p:clrMapOvr>
    <a:masterClrMapping/>
  </p:clrMapOvr>
  <mc:AlternateContent>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nodeType="afterGroup">
                            <p:stCondLst>
                              <p:cond delay="500"/>
                            </p:stCondLst>
                            <p:childTnLst>
                              <p:par>
                                <p:cTn id="9" presetID="53" presetClass="entr" presetSubtype="16" dur="5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childTnLst>
                          </p:cTn>
                        </p:par>
                        <p:par>
                          <p:cTn id="14" fill="hold" nodeType="afterGroup">
                            <p:stCondLst>
                              <p:cond delay="1000"/>
                            </p:stCondLst>
                            <p:childTnLst>
                              <p:par>
                                <p:cTn id="15" presetID="53" presetClass="entr" presetSubtype="16" dur="50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childTnLst>
                          </p:cTn>
                        </p:par>
                        <p:par>
                          <p:cTn id="20" fill="hold" nodeType="afterGroup">
                            <p:stCondLst>
                              <p:cond delay="1500"/>
                            </p:stCondLst>
                            <p:childTnLst>
                              <p:par>
                                <p:cTn id="21" presetID="53" presetClass="entr" presetSubtype="16" dur="50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nodeType="afterGroup">
                            <p:stCondLst>
                              <p:cond delay="2000"/>
                            </p:stCondLst>
                            <p:childTnLst>
                              <p:par>
                                <p:cTn id="27" presetID="53" presetClass="entr" presetSubtype="16" dur="50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https://d.book118.com/895203043104011104</a:t>
            </a:r>
          </a:p>
        </p:txBody>
      </p:sp>
    </p:spTree>
  </p:cSld>
  <p:clrMapOvr>
    <a:masterClrMapping/>
  </p:clrMapOvr>
  <p:transition/>
  <p:timing/>
</p:sld>
</file>

<file path=ppt/tags/tag1.xml><?xml version="1.0" encoding="utf-8"?>
<p:tagLst xmlns:p="http://schemas.openxmlformats.org/presentationml/2006/main">
  <p:tag name="MH" val="20160906144436"/>
  <p:tag name="MH_LIBRARY" val="GRAPHIC"/>
  <p:tag name="MH_ORDER" val="1"/>
  <p:tag name="MH_TYPE" val="SubTitle"/>
</p:tagLst>
</file>

<file path=ppt/tags/tag2.xml><?xml version="1.0" encoding="utf-8"?>
<p:tagLst xmlns:p="http://schemas.openxmlformats.org/presentationml/2006/main">
  <p:tag name="MH" val="20160906144436"/>
  <p:tag name="MH_LIBRARY" val="GRAPHIC"/>
  <p:tag name="MH_ORDER" val="1"/>
  <p:tag name="MH_TYPE" val="Other"/>
</p:tagLst>
</file>

<file path=ppt/tags/tag3.xml><?xml version="1.0" encoding="utf-8"?>
<p:tagLst xmlns:p="http://schemas.openxmlformats.org/presentationml/2006/main">
  <p:tag name="MH" val="20160906144436"/>
  <p:tag name="MH_LIBRARY" val="GRAPHIC"/>
  <p:tag name="MH_ORDER" val="1"/>
  <p:tag name="MH_TYPE" val="SubTitle"/>
</p:tagLst>
</file>

<file path=ppt/tags/tag4.xml><?xml version="1.0" encoding="utf-8"?>
<p:tagLst xmlns:p="http://schemas.openxmlformats.org/presentationml/2006/main">
  <p:tag name="MH" val="20160906144436"/>
  <p:tag name="MH_LIBRARY" val="GRAPHIC"/>
  <p:tag name="MH_ORDER" val="1"/>
  <p:tag name="MH_TYPE" val="Other"/>
</p:tagLst>
</file>

<file path=ppt/tags/tag5.xml><?xml version="1.0" encoding="utf-8"?>
<p:tagLst xmlns:p="http://schemas.openxmlformats.org/presentationml/2006/main">
  <p:tag name="MH" val="20160906144436"/>
  <p:tag name="MH_LIBRARY" val="GRAPHIC"/>
  <p:tag name="MH_ORDER" val="1"/>
  <p:tag name="MH_TYPE" val="SubTitle"/>
</p:tagLst>
</file>

<file path=ppt/tags/tag6.xml><?xml version="1.0" encoding="utf-8"?>
<p:tagLst xmlns:p="http://schemas.openxmlformats.org/presentationml/2006/main">
  <p:tag name="MH" val="20160906144436"/>
  <p:tag name="MH_LIBRARY" val="GRAPHIC"/>
  <p:tag name="MH_ORDER" val="1"/>
  <p:tag name="MH_TYPE" val="Other"/>
</p:tagLst>
</file>

<file path=ppt/tags/tag7.xml><?xml version="1.0" encoding="utf-8"?>
<p:tagLst xmlns:p="http://schemas.openxmlformats.org/presentationml/2006/main">
  <p:tag name="MH" val="20160905194753"/>
  <p:tag name="MH_LIBRARY" val="GRAPHIC"/>
  <p:tag name="MH_ORDER" val="1"/>
  <p:tag name="MH_TYPE" val="Text"/>
</p:tagLst>
</file>

<file path=ppt/tags/tag8.xml><?xml version="1.0" encoding="utf-8"?>
<p:tagLst xmlns:p="http://schemas.openxmlformats.org/presentationml/2006/main">
  <p:tag name="MH" val="20160905194753"/>
  <p:tag name="MH_LIBRARY" val="GRAPHIC"/>
  <p:tag name="MH_ORDER" val="1"/>
  <p:tag name="MH_TYPE" val="Text"/>
</p:tagLst>
</file>

<file path=ppt/tags/tag9.xml><?xml version="1.0" encoding="utf-8"?>
<p:tagLst xmlns:p="http://schemas.openxmlformats.org/presentationml/2006/main">
  <p:tag name="MH" val="20160906144436"/>
  <p:tag name="MH_LIBRARY" val="GRAPHIC"/>
  <p:tag name="MH_ORDER" val="1"/>
  <p:tag name="MH_TYPE" val="SubTitle"/>
</p:tagLst>
</file>

<file path=ppt/tags/tag10.xml><?xml version="1.0" encoding="utf-8"?>
<p:tagLst xmlns:p="http://schemas.openxmlformats.org/presentationml/2006/main">
  <p:tag name="MH" val="20160906144436"/>
  <p:tag name="MH_LIBRARY" val="GRAPHIC"/>
  <p:tag name="MH_ORDER" val="1"/>
  <p:tag name="MH_TYPE" val="Other"/>
</p:tagLst>
</file>

<file path=ppt/tags/tag11.xml><?xml version="1.0" encoding="utf-8"?>
<p:tagLst xmlns:p="http://schemas.openxmlformats.org/presentationml/2006/main">
  <p:tag name="MH" val="20160906144436"/>
  <p:tag name="MH_LIBRARY" val="GRAPHIC"/>
  <p:tag name="MH_ORDER" val="1"/>
  <p:tag name="MH_TYPE" val="SubTitle"/>
</p:tagLst>
</file>

<file path=ppt/tags/tag12.xml><?xml version="1.0" encoding="utf-8"?>
<p:tagLst xmlns:p="http://schemas.openxmlformats.org/presentationml/2006/main">
  <p:tag name="MH" val="20160906144436"/>
  <p:tag name="MH_LIBRARY" val="GRAPHIC"/>
  <p:tag name="MH_ORDER" val="1"/>
  <p:tag name="MH_TYPE" val="Other"/>
</p:tagLst>
</file>

<file path=ppt/tags/tag13.xml><?xml version="1.0" encoding="utf-8"?>
<p:tagLst xmlns:p="http://schemas.openxmlformats.org/presentationml/2006/main">
  <p:tag name="MH" val="20160906141506"/>
  <p:tag name="MH_LIBRARY" val="GRAPHIC"/>
  <p:tag name="MH_ORDER" val="1"/>
  <p:tag name="MH_TYPE" val="Text"/>
</p:tagLst>
</file>

<file path=ppt/tags/tag14.xml><?xml version="1.0" encoding="utf-8"?>
<p:tagLst xmlns:p="http://schemas.openxmlformats.org/presentationml/2006/main">
  <p:tag name="MH" val="20160906141506"/>
  <p:tag name="MH_LIBRARY" val="GRAPHIC"/>
  <p:tag name="MH_ORDER" val="1"/>
  <p:tag name="MH_TYPE" val="Text"/>
</p:tagLst>
</file>

<file path=ppt/tags/tag15.xml><?xml version="1.0" encoding="utf-8"?>
<p:tagLst xmlns:p="http://schemas.openxmlformats.org/presentationml/2006/main">
  <p:tag name="MH" val="20160906141506"/>
  <p:tag name="MH_LIBRARY" val="GRAPHIC"/>
  <p:tag name="MH_ORDER" val="1"/>
  <p:tag name="MH_TYPE" val="Text"/>
</p:tagLst>
</file>

<file path=ppt/tags/tag16.xml><?xml version="1.0" encoding="utf-8"?>
<p:tagLst xmlns:p="http://schemas.openxmlformats.org/presentationml/2006/main">
  <p:tag name="MH" val="20160906141506"/>
  <p:tag name="MH_LIBRARY" val="GRAPHIC"/>
  <p:tag name="MH_ORDER" val="1"/>
  <p:tag name="MH_TYPE" val="Text"/>
</p:tagLst>
</file>

<file path=ppt/tags/tag17.xml><?xml version="1.0" encoding="utf-8"?>
<p:tagLst xmlns:p="http://schemas.openxmlformats.org/presentationml/2006/main">
  <p:tag name="MH" val="20160906141506"/>
  <p:tag name="MH_LIBRARY" val="GRAPHIC"/>
  <p:tag name="MH_ORDER" val="1"/>
  <p:tag name="MH_TYPE" val="Text"/>
</p:tagLst>
</file>

<file path=ppt/tags/tag18.xml><?xml version="1.0" encoding="utf-8"?>
<p:tagLst xmlns:p="http://schemas.openxmlformats.org/presentationml/2006/main">
  <p:tag name="MH" val="20160906141506"/>
  <p:tag name="MH_LIBRARY" val="GRAPHIC"/>
  <p:tag name="MH_ORDER" val="1"/>
  <p:tag name="MH_TYPE" val="Text"/>
</p:tagLst>
</file>

<file path=ppt/tags/tag19.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109</Paragraphs>
  <Slides>19</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19</vt:i4>
      </vt:variant>
    </vt:vector>
  </HeadingPairs>
  <TitlesOfParts>
    <vt:vector baseType="lpstr" size="30">
      <vt:lpstr>Arial</vt:lpstr>
      <vt:lpstr>Calibri</vt:lpstr>
      <vt:lpstr>宋体</vt:lpstr>
      <vt:lpstr>Arial Unicode MS</vt:lpstr>
      <vt:lpstr>华康俪金黑W8(P)</vt:lpstr>
      <vt:lpstr>经典繁仿黑</vt:lpstr>
      <vt:lpstr>微软雅黑</vt:lpstr>
      <vt:lpstr>专业字体设计服务/WWW.ZTSGC.COM/</vt:lpstr>
      <vt:lpstr>Wingdings</vt:lpstr>
      <vt:lpstr>Impact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2024-09-13T23:57:02.872</cp:lastPrinted>
  <dcterms:created xsi:type="dcterms:W3CDTF">2024-09-13T15:57:02Z</dcterms:created>
  <dcterms:modified xsi:type="dcterms:W3CDTF">2024-09-13T15:57:05Z</dcterms:modified>
</cp:coreProperties>
</file>