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51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97.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29AE9F-6CB0-4649-8221-E3E390BED9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A45690-0EB7-48A3-8F98-0561281FA6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69E284-7362-443B-9F96-854F98220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81A622-9C78-4C8A-9544-9FA49E5FF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2E9636-3881-4467-8D69-F8A5308032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953F3B-3D7F-41AC-A822-03EC95D39F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7AFAD3-1E94-4579-92BF-B8B6177066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86AE5F-423E-4CC0-883E-D10C05BD6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F276FB-C9E5-490D-B43B-6A83ABDAA7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AEEE8A-9052-4DF2-9DFA-714A2FD402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6B2933-BFEA-4F6A-8947-E719563F0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4505" r:id="rId2"/>
    <p:sldLayoutId id="2147484506" r:id="rId3"/>
    <p:sldLayoutId id="2147484507" r:id="rId4"/>
    <p:sldLayoutId id="2147484508" r:id="rId5"/>
    <p:sldLayoutId id="2147484509" r:id="rId6"/>
    <p:sldLayoutId id="2147484510" r:id="rId7"/>
    <p:sldLayoutId id="2147484511" r:id="rId8"/>
    <p:sldLayoutId id="2147484512" r:id="rId9"/>
    <p:sldLayoutId id="2147484513" r:id="rId10"/>
    <p:sldLayoutId id="2147484514"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14" Type="http://schemas.openxmlformats.org/officeDocument/2006/relationships/tags" Target="../tags/tag143.xml" /><Relationship Id="rId15" Type="http://schemas.openxmlformats.org/officeDocument/2006/relationships/tags" Target="../tags/tag144.xml" /><Relationship Id="rId16" Type="http://schemas.openxmlformats.org/officeDocument/2006/relationships/tags" Target="../tags/tag145.xml" /><Relationship Id="rId17" Type="http://schemas.openxmlformats.org/officeDocument/2006/relationships/tags" Target="../tags/tag146.xml" /><Relationship Id="rId18" Type="http://schemas.openxmlformats.org/officeDocument/2006/relationships/tags" Target="../tags/tag147.xml" /><Relationship Id="rId19" Type="http://schemas.openxmlformats.org/officeDocument/2006/relationships/tags" Target="../tags/tag148.xml" /><Relationship Id="rId2" Type="http://schemas.openxmlformats.org/officeDocument/2006/relationships/tags" Target="../tags/tag131.xml" /><Relationship Id="rId20" Type="http://schemas.openxmlformats.org/officeDocument/2006/relationships/tags" Target="../tags/tag149.xml" /><Relationship Id="rId21" Type="http://schemas.openxmlformats.org/officeDocument/2006/relationships/tags" Target="../tags/tag150.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14" Type="http://schemas.openxmlformats.org/officeDocument/2006/relationships/tags" Target="../tags/tag178.xml" /><Relationship Id="rId15" Type="http://schemas.openxmlformats.org/officeDocument/2006/relationships/tags" Target="../tags/tag179.xml"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18" Type="http://schemas.openxmlformats.org/officeDocument/2006/relationships/tags" Target="../tags/tag198.xml" /><Relationship Id="rId19" Type="http://schemas.openxmlformats.org/officeDocument/2006/relationships/tags" Target="../tags/tag199.xml" /><Relationship Id="rId2" Type="http://schemas.openxmlformats.org/officeDocument/2006/relationships/tags" Target="../tags/tag182.xml" /><Relationship Id="rId20" Type="http://schemas.openxmlformats.org/officeDocument/2006/relationships/tags" Target="../tags/tag200.xml" /><Relationship Id="rId21" Type="http://schemas.openxmlformats.org/officeDocument/2006/relationships/tags" Target="../tags/tag201.xml" /><Relationship Id="rId22" Type="http://schemas.openxmlformats.org/officeDocument/2006/relationships/tags" Target="../tags/tag202.xml" /><Relationship Id="rId23" Type="http://schemas.openxmlformats.org/officeDocument/2006/relationships/tags" Target="../tags/tag203.xml" /><Relationship Id="rId24" Type="http://schemas.openxmlformats.org/officeDocument/2006/relationships/tags" Target="../tags/tag204.xml" /><Relationship Id="rId25" Type="http://schemas.openxmlformats.org/officeDocument/2006/relationships/tags" Target="../tags/tag205.xml" /><Relationship Id="rId26" Type="http://schemas.openxmlformats.org/officeDocument/2006/relationships/tags" Target="../tags/tag206.xml" /><Relationship Id="rId27" Type="http://schemas.openxmlformats.org/officeDocument/2006/relationships/tags" Target="../tags/tag207.xml" /><Relationship Id="rId28" Type="http://schemas.openxmlformats.org/officeDocument/2006/relationships/tags" Target="../tags/tag208.xml" /><Relationship Id="rId29" Type="http://schemas.openxmlformats.org/officeDocument/2006/relationships/tags" Target="../tags/tag209.xml" /><Relationship Id="rId3" Type="http://schemas.openxmlformats.org/officeDocument/2006/relationships/tags" Target="../tags/tag183.xml" /><Relationship Id="rId30" Type="http://schemas.openxmlformats.org/officeDocument/2006/relationships/tags" Target="../tags/tag210.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13" Type="http://schemas.openxmlformats.org/officeDocument/2006/relationships/tags" Target="../tags/tag249.xml" /><Relationship Id="rId14" Type="http://schemas.openxmlformats.org/officeDocument/2006/relationships/tags" Target="../tags/tag250.xml" /><Relationship Id="rId15" Type="http://schemas.openxmlformats.org/officeDocument/2006/relationships/tags" Target="../tags/tag251.xml" /><Relationship Id="rId16" Type="http://schemas.openxmlformats.org/officeDocument/2006/relationships/tags" Target="../tags/tag252.xml" /><Relationship Id="rId17" Type="http://schemas.openxmlformats.org/officeDocument/2006/relationships/tags" Target="../tags/tag253.xml" /><Relationship Id="rId18" Type="http://schemas.openxmlformats.org/officeDocument/2006/relationships/tags" Target="../tags/tag254.xml" /><Relationship Id="rId19" Type="http://schemas.openxmlformats.org/officeDocument/2006/relationships/tags" Target="../tags/tag255.xml" /><Relationship Id="rId2" Type="http://schemas.openxmlformats.org/officeDocument/2006/relationships/tags" Target="../tags/tag238.xml" /><Relationship Id="rId20" Type="http://schemas.openxmlformats.org/officeDocument/2006/relationships/tags" Target="../tags/tag256.xml" /><Relationship Id="rId21" Type="http://schemas.openxmlformats.org/officeDocument/2006/relationships/tags" Target="../tags/tag257.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tags" Target="../tags/tag268.xml" /><Relationship Id="rId13" Type="http://schemas.openxmlformats.org/officeDocument/2006/relationships/tags" Target="../tags/tag269.xml" /><Relationship Id="rId14" Type="http://schemas.openxmlformats.org/officeDocument/2006/relationships/tags" Target="../tags/tag270.xml" /><Relationship Id="rId15" Type="http://schemas.openxmlformats.org/officeDocument/2006/relationships/tags" Target="../tags/tag271.xml" /><Relationship Id="rId16" Type="http://schemas.openxmlformats.org/officeDocument/2006/relationships/tags" Target="../tags/tag272.xml" /><Relationship Id="rId17" Type="http://schemas.openxmlformats.org/officeDocument/2006/relationships/tags" Target="../tags/tag273.xml" /><Relationship Id="rId18" Type="http://schemas.openxmlformats.org/officeDocument/2006/relationships/tags" Target="../tags/tag274.xml" /><Relationship Id="rId19" Type="http://schemas.openxmlformats.org/officeDocument/2006/relationships/tags" Target="../tags/tag275.xml" /><Relationship Id="rId2" Type="http://schemas.openxmlformats.org/officeDocument/2006/relationships/tags" Target="../tags/tag258.xml" /><Relationship Id="rId20" Type="http://schemas.openxmlformats.org/officeDocument/2006/relationships/tags" Target="../tags/tag276.xml" /><Relationship Id="rId21" Type="http://schemas.openxmlformats.org/officeDocument/2006/relationships/tags" Target="../tags/tag277.xml" /><Relationship Id="rId3" Type="http://schemas.openxmlformats.org/officeDocument/2006/relationships/tags" Target="../tags/tag259.xml" /><Relationship Id="rId4" Type="http://schemas.openxmlformats.org/officeDocument/2006/relationships/tags" Target="../tags/tag260.xml" /><Relationship Id="rId5" Type="http://schemas.openxmlformats.org/officeDocument/2006/relationships/tags" Target="../tags/tag261.xml" /><Relationship Id="rId6" Type="http://schemas.openxmlformats.org/officeDocument/2006/relationships/tags" Target="../tags/tag262.xml" /><Relationship Id="rId7" Type="http://schemas.openxmlformats.org/officeDocument/2006/relationships/tags" Target="../tags/tag263.xml" /><Relationship Id="rId8" Type="http://schemas.openxmlformats.org/officeDocument/2006/relationships/tags" Target="../tags/tag264.xml" /><Relationship Id="rId9" Type="http://schemas.openxmlformats.org/officeDocument/2006/relationships/tags" Target="../tags/tag26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9.xml" /><Relationship Id="rId11" Type="http://schemas.openxmlformats.org/officeDocument/2006/relationships/tags" Target="../tags/tag290.xml" /><Relationship Id="rId12" Type="http://schemas.openxmlformats.org/officeDocument/2006/relationships/tags" Target="../tags/tag291.xml" /><Relationship Id="rId13" Type="http://schemas.openxmlformats.org/officeDocument/2006/relationships/tags" Target="../tags/tag292.xml" /><Relationship Id="rId14" Type="http://schemas.openxmlformats.org/officeDocument/2006/relationships/tags" Target="../tags/tag293.xml" /><Relationship Id="rId15" Type="http://schemas.openxmlformats.org/officeDocument/2006/relationships/tags" Target="../tags/tag294.xml" /><Relationship Id="rId16" Type="http://schemas.openxmlformats.org/officeDocument/2006/relationships/tags" Target="../tags/tag295.xml" /><Relationship Id="rId17" Type="http://schemas.openxmlformats.org/officeDocument/2006/relationships/tags" Target="../tags/tag296.xml" /><Relationship Id="rId2" Type="http://schemas.openxmlformats.org/officeDocument/2006/relationships/tags" Target="../tags/tag281.xml" /><Relationship Id="rId3" Type="http://schemas.openxmlformats.org/officeDocument/2006/relationships/tags" Target="../tags/tag282.xml" /><Relationship Id="rId4" Type="http://schemas.openxmlformats.org/officeDocument/2006/relationships/tags" Target="../tags/tag283.xml" /><Relationship Id="rId5" Type="http://schemas.openxmlformats.org/officeDocument/2006/relationships/tags" Target="../tags/tag284.xml" /><Relationship Id="rId6" Type="http://schemas.openxmlformats.org/officeDocument/2006/relationships/tags" Target="../tags/tag285.xml" /><Relationship Id="rId7" Type="http://schemas.openxmlformats.org/officeDocument/2006/relationships/tags" Target="../tags/tag286.xml" /><Relationship Id="rId8" Type="http://schemas.openxmlformats.org/officeDocument/2006/relationships/tags" Target="../tags/tag287.xml" /><Relationship Id="rId9" Type="http://schemas.openxmlformats.org/officeDocument/2006/relationships/tags" Target="../tags/tag28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2233403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XX,a click to unlimited possibilities</a:t>
            </a:r>
            <a:endParaRPr lang="zh-CN" altLang="en-US"/>
          </a:p>
        </p:txBody>
      </p:sp>
      <p:sp>
        <p:nvSpPr>
          <p:cNvPr id="1048650" name="标题 6"/>
          <p:cNvSpPr>
            <a:spLocks noGrp="1"/>
          </p:cNvSpPr>
          <p:nvPr>
            <p:ph type="title" idx="2"/>
            <p:custDataLst>
              <p:tags r:id="rId4"/>
            </p:custDataLst>
          </p:nvPr>
        </p:nvSpPr>
        <p:spPr/>
        <p:txBody>
          <a:bodyPr/>
          <a:lstStyle/>
          <a:p>
            <a:r>
              <a:rPr lang="zh-CN" altLang="en-US"/>
              <a:t>生物进化与野生动植物保护管理</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生物进化的概念与历程</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生物进化与野生动植物保护管理的关系</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未来展望</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野生动植物保护管理的必要性</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野生动植物保护管理的措施与建议</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生物进化的概念与历程</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生物进化的定义</a:t>
            </a:r>
            <a:endParaRPr lang="zh-CN" altLang="en-US"/>
          </a:p>
        </p:txBody>
      </p:sp>
      <p:sp>
        <p:nvSpPr>
          <p:cNvPr id="1049066" name="Freeform 27"/>
          <p:cNvSpPr/>
          <p:nvPr>
            <p:custDataLst>
              <p:tags r:id="rId2"/>
            </p:custDataLst>
          </p:nvPr>
        </p:nvSpPr>
        <p:spPr bwMode="auto">
          <a:xfrm>
            <a:off x="69095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68" name="矩形: 圆角 32"/>
          <p:cNvSpPr/>
          <p:nvPr>
            <p:custDataLst>
              <p:tags r:id="rId3"/>
            </p:custDataLst>
          </p:nvPr>
        </p:nvSpPr>
        <p:spPr>
          <a:xfrm flipH="1">
            <a:off x="81901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0" name="任意多边形: 形状 33"/>
          <p:cNvSpPr/>
          <p:nvPr>
            <p:custDataLst>
              <p:tags r:id="rId4"/>
            </p:custDataLst>
          </p:nvPr>
        </p:nvSpPr>
        <p:spPr bwMode="auto">
          <a:xfrm>
            <a:off x="69095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72" name="正文"/>
          <p:cNvSpPr txBox="1"/>
          <p:nvPr>
            <p:custDataLst>
              <p:tags r:id="rId5"/>
            </p:custDataLst>
          </p:nvPr>
        </p:nvSpPr>
        <p:spPr>
          <a:xfrm>
            <a:off x="952172"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生物进化是指生物种群在适应环境变化的过程中，通过遗传变异、自然选择和隔离等机制，不断发生基因频率的改变，最终形成新物种的过程。</a:t>
            </a:r>
            <a:endParaRPr lang="zh-CN" altLang="en-US" sz="1600" spc="150">
              <a:solidFill>
                <a:schemeClr val="tx1">
                  <a:lumMod val="65000"/>
                  <a:lumOff val="35000"/>
                </a:schemeClr>
              </a:solidFill>
              <a:latin typeface="+mn-ea"/>
            </a:endParaRPr>
          </a:p>
        </p:txBody>
      </p:sp>
      <p:sp>
        <p:nvSpPr>
          <p:cNvPr id="1049074" name="标题"/>
          <p:cNvSpPr txBox="1"/>
          <p:nvPr>
            <p:custDataLst>
              <p:tags r:id="rId6"/>
            </p:custDataLst>
          </p:nvPr>
        </p:nvSpPr>
        <p:spPr>
          <a:xfrm>
            <a:off x="75976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76" name="Freeform 27"/>
          <p:cNvSpPr/>
          <p:nvPr>
            <p:custDataLst>
              <p:tags r:id="rId7"/>
            </p:custDataLst>
          </p:nvPr>
        </p:nvSpPr>
        <p:spPr bwMode="auto">
          <a:xfrm>
            <a:off x="351334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78" name="矩形: 圆角 38"/>
          <p:cNvSpPr/>
          <p:nvPr>
            <p:custDataLst>
              <p:tags r:id="rId8"/>
            </p:custDataLst>
          </p:nvPr>
        </p:nvSpPr>
        <p:spPr>
          <a:xfrm flipH="1">
            <a:off x="364140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0" name="任意多边形: 形状 39"/>
          <p:cNvSpPr/>
          <p:nvPr>
            <p:custDataLst>
              <p:tags r:id="rId9"/>
            </p:custDataLst>
          </p:nvPr>
        </p:nvSpPr>
        <p:spPr bwMode="auto">
          <a:xfrm>
            <a:off x="351334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82" name="正文"/>
          <p:cNvSpPr txBox="1"/>
          <p:nvPr>
            <p:custDataLst>
              <p:tags r:id="rId10"/>
            </p:custDataLst>
          </p:nvPr>
        </p:nvSpPr>
        <p:spPr>
          <a:xfrm>
            <a:off x="377456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生物进化是一个漫长而复杂的过程，通常需要数百万年至数千万年的时间才能完成。</a:t>
            </a:r>
            <a:endParaRPr lang="zh-CN" altLang="en-US" sz="1600" spc="150">
              <a:solidFill>
                <a:schemeClr val="tx1">
                  <a:lumMod val="65000"/>
                  <a:lumOff val="35000"/>
                </a:schemeClr>
              </a:solidFill>
              <a:latin typeface="+mn-ea"/>
            </a:endParaRPr>
          </a:p>
        </p:txBody>
      </p:sp>
      <p:sp>
        <p:nvSpPr>
          <p:cNvPr id="1049084" name="标题"/>
          <p:cNvSpPr txBox="1"/>
          <p:nvPr>
            <p:custDataLst>
              <p:tags r:id="rId11"/>
            </p:custDataLst>
          </p:nvPr>
        </p:nvSpPr>
        <p:spPr>
          <a:xfrm>
            <a:off x="358215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86" name="Freeform 27"/>
          <p:cNvSpPr/>
          <p:nvPr>
            <p:custDataLst>
              <p:tags r:id="rId12"/>
            </p:custDataLst>
          </p:nvPr>
        </p:nvSpPr>
        <p:spPr bwMode="auto">
          <a:xfrm>
            <a:off x="6335738"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88" name="矩形: 圆角 68"/>
          <p:cNvSpPr/>
          <p:nvPr>
            <p:custDataLst>
              <p:tags r:id="rId13"/>
            </p:custDataLst>
          </p:nvPr>
        </p:nvSpPr>
        <p:spPr>
          <a:xfrm flipH="1">
            <a:off x="6463797"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0" name="任意多边形: 形状 69"/>
          <p:cNvSpPr/>
          <p:nvPr>
            <p:custDataLst>
              <p:tags r:id="rId14"/>
            </p:custDataLst>
          </p:nvPr>
        </p:nvSpPr>
        <p:spPr bwMode="auto">
          <a:xfrm>
            <a:off x="6335738"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092" name="正文"/>
          <p:cNvSpPr txBox="1"/>
          <p:nvPr>
            <p:custDataLst>
              <p:tags r:id="rId15"/>
            </p:custDataLst>
          </p:nvPr>
        </p:nvSpPr>
        <p:spPr>
          <a:xfrm>
            <a:off x="659695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生物进化的历程主要包括三个阶段：物种形成、种群分化和适应辐射。</a:t>
            </a:r>
            <a:endParaRPr lang="zh-CN" altLang="en-US" sz="1600" spc="150">
              <a:solidFill>
                <a:schemeClr val="tx1">
                  <a:lumMod val="65000"/>
                  <a:lumOff val="35000"/>
                </a:schemeClr>
              </a:solidFill>
              <a:latin typeface="+mn-ea"/>
            </a:endParaRPr>
          </a:p>
        </p:txBody>
      </p:sp>
      <p:sp>
        <p:nvSpPr>
          <p:cNvPr id="1049094" name="标题"/>
          <p:cNvSpPr txBox="1"/>
          <p:nvPr>
            <p:custDataLst>
              <p:tags r:id="rId16"/>
            </p:custDataLst>
          </p:nvPr>
        </p:nvSpPr>
        <p:spPr>
          <a:xfrm>
            <a:off x="6404546"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
        <p:nvSpPr>
          <p:cNvPr id="1049096" name="Freeform 27"/>
          <p:cNvSpPr/>
          <p:nvPr>
            <p:custDataLst>
              <p:tags r:id="rId17"/>
            </p:custDataLst>
          </p:nvPr>
        </p:nvSpPr>
        <p:spPr bwMode="auto">
          <a:xfrm>
            <a:off x="9158129" y="5987748"/>
            <a:ext cx="186957" cy="171836"/>
          </a:xfrm>
          <a:custGeom>
            <a:gdLst>
              <a:gd name="T0" fmla="*/ 48 w 48"/>
              <a:gd name="T1" fmla="*/ 0 h 44"/>
              <a:gd name="T2" fmla="*/ 22 w 48"/>
              <a:gd name="T3" fmla="*/ 0 h 44"/>
              <a:gd name="T4" fmla="*/ 0 w 48"/>
              <a:gd name="T5" fmla="*/ 22 h 44"/>
              <a:gd name="T6" fmla="*/ 22 w 48"/>
              <a:gd name="T7" fmla="*/ 44 h 44"/>
              <a:gd name="T8" fmla="*/ 48 w 48"/>
              <a:gd name="T9" fmla="*/ 44 h 44"/>
              <a:gd name="T10" fmla="*/ 48 w 48"/>
              <a:gd name="T11" fmla="*/ 0 h 44"/>
            </a:gdLst>
            <a:cxnLst>
              <a:cxn ang="0">
                <a:pos x="T0" y="T1"/>
              </a:cxn>
              <a:cxn ang="0">
                <a:pos x="T2" y="T3"/>
              </a:cxn>
              <a:cxn ang="0">
                <a:pos x="T4" y="T5"/>
              </a:cxn>
              <a:cxn ang="0">
                <a:pos x="T6" y="T7"/>
              </a:cxn>
              <a:cxn ang="0">
                <a:pos x="T8" y="T9"/>
              </a:cxn>
              <a:cxn ang="0">
                <a:pos x="T10" y="T11"/>
              </a:cxn>
            </a:cxnLst>
            <a:rect l="0" t="0" r="r" b="b"/>
            <a:pathLst>
              <a:path w="48" h="44">
                <a:moveTo>
                  <a:pt x="48" y="0"/>
                </a:moveTo>
                <a:cubicBezTo>
                  <a:pt x="22" y="0"/>
                  <a:pt x="22" y="0"/>
                  <a:pt x="22" y="0"/>
                </a:cubicBezTo>
                <a:cubicBezTo>
                  <a:pt x="10" y="0"/>
                  <a:pt x="0" y="10"/>
                  <a:pt x="0" y="22"/>
                </a:cubicBezTo>
                <a:cubicBezTo>
                  <a:pt x="0" y="34"/>
                  <a:pt x="10" y="44"/>
                  <a:pt x="22" y="44"/>
                </a:cubicBezTo>
                <a:cubicBezTo>
                  <a:pt x="48" y="44"/>
                  <a:pt x="48" y="44"/>
                  <a:pt x="48" y="44"/>
                </a:cubicBezTo>
                <a:cubicBezTo>
                  <a:pt x="48" y="0"/>
                  <a:pt x="48" y="0"/>
                  <a:pt x="48" y="0"/>
                </a:cubicBezTo>
              </a:path>
            </a:pathLst>
          </a:custGeom>
          <a:solidFill>
            <a:schemeClr val="accent1">
              <a:lumMod val="50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98" name="矩形: 圆角 74"/>
          <p:cNvSpPr/>
          <p:nvPr>
            <p:custDataLst>
              <p:tags r:id="rId18"/>
            </p:custDataLst>
          </p:nvPr>
        </p:nvSpPr>
        <p:spPr>
          <a:xfrm flipH="1">
            <a:off x="9286825" y="1490400"/>
            <a:ext cx="2208097" cy="4758891"/>
          </a:xfrm>
          <a:prstGeom prst="roundRect">
            <a:avLst>
              <a:gd name="adj" fmla="val 6580"/>
            </a:avLst>
          </a:prstGeom>
          <a:gradFill flip="none" rotWithShape="1">
            <a:gsLst>
              <a:gs pos="0">
                <a:schemeClr val="accent1">
                  <a:lumMod val="5000"/>
                  <a:lumOff val="95000"/>
                  <a:alpha val="0"/>
                </a:schemeClr>
              </a:gs>
              <a:gs pos="100000">
                <a:schemeClr val="accent1">
                  <a:lumMod val="20000"/>
                  <a:lumOff val="80000"/>
                </a:schemeClr>
              </a:gs>
            </a:gsLst>
            <a:lin ang="5400000" scaled="1"/>
          </a:gradFill>
          <a:ln w="9525">
            <a:gradFill flip="none" rotWithShape="1">
              <a:gsLst>
                <a:gs pos="0">
                  <a:schemeClr val="accent1">
                    <a:lumMod val="20000"/>
                    <a:lumOff val="80000"/>
                  </a:schemeClr>
                </a:gs>
                <a:gs pos="100000">
                  <a:schemeClr val="accent1">
                    <a:lumMod val="60000"/>
                    <a:lumOff val="40000"/>
                  </a:schemeClr>
                </a:gs>
              </a:gsLst>
              <a:lin ang="10800000" scaled="1"/>
            </a:gradFill>
            <a:round/>
          </a:ln>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00" name="任意多边形: 形状 75"/>
          <p:cNvSpPr/>
          <p:nvPr>
            <p:custDataLst>
              <p:tags r:id="rId19"/>
            </p:custDataLst>
          </p:nvPr>
        </p:nvSpPr>
        <p:spPr bwMode="auto">
          <a:xfrm>
            <a:off x="9158129" y="5188814"/>
            <a:ext cx="2183841" cy="903849"/>
          </a:xfrm>
          <a:custGeom>
            <a:gdLst>
              <a:gd name="connsiteX0" fmla="*/ 93486 w 2247900"/>
              <a:gd name="connsiteY0" fmla="*/ 0 h 1043773"/>
              <a:gd name="connsiteX1" fmla="*/ 2247900 w 2247900"/>
              <a:gd name="connsiteY1" fmla="*/ 0 h 1043773"/>
              <a:gd name="connsiteX2" fmla="*/ 2247900 w 2247900"/>
              <a:gd name="connsiteY2" fmla="*/ 222624 h 1043773"/>
              <a:gd name="connsiteX3" fmla="*/ 2247900 w 2247900"/>
              <a:gd name="connsiteY3" fmla="*/ 249412 h 1043773"/>
              <a:gd name="connsiteX4" fmla="*/ 2247900 w 2247900"/>
              <a:gd name="connsiteY4" fmla="*/ 249413 h 1043773"/>
              <a:gd name="connsiteX5" fmla="*/ 2247900 w 2247900"/>
              <a:gd name="connsiteY5" fmla="*/ 306504 h 1043773"/>
              <a:gd name="connsiteX6" fmla="*/ 2247900 w 2247900"/>
              <a:gd name="connsiteY6" fmla="*/ 840059 h 1043773"/>
              <a:gd name="connsiteX7" fmla="*/ 2137417 w 2247900"/>
              <a:gd name="connsiteY7" fmla="*/ 950404 h 1043773"/>
              <a:gd name="connsiteX8" fmla="*/ 93486 w 2247900"/>
              <a:gd name="connsiteY8" fmla="*/ 950404 h 1043773"/>
              <a:gd name="connsiteX9" fmla="*/ 0 w 2247900"/>
              <a:gd name="connsiteY9" fmla="*/ 1043773 h 1043773"/>
              <a:gd name="connsiteX10" fmla="*/ 0 w 2247900"/>
              <a:gd name="connsiteY10" fmla="*/ 372154 h 1043773"/>
              <a:gd name="connsiteX11" fmla="*/ 0 w 2247900"/>
              <a:gd name="connsiteY11" fmla="*/ 249413 h 1043773"/>
              <a:gd name="connsiteX12" fmla="*/ 0 w 2247900"/>
              <a:gd name="connsiteY12" fmla="*/ 249412 h 1043773"/>
              <a:gd name="connsiteX13" fmla="*/ 0 w 2247900"/>
              <a:gd name="connsiteY13" fmla="*/ 236028 h 1043773"/>
              <a:gd name="connsiteX14" fmla="*/ 0 w 2247900"/>
              <a:gd name="connsiteY14" fmla="*/ 93369 h 1043773"/>
              <a:gd name="connsiteX15" fmla="*/ 93486 w 2247900"/>
              <a:gd name="connsiteY15" fmla="*/ 0 h 10437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47900" h="1043773">
                <a:moveTo>
                  <a:pt x="93486" y="0"/>
                </a:moveTo>
                <a:cubicBezTo>
                  <a:pt x="2247900" y="0"/>
                  <a:pt x="2247900" y="0"/>
                  <a:pt x="2247900" y="0"/>
                </a:cubicBezTo>
                <a:cubicBezTo>
                  <a:pt x="2247900" y="79046"/>
                  <a:pt x="2247900" y="153150"/>
                  <a:pt x="2247900" y="222624"/>
                </a:cubicBezTo>
                <a:lnTo>
                  <a:pt x="2247900" y="249412"/>
                </a:lnTo>
                <a:lnTo>
                  <a:pt x="2247900" y="249413"/>
                </a:lnTo>
                <a:lnTo>
                  <a:pt x="2247900" y="306504"/>
                </a:lnTo>
                <a:cubicBezTo>
                  <a:pt x="2247900" y="840059"/>
                  <a:pt x="2247900" y="840059"/>
                  <a:pt x="2247900" y="840059"/>
                </a:cubicBezTo>
                <a:cubicBezTo>
                  <a:pt x="2247900" y="899476"/>
                  <a:pt x="2196908" y="950404"/>
                  <a:pt x="2137417" y="950404"/>
                </a:cubicBezTo>
                <a:cubicBezTo>
                  <a:pt x="93486" y="950404"/>
                  <a:pt x="93486" y="950404"/>
                  <a:pt x="93486" y="950404"/>
                </a:cubicBezTo>
                <a:cubicBezTo>
                  <a:pt x="42494" y="950404"/>
                  <a:pt x="4250" y="992845"/>
                  <a:pt x="0" y="1043773"/>
                </a:cubicBezTo>
                <a:cubicBezTo>
                  <a:pt x="0" y="1043773"/>
                  <a:pt x="0" y="710616"/>
                  <a:pt x="0" y="372154"/>
                </a:cubicBezTo>
                <a:lnTo>
                  <a:pt x="0" y="249413"/>
                </a:lnTo>
                <a:lnTo>
                  <a:pt x="0" y="249412"/>
                </a:lnTo>
                <a:lnTo>
                  <a:pt x="0" y="236028"/>
                </a:lnTo>
                <a:cubicBezTo>
                  <a:pt x="0" y="154643"/>
                  <a:pt x="0" y="101327"/>
                  <a:pt x="0" y="93369"/>
                </a:cubicBezTo>
                <a:cubicBezTo>
                  <a:pt x="0" y="42441"/>
                  <a:pt x="42494" y="0"/>
                  <a:pt x="93486" y="0"/>
                </a:cubicBezTo>
                <a:close/>
              </a:path>
            </a:pathLst>
          </a:custGeom>
          <a:gradFill flip="none" rotWithShape="1">
            <a:gsLst>
              <a:gs pos="0">
                <a:schemeClr val="accent1">
                  <a:lumMod val="60000"/>
                  <a:lumOff val="40000"/>
                </a:schemeClr>
              </a:gs>
              <a:gs pos="33000">
                <a:schemeClr val="accent1"/>
              </a:gs>
              <a:gs pos="100000">
                <a:schemeClr val="accent1">
                  <a:lumMod val="75000"/>
                </a:schemeClr>
              </a:gs>
            </a:gsLst>
            <a:lin ang="2700000" scaled="1"/>
          </a:gradFill>
          <a:ln w="9525" cap="rnd">
            <a:noFill/>
            <a:prstDash val="solid"/>
            <a:round/>
          </a:ln>
          <a:effectLst>
            <a:outerShdw blurRad="76200" dist="50800" dir="5400000" algn="ctr" rotWithShape="0">
              <a:schemeClr val="accent1">
                <a:lumMod val="75000"/>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defTabSz="913765"/>
            <a:endParaRPr lang="zh-CN" altLang="en-US" sz="2000" b="1">
              <a:solidFill>
                <a:schemeClr val="bg1"/>
              </a:solidFill>
            </a:endParaRPr>
          </a:p>
        </p:txBody>
      </p:sp>
      <p:sp>
        <p:nvSpPr>
          <p:cNvPr id="1049102" name="正文"/>
          <p:cNvSpPr txBox="1"/>
          <p:nvPr>
            <p:custDataLst>
              <p:tags r:id="rId20"/>
            </p:custDataLst>
          </p:nvPr>
        </p:nvSpPr>
        <p:spPr>
          <a:xfrm>
            <a:off x="9419343" y="1580232"/>
            <a:ext cx="1941988" cy="3589087"/>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Aft>
                <a:spcPts val="1000"/>
              </a:spcAft>
            </a:pPr>
            <a:r>
              <a:rPr lang="zh-CN" altLang="en-US" sz="1600" spc="150">
                <a:solidFill>
                  <a:schemeClr val="tx1">
                    <a:lumMod val="65000"/>
                    <a:lumOff val="35000"/>
                  </a:schemeClr>
                </a:solidFill>
                <a:latin typeface="+mn-ea"/>
              </a:rPr>
              <a:t>生物进化的证据主要包括化石记录、胚胎发育的相似性、生物地理学和生物学的共性等方面。</a:t>
            </a:r>
            <a:endParaRPr lang="zh-CN" altLang="en-US" sz="1600" spc="150">
              <a:solidFill>
                <a:schemeClr val="tx1">
                  <a:lumMod val="65000"/>
                  <a:lumOff val="35000"/>
                </a:schemeClr>
              </a:solidFill>
              <a:latin typeface="+mn-ea"/>
            </a:endParaRPr>
          </a:p>
        </p:txBody>
      </p:sp>
      <p:sp>
        <p:nvSpPr>
          <p:cNvPr id="1049104" name="标题"/>
          <p:cNvSpPr txBox="1"/>
          <p:nvPr>
            <p:custDataLst>
              <p:tags r:id="rId21"/>
            </p:custDataLst>
          </p:nvPr>
        </p:nvSpPr>
        <p:spPr>
          <a:xfrm>
            <a:off x="9227573" y="5237872"/>
            <a:ext cx="2087863" cy="658713"/>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spc="300">
                <a:solidFill>
                  <a:schemeClr val="lt1">
                    <a:lumMod val="100000"/>
                  </a:schemeClr>
                </a:solidFill>
                <a:latin typeface="+mj-ea"/>
                <a:ea typeface="+mj-ea"/>
              </a:rPr>
              <a:t>添加标题</a:t>
            </a:r>
            <a:endParaRPr lang="zh-CN" altLang="en-US" sz="2800" b="1" spc="300">
              <a:solidFill>
                <a:schemeClr val="lt1">
                  <a:lumMod val="100000"/>
                </a:schemeClr>
              </a:solidFill>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50" name="标题 2"/>
          <p:cNvSpPr>
            <a:spLocks noGrp="1"/>
          </p:cNvSpPr>
          <p:nvPr>
            <p:ph type="title" idx="1"/>
          </p:nvPr>
        </p:nvSpPr>
        <p:spPr/>
        <p:txBody>
          <a:bodyPr/>
          <a:lstStyle/>
          <a:p>
            <a:r>
              <a:rPr lang="zh-CN" altLang="en-US"/>
              <a:t>生物进化的历程</a:t>
            </a:r>
            <a:endParaRPr lang="zh-CN" altLang="en-US"/>
          </a:p>
        </p:txBody>
      </p:sp>
      <p:sp>
        <p:nvSpPr>
          <p:cNvPr id="1049152" name="矩形: 圆角 2"/>
          <p:cNvSpPr/>
          <p:nvPr>
            <p:custDataLst>
              <p:tags r:id="rId2"/>
            </p:custDataLst>
          </p:nvPr>
        </p:nvSpPr>
        <p:spPr>
          <a:xfrm>
            <a:off x="608400" y="1490623"/>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154" name="Freeform 6"/>
          <p:cNvSpPr/>
          <p:nvPr>
            <p:custDataLst>
              <p:tags r:id="rId3"/>
            </p:custDataLst>
          </p:nvPr>
        </p:nvSpPr>
        <p:spPr bwMode="auto">
          <a:xfrm>
            <a:off x="608400" y="1589313"/>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156" name="正文"/>
          <p:cNvSpPr txBox="1"/>
          <p:nvPr>
            <p:custDataLst>
              <p:tags r:id="rId4"/>
            </p:custDataLst>
          </p:nvPr>
        </p:nvSpPr>
        <p:spPr>
          <a:xfrm>
            <a:off x="1651327" y="1500811"/>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物种起源：生命从无机物中诞生，标志着生物进化的开始</a:t>
            </a:r>
            <a:endParaRPr lang="zh-CN" altLang="en-US" sz="1600" spc="150">
              <a:solidFill>
                <a:schemeClr val="tx1">
                  <a:lumMod val="65000"/>
                  <a:lumOff val="35000"/>
                </a:schemeClr>
              </a:solidFill>
              <a:latin typeface="+mn-ea"/>
            </a:endParaRPr>
          </a:p>
        </p:txBody>
      </p:sp>
      <p:sp>
        <p:nvSpPr>
          <p:cNvPr id="1049158" name="矩形: 圆角 61"/>
          <p:cNvSpPr/>
          <p:nvPr>
            <p:custDataLst>
              <p:tags r:id="rId5"/>
            </p:custDataLst>
          </p:nvPr>
        </p:nvSpPr>
        <p:spPr>
          <a:xfrm>
            <a:off x="6517047" y="1490623"/>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160" name="Freeform 6"/>
          <p:cNvSpPr/>
          <p:nvPr>
            <p:custDataLst>
              <p:tags r:id="rId6"/>
            </p:custDataLst>
          </p:nvPr>
        </p:nvSpPr>
        <p:spPr bwMode="auto">
          <a:xfrm>
            <a:off x="6517047" y="1589313"/>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162" name="正文"/>
          <p:cNvSpPr txBox="1"/>
          <p:nvPr>
            <p:custDataLst>
              <p:tags r:id="rId7"/>
            </p:custDataLst>
          </p:nvPr>
        </p:nvSpPr>
        <p:spPr>
          <a:xfrm>
            <a:off x="7559975" y="1500811"/>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寒武纪大爆发：多细胞生物出现，海洋生物繁荣</a:t>
            </a:r>
            <a:endParaRPr lang="zh-CN" altLang="en-US" sz="1600" spc="150">
              <a:solidFill>
                <a:schemeClr val="tx1">
                  <a:lumMod val="65000"/>
                  <a:lumOff val="35000"/>
                </a:schemeClr>
              </a:solidFill>
              <a:latin typeface="+mn-ea"/>
            </a:endParaRPr>
          </a:p>
        </p:txBody>
      </p:sp>
      <p:sp>
        <p:nvSpPr>
          <p:cNvPr id="1049164" name="矩形: 圆角 99"/>
          <p:cNvSpPr/>
          <p:nvPr>
            <p:custDataLst>
              <p:tags r:id="rId8"/>
            </p:custDataLst>
          </p:nvPr>
        </p:nvSpPr>
        <p:spPr>
          <a:xfrm>
            <a:off x="608400" y="3178535"/>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166" name="Freeform 6"/>
          <p:cNvSpPr/>
          <p:nvPr>
            <p:custDataLst>
              <p:tags r:id="rId9"/>
            </p:custDataLst>
          </p:nvPr>
        </p:nvSpPr>
        <p:spPr bwMode="auto">
          <a:xfrm>
            <a:off x="608400" y="3276588"/>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168" name="正文"/>
          <p:cNvSpPr txBox="1"/>
          <p:nvPr>
            <p:custDataLst>
              <p:tags r:id="rId10"/>
            </p:custDataLst>
          </p:nvPr>
        </p:nvSpPr>
        <p:spPr>
          <a:xfrm>
            <a:off x="1651327" y="3188723"/>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恐龙时代：爬行动物统治地球，后因行星撞击地球而灭绝</a:t>
            </a:r>
            <a:endParaRPr lang="zh-CN" altLang="en-US" sz="1600" spc="150">
              <a:solidFill>
                <a:schemeClr val="tx1">
                  <a:lumMod val="65000"/>
                  <a:lumOff val="35000"/>
                </a:schemeClr>
              </a:solidFill>
              <a:latin typeface="+mn-ea"/>
            </a:endParaRPr>
          </a:p>
        </p:txBody>
      </p:sp>
      <p:sp>
        <p:nvSpPr>
          <p:cNvPr id="1049170" name="矩形: 圆角 95"/>
          <p:cNvSpPr/>
          <p:nvPr>
            <p:custDataLst>
              <p:tags r:id="rId11"/>
            </p:custDataLst>
          </p:nvPr>
        </p:nvSpPr>
        <p:spPr>
          <a:xfrm>
            <a:off x="6517047" y="3178535"/>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172" name="Freeform 6"/>
          <p:cNvSpPr/>
          <p:nvPr>
            <p:custDataLst>
              <p:tags r:id="rId12"/>
            </p:custDataLst>
          </p:nvPr>
        </p:nvSpPr>
        <p:spPr bwMode="auto">
          <a:xfrm>
            <a:off x="6517047" y="3276588"/>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174" name="正文"/>
          <p:cNvSpPr txBox="1"/>
          <p:nvPr>
            <p:custDataLst>
              <p:tags r:id="rId13"/>
            </p:custDataLst>
          </p:nvPr>
        </p:nvSpPr>
        <p:spPr>
          <a:xfrm>
            <a:off x="7559975" y="3188723"/>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哺乳动物崛起：恐龙灭绝后，哺乳动物逐渐占据主导地位</a:t>
            </a:r>
            <a:endParaRPr lang="zh-CN" altLang="en-US" sz="1600" spc="150">
              <a:solidFill>
                <a:schemeClr val="tx1">
                  <a:lumMod val="65000"/>
                  <a:lumOff val="35000"/>
                </a:schemeClr>
              </a:solidFill>
              <a:latin typeface="+mn-ea"/>
            </a:endParaRPr>
          </a:p>
        </p:txBody>
      </p:sp>
      <p:sp>
        <p:nvSpPr>
          <p:cNvPr id="1049176" name="矩形: 圆角 110"/>
          <p:cNvSpPr/>
          <p:nvPr>
            <p:custDataLst>
              <p:tags r:id="rId14"/>
            </p:custDataLst>
          </p:nvPr>
        </p:nvSpPr>
        <p:spPr>
          <a:xfrm>
            <a:off x="608400" y="4866447"/>
            <a:ext cx="5060341" cy="1383167"/>
          </a:xfrm>
          <a:prstGeom prst="roundRect">
            <a:avLst>
              <a:gd name="adj" fmla="val 6894"/>
            </a:avLst>
          </a:prstGeom>
          <a:gradFill>
            <a:gsLst>
              <a:gs pos="0">
                <a:schemeClr val="accent1">
                  <a:lumMod val="5000"/>
                  <a:lumOff val="95000"/>
                  <a:alpha val="0"/>
                </a:schemeClr>
              </a:gs>
              <a:gs pos="100000">
                <a:schemeClr val="accent1">
                  <a:lumMod val="20000"/>
                  <a:lumOff val="80000"/>
                </a:schemeClr>
              </a:gs>
            </a:gsLst>
            <a:lin ang="10800000" scaled="1"/>
          </a:gradFill>
          <a:ln w="9525">
            <a:gradFill flip="none" rotWithShape="1">
              <a:gsLst>
                <a:gs pos="0">
                  <a:schemeClr val="accent1">
                    <a:lumMod val="5000"/>
                    <a:lumOff val="95000"/>
                    <a:alpha val="0"/>
                  </a:schemeClr>
                </a:gs>
                <a:gs pos="100000">
                  <a:schemeClr val="accent1">
                    <a:lumMod val="60000"/>
                    <a:lumOff val="40000"/>
                  </a:schemeClr>
                </a:gs>
              </a:gsLst>
              <a:lin ang="10800000" scaled="1"/>
            </a:gradFill>
            <a:round/>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1049178" name="Freeform 6"/>
          <p:cNvSpPr/>
          <p:nvPr>
            <p:custDataLst>
              <p:tags r:id="rId15"/>
            </p:custDataLst>
          </p:nvPr>
        </p:nvSpPr>
        <p:spPr bwMode="auto">
          <a:xfrm>
            <a:off x="608400" y="4964500"/>
            <a:ext cx="1023517" cy="1186634"/>
          </a:xfrm>
          <a:custGeom>
            <a:cxnLst>
              <a:cxn ang="0">
                <a:pos x="0" y="377"/>
              </a:cxn>
              <a:cxn ang="0">
                <a:pos x="155" y="377"/>
              </a:cxn>
              <a:cxn ang="0">
                <a:pos x="192" y="356"/>
              </a:cxn>
              <a:cxn ang="0">
                <a:pos x="276" y="210"/>
              </a:cxn>
              <a:cxn ang="0">
                <a:pos x="276" y="167"/>
              </a:cxn>
              <a:cxn ang="0">
                <a:pos x="192" y="22"/>
              </a:cxn>
              <a:cxn ang="0">
                <a:pos x="155" y="0"/>
              </a:cxn>
              <a:cxn ang="0">
                <a:pos x="0" y="0"/>
              </a:cxn>
              <a:cxn ang="0">
                <a:pos x="0" y="377"/>
              </a:cxn>
            </a:cxnLst>
            <a:rect l="0" t="0" r="r" b="b"/>
            <a:pathLst>
              <a:path w="283" h="377">
                <a:moveTo>
                  <a:pt x="0" y="377"/>
                </a:moveTo>
                <a:cubicBezTo>
                  <a:pt x="155" y="377"/>
                  <a:pt x="155" y="377"/>
                  <a:pt x="155" y="377"/>
                </a:cubicBezTo>
                <a:cubicBezTo>
                  <a:pt x="169" y="377"/>
                  <a:pt x="186" y="367"/>
                  <a:pt x="192" y="356"/>
                </a:cubicBezTo>
                <a:cubicBezTo>
                  <a:pt x="276" y="210"/>
                  <a:pt x="276" y="210"/>
                  <a:pt x="276" y="210"/>
                </a:cubicBezTo>
                <a:cubicBezTo>
                  <a:pt x="283" y="198"/>
                  <a:pt x="283" y="179"/>
                  <a:pt x="276" y="167"/>
                </a:cubicBezTo>
                <a:cubicBezTo>
                  <a:pt x="192" y="22"/>
                  <a:pt x="192" y="22"/>
                  <a:pt x="192" y="22"/>
                </a:cubicBezTo>
                <a:cubicBezTo>
                  <a:pt x="186" y="10"/>
                  <a:pt x="169" y="0"/>
                  <a:pt x="155" y="0"/>
                </a:cubicBezTo>
                <a:cubicBezTo>
                  <a:pt x="0" y="0"/>
                  <a:pt x="0" y="0"/>
                  <a:pt x="0" y="0"/>
                </a:cubicBezTo>
                <a:lnTo>
                  <a:pt x="0" y="377"/>
                </a:lnTo>
                <a:close/>
              </a:path>
            </a:pathLst>
          </a:custGeom>
          <a:gradFill>
            <a:gsLst>
              <a:gs pos="16000">
                <a:schemeClr val="accent1">
                  <a:lumMod val="60000"/>
                  <a:lumOff val="40000"/>
                </a:schemeClr>
              </a:gs>
              <a:gs pos="100000">
                <a:schemeClr val="accent1">
                  <a:alpha val="100000"/>
                </a:schemeClr>
              </a:gs>
            </a:gsLst>
            <a:lin ang="270000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r>
              <a:rPr lang="zh-CN" altLang="en-US" sz="2000" b="1" spc="300">
                <a:solidFill>
                  <a:schemeClr val="lt1">
                    <a:lumMod val="100000"/>
                  </a:schemeClr>
                </a:solidFill>
                <a:latin typeface="+mj-ea"/>
                <a:ea typeface="+mj-ea"/>
              </a:rPr>
              <a:t>添加</a:t>
            </a:r>
            <a:endParaRPr lang="zh-CN" altLang="en-US" sz="2000" b="1" spc="300">
              <a:solidFill>
                <a:schemeClr val="lt1">
                  <a:lumMod val="100000"/>
                </a:schemeClr>
              </a:solidFill>
              <a:latin typeface="+mj-ea"/>
              <a:ea typeface="+mj-ea"/>
            </a:endParaRPr>
          </a:p>
          <a:p>
            <a:r>
              <a:rPr lang="zh-CN" altLang="en-US" sz="2000" b="1" spc="300">
                <a:solidFill>
                  <a:schemeClr val="lt1">
                    <a:lumMod val="100000"/>
                  </a:schemeClr>
                </a:solidFill>
                <a:latin typeface="+mj-ea"/>
                <a:ea typeface="+mj-ea"/>
              </a:rPr>
              <a:t>标题</a:t>
            </a:r>
            <a:endParaRPr lang="zh-CN" altLang="en-US" sz="2000" b="1" spc="300">
              <a:solidFill>
                <a:schemeClr val="lt1">
                  <a:lumMod val="100000"/>
                </a:schemeClr>
              </a:solidFill>
              <a:latin typeface="+mj-ea"/>
              <a:ea typeface="+mj-ea"/>
            </a:endParaRPr>
          </a:p>
        </p:txBody>
      </p:sp>
      <p:sp>
        <p:nvSpPr>
          <p:cNvPr id="1049180" name="正文"/>
          <p:cNvSpPr txBox="1"/>
          <p:nvPr>
            <p:custDataLst>
              <p:tags r:id="rId16"/>
            </p:custDataLst>
          </p:nvPr>
        </p:nvSpPr>
        <p:spPr>
          <a:xfrm>
            <a:off x="1651327" y="4876635"/>
            <a:ext cx="3697280" cy="1362800"/>
          </a:xfrm>
          <a:prstGeom prst="rect">
            <a:avLst/>
          </a:prstGeom>
          <a:noFill/>
        </p:spPr>
        <p:txBody>
          <a:bodyPr wrap="square" lIns="90000" tIns="46800" rIns="90000" bIns="4680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Aft>
                <a:spcPts val="1000"/>
              </a:spcAft>
            </a:pPr>
            <a:r>
              <a:rPr lang="zh-CN" altLang="en-US" sz="1600" spc="150">
                <a:solidFill>
                  <a:schemeClr val="tx1">
                    <a:lumMod val="65000"/>
                    <a:lumOff val="35000"/>
                  </a:schemeClr>
                </a:solidFill>
                <a:latin typeface="+mn-ea"/>
              </a:rPr>
              <a:t>人类的进化：从非洲猿人到现代人类的演化过程</a:t>
            </a:r>
            <a:endParaRPr lang="zh-CN" altLang="en-US" sz="1600" spc="150">
              <a:solidFill>
                <a:schemeClr val="tx1">
                  <a:lumMod val="65000"/>
                  <a:lumOff val="35000"/>
                </a:schemeClr>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26" name="标题 2"/>
          <p:cNvSpPr>
            <a:spLocks noGrp="1"/>
          </p:cNvSpPr>
          <p:nvPr>
            <p:ph type="title" idx="1"/>
          </p:nvPr>
        </p:nvSpPr>
        <p:spPr/>
        <p:txBody>
          <a:bodyPr/>
          <a:lstStyle/>
          <a:p>
            <a:r>
              <a:rPr lang="zh-CN" altLang="en-US"/>
              <a:t>生物进化的证据</a:t>
            </a:r>
            <a:endParaRPr lang="zh-CN" altLang="en-US"/>
          </a:p>
        </p:txBody>
      </p:sp>
      <p:sp>
        <p:nvSpPr>
          <p:cNvPr id="1049228"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0"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2"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化石记录：揭示了生物进化的历史和过程</a:t>
            </a:r>
            <a:endParaRPr lang="zh-CN" altLang="en-US" sz="2300">
              <a:solidFill>
                <a:schemeClr val="tx1">
                  <a:lumMod val="75000"/>
                  <a:lumOff val="25000"/>
                </a:schemeClr>
              </a:solidFill>
              <a:latin typeface="+mn-ea"/>
              <a:sym typeface="+mn-ea"/>
            </a:endParaRPr>
          </a:p>
        </p:txBody>
      </p:sp>
      <p:sp>
        <p:nvSpPr>
          <p:cNvPr id="1049234"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236"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38"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0"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242" name="文本框 10"/>
          <p:cNvSpPr txBox="1"/>
          <p:nvPr>
            <p:custDataLst>
              <p:tags r:id="rId9"/>
            </p:custDataLst>
          </p:nvPr>
        </p:nvSpPr>
        <p:spPr>
          <a:xfrm>
            <a:off x="3579741"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胚胎发育：不同物种之间存在相似的发育过程，表明它们之间存在共同的祖先</a:t>
            </a:r>
            <a:endParaRPr lang="zh-CN" altLang="en-US" sz="2300">
              <a:solidFill>
                <a:schemeClr val="tx1">
                  <a:lumMod val="75000"/>
                  <a:lumOff val="25000"/>
                </a:schemeClr>
              </a:solidFill>
              <a:latin typeface="+mn-ea"/>
              <a:sym typeface="+mn-ea"/>
            </a:endParaRPr>
          </a:p>
        </p:txBody>
      </p:sp>
      <p:sp>
        <p:nvSpPr>
          <p:cNvPr id="1049244"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6"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48" name="文本框 23"/>
          <p:cNvSpPr txBox="1"/>
          <p:nvPr>
            <p:custDataLst>
              <p:tags r:id="rId12"/>
            </p:custDataLst>
          </p:nvPr>
        </p:nvSpPr>
        <p:spPr>
          <a:xfrm>
            <a:off x="6377754"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生物地理学：分布在不同地区的生物群体显示出进化的模式和趋势</a:t>
            </a:r>
            <a:endParaRPr lang="zh-CN" altLang="en-US" sz="2300">
              <a:solidFill>
                <a:schemeClr val="tx1">
                  <a:lumMod val="75000"/>
                  <a:lumOff val="25000"/>
                </a:schemeClr>
              </a:solidFill>
              <a:latin typeface="+mn-ea"/>
              <a:sym typeface="+mn-ea"/>
            </a:endParaRPr>
          </a:p>
        </p:txBody>
      </p:sp>
      <p:sp>
        <p:nvSpPr>
          <p:cNvPr id="1049250"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252"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4"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6"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258" name="文本框 32"/>
          <p:cNvSpPr txBox="1"/>
          <p:nvPr>
            <p:custDataLst>
              <p:tags r:id="rId17"/>
            </p:custDataLst>
          </p:nvPr>
        </p:nvSpPr>
        <p:spPr>
          <a:xfrm>
            <a:off x="9172592"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同源基因：不同物种之间存在相似的基因序列，表明它们之间存在共同的遗传物质</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04" name="标题 2"/>
          <p:cNvSpPr>
            <a:spLocks noGrp="1"/>
          </p:cNvSpPr>
          <p:nvPr>
            <p:ph type="title" idx="1"/>
          </p:nvPr>
        </p:nvSpPr>
        <p:spPr/>
        <p:txBody>
          <a:bodyPr/>
          <a:lstStyle/>
          <a:p>
            <a:r>
              <a:rPr lang="zh-CN" altLang="en-US"/>
              <a:t>生物进化的意义</a:t>
            </a:r>
            <a:endParaRPr lang="zh-CN" altLang="en-US"/>
          </a:p>
        </p:txBody>
      </p:sp>
      <p:sp>
        <p:nvSpPr>
          <p:cNvPr id="104930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0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1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1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1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1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1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3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生物进化是地球上生命发展的根本原因，它解释了物种的起源和演化。</a:t>
            </a:r>
            <a:endParaRPr lang="zh-CN" altLang="en-US" sz="1200" spc="150">
              <a:solidFill>
                <a:schemeClr val="tx1">
                  <a:lumMod val="65000"/>
                  <a:lumOff val="35000"/>
                </a:schemeClr>
              </a:solidFill>
              <a:latin typeface="+mn-ea"/>
              <a:sym typeface="+mn-ea"/>
            </a:endParaRPr>
          </a:p>
        </p:txBody>
      </p:sp>
      <p:sp>
        <p:nvSpPr>
          <p:cNvPr id="104934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生物进化理论对于野生动植物保护管理具有指导意义，有助于制定更加科学合理的保护策略。</a:t>
            </a:r>
            <a:endParaRPr lang="zh-CN" altLang="en-US" sz="1200" spc="150">
              <a:solidFill>
                <a:schemeClr val="tx1">
                  <a:lumMod val="65000"/>
                  <a:lumOff val="35000"/>
                </a:schemeClr>
              </a:solidFill>
              <a:latin typeface="+mn-ea"/>
              <a:sym typeface="+mn-ea"/>
            </a:endParaRPr>
          </a:p>
        </p:txBody>
      </p:sp>
      <p:sp>
        <p:nvSpPr>
          <p:cNvPr id="104934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生物进化有助于人类更好地认识自身在自然界中的地位，以及人类与其他生物的关系。</a:t>
            </a:r>
            <a:endParaRPr lang="zh-CN" altLang="en-US" sz="1200" spc="150">
              <a:solidFill>
                <a:schemeClr val="tx1">
                  <a:lumMod val="65000"/>
                  <a:lumOff val="35000"/>
                </a:schemeClr>
              </a:solidFill>
              <a:latin typeface="+mn-ea"/>
              <a:sym typeface="+mn-ea"/>
            </a:endParaRPr>
          </a:p>
        </p:txBody>
      </p:sp>
      <p:sp>
        <p:nvSpPr>
          <p:cNvPr id="104934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生物进化理论对于理解生物多样性和生态系统的平衡具有重要意义。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9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396" name="标题 4"/>
          <p:cNvSpPr>
            <a:spLocks noGrp="1"/>
          </p:cNvSpPr>
          <p:nvPr>
            <p:ph type="title" idx="1"/>
            <p:custDataLst>
              <p:tags r:id="rId3"/>
            </p:custDataLst>
          </p:nvPr>
        </p:nvSpPr>
        <p:spPr/>
        <p:txBody>
          <a:bodyPr/>
          <a:lstStyle/>
          <a:p>
            <a:r>
              <a:rPr lang="zh-CN" altLang="en-US"/>
              <a:t>野生动植物保护管理的必要性</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50" name="标题 2"/>
          <p:cNvSpPr>
            <a:spLocks noGrp="1"/>
          </p:cNvSpPr>
          <p:nvPr>
            <p:ph type="title" idx="1"/>
          </p:nvPr>
        </p:nvSpPr>
        <p:spPr/>
        <p:txBody>
          <a:bodyPr/>
          <a:lstStyle/>
          <a:p>
            <a:r>
              <a:rPr lang="zh-CN" altLang="en-US"/>
              <a:t>野生动植物的生态价值</a:t>
            </a:r>
            <a:endParaRPr lang="zh-CN" altLang="en-US"/>
          </a:p>
        </p:txBody>
      </p:sp>
      <p:sp>
        <p:nvSpPr>
          <p:cNvPr id="1049452"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54"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56"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lt1">
                    <a:lumMod val="100000"/>
                  </a:schemeClr>
                </a:solidFill>
                <a:latin typeface="Arial" pitchFamily="34" charset="0"/>
                <a:ea typeface="微软雅黑"/>
                <a:sym typeface="+mn-ea"/>
              </a:rPr>
              <a:t>提供生态服务：野生动植物在维持生态平衡、净化空气、调节气候等方面发挥着重要作用。</a:t>
            </a:r>
            <a:endParaRPr lang="zh-CN" altLang="en-US" sz="1400" spc="150">
              <a:solidFill>
                <a:schemeClr val="lt1">
                  <a:lumMod val="100000"/>
                </a:schemeClr>
              </a:solidFill>
              <a:latin typeface="Arial" pitchFamily="34" charset="0"/>
              <a:ea typeface="微软雅黑"/>
              <a:sym typeface="+mn-ea"/>
            </a:endParaRPr>
          </a:p>
        </p:txBody>
      </p:sp>
      <p:sp>
        <p:nvSpPr>
          <p:cNvPr id="1049458"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62"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生物多样性保护：野生动植物是生物多样性的重要组成部分，保护野生动植物有助于维护地球生态系统的稳定和可持续发展。</a:t>
            </a:r>
            <a:endParaRPr lang="zh-CN" altLang="en-US" sz="2000" spc="150">
              <a:solidFill>
                <a:schemeClr val="tx1">
                  <a:lumMod val="75000"/>
                  <a:lumOff val="25000"/>
                </a:schemeClr>
              </a:solidFill>
              <a:latin typeface="Arial" pitchFamily="34" charset="0"/>
              <a:ea typeface="微软雅黑"/>
              <a:sym typeface="+mn-ea"/>
            </a:endParaRPr>
          </a:p>
        </p:txBody>
      </p:sp>
      <p:sp>
        <p:nvSpPr>
          <p:cNvPr id="1049464"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466"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科学研究价值：野生动植物是科学研究的宝贵资源，对于人类认识生命世界、探索自然规律等方面具有重要意义。</a:t>
            </a:r>
            <a:endParaRPr lang="zh-CN" altLang="en-US" sz="2000" spc="150">
              <a:solidFill>
                <a:schemeClr val="lt1">
                  <a:lumMod val="100000"/>
                </a:schemeClr>
              </a:solidFill>
              <a:latin typeface="Arial" pitchFamily="34" charset="0"/>
              <a:ea typeface="微软雅黑"/>
              <a:sym typeface="+mn-ea"/>
            </a:endParaRPr>
          </a:p>
        </p:txBody>
      </p:sp>
      <p:sp>
        <p:nvSpPr>
          <p:cNvPr id="1049468"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0"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2"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74"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a:sym typeface="+mn-ea"/>
              </a:rPr>
              <a:t>文化价值：野生动植物在人类文化中具有重要地位，保护野生动植物有助于传承和弘扬人类文明。</a:t>
            </a:r>
            <a:endParaRPr lang="zh-CN" altLang="en-US" sz="14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20" name="标题 2"/>
          <p:cNvSpPr>
            <a:spLocks noGrp="1"/>
          </p:cNvSpPr>
          <p:nvPr>
            <p:ph type="title" idx="1"/>
          </p:nvPr>
        </p:nvSpPr>
        <p:spPr/>
        <p:txBody>
          <a:bodyPr/>
          <a:lstStyle/>
          <a:p>
            <a:r>
              <a:rPr lang="zh-CN" altLang="en-US"/>
              <a:t>野生动植物的经济价值</a:t>
            </a:r>
            <a:endParaRPr lang="zh-CN" altLang="en-US"/>
          </a:p>
        </p:txBody>
      </p:sp>
      <p:sp>
        <p:nvSpPr>
          <p:cNvPr id="1049522"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524"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26"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提供生态服务：野生动植物是生态系统的重要组成部分，保护它们有助于维护生态平衡，提供生态服务。</a:t>
            </a:r>
            <a:endParaRPr lang="zh-CN" altLang="en-US" sz="2000" spc="150">
              <a:solidFill>
                <a:schemeClr val="lt1">
                  <a:lumMod val="100000"/>
                </a:schemeClr>
              </a:solidFill>
              <a:latin typeface="Arial" pitchFamily="34" charset="0"/>
              <a:ea typeface="微软雅黑"/>
              <a:sym typeface="+mn-ea"/>
            </a:endParaRPr>
          </a:p>
        </p:txBody>
      </p:sp>
      <p:sp>
        <p:nvSpPr>
          <p:cNvPr id="1049528"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0"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32"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促进可持续发展：野生动植物资源是可持续发展的基础，保护它们有助于促进经济发展和生态环境的协调。</a:t>
            </a:r>
            <a:endParaRPr lang="zh-CN" altLang="en-US" sz="2000" spc="150">
              <a:solidFill>
                <a:schemeClr val="tx1">
                  <a:lumMod val="75000"/>
                  <a:lumOff val="25000"/>
                </a:schemeClr>
              </a:solidFill>
              <a:latin typeface="Arial" pitchFamily="34" charset="0"/>
              <a:ea typeface="微软雅黑"/>
              <a:sym typeface="+mn-ea"/>
            </a:endParaRPr>
          </a:p>
        </p:txBody>
      </p:sp>
      <p:sp>
        <p:nvSpPr>
          <p:cNvPr id="1049534"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1049536"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600" spc="150">
                <a:solidFill>
                  <a:schemeClr val="lt1">
                    <a:lumMod val="100000"/>
                  </a:schemeClr>
                </a:solidFill>
                <a:latin typeface="Arial" pitchFamily="34" charset="0"/>
                <a:ea typeface="微软雅黑"/>
                <a:sym typeface="+mn-ea"/>
              </a:rPr>
              <a:t>科学研究价值：野生动植物是科学研究的宝贵资源，保护它们有助于推动科学研究的进步。</a:t>
            </a:r>
            <a:endParaRPr lang="zh-CN" altLang="en-US" sz="1600" spc="150">
              <a:solidFill>
                <a:schemeClr val="lt1">
                  <a:lumMod val="100000"/>
                </a:schemeClr>
              </a:solidFill>
              <a:latin typeface="Arial" pitchFamily="34" charset="0"/>
              <a:ea typeface="微软雅黑"/>
              <a:sym typeface="+mn-ea"/>
            </a:endParaRPr>
          </a:p>
        </p:txBody>
      </p:sp>
      <p:sp>
        <p:nvSpPr>
          <p:cNvPr id="1049538"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0"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2"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544"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fontScale="8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文化价值：野生动植物是文化传承的重要载体，保护它们有助于传承和弘扬中华民族优秀传统文化。</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90" name="标题 2"/>
          <p:cNvSpPr>
            <a:spLocks noGrp="1"/>
          </p:cNvSpPr>
          <p:nvPr>
            <p:ph type="title" idx="1"/>
          </p:nvPr>
        </p:nvSpPr>
        <p:spPr/>
        <p:txBody>
          <a:bodyPr/>
          <a:lstStyle/>
          <a:p>
            <a:r>
              <a:rPr lang="zh-CN" altLang="en-US"/>
              <a:t>野生动植物的保护意义</a:t>
            </a:r>
            <a:endParaRPr lang="zh-CN" altLang="en-US"/>
          </a:p>
        </p:txBody>
      </p:sp>
      <p:sp>
        <p:nvSpPr>
          <p:cNvPr id="1049592"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4"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6"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98"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0"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2"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4"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6"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0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16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维护生态平衡：野生动植物是生态系统的重要组成部分，保护它们有助于维护生态平衡和自然环境的稳定性。</a:t>
            </a:r>
            <a:endParaRPr kumimoji="0" lang="zh-CN" altLang="en-US" sz="16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1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1600" err="1">
                <a:solidFill>
                  <a:schemeClr val="tx1">
                    <a:lumMod val="75000"/>
                    <a:lumOff val="25000"/>
                  </a:schemeClr>
                </a:solidFill>
                <a:latin typeface="+mn-ea"/>
                <a:ea typeface="+mn-ea"/>
                <a:cs typeface="+mn-ea"/>
                <a:sym typeface="+mn-lt"/>
              </a:rPr>
              <a:t>保护生物多样性：野生动植物是生物多样性的重要组成部分，保护它们有助于维护地球生物的多样性和丰富性。</a:t>
            </a:r>
            <a:endParaRPr sz="1600" err="1">
              <a:solidFill>
                <a:schemeClr val="tx1">
                  <a:lumMod val="75000"/>
                  <a:lumOff val="25000"/>
                </a:schemeClr>
              </a:solidFill>
              <a:latin typeface="+mn-ea"/>
              <a:ea typeface="+mn-ea"/>
              <a:cs typeface="+mn-ea"/>
              <a:sym typeface="+mn-lt"/>
            </a:endParaRPr>
          </a:p>
        </p:txBody>
      </p:sp>
      <p:sp>
        <p:nvSpPr>
          <p:cNvPr id="1049612"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4"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16"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18"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0"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2"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4"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6"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2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fontScale="8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支撑科学研究：野生动植物是科学研究的宝贵资源，保护和管理野生动植物可以为科学研究提供重要的实验材料和研究对象。</a:t>
            </a:r>
            <a:endParaRPr sz="2000" err="1">
              <a:solidFill>
                <a:schemeClr val="tx1">
                  <a:lumMod val="75000"/>
                  <a:lumOff val="25000"/>
                </a:schemeClr>
              </a:solidFill>
              <a:latin typeface="+mn-ea"/>
              <a:ea typeface="+mn-ea"/>
              <a:cs typeface="+mn-ea"/>
              <a:sym typeface="+mn-lt"/>
            </a:endParaRPr>
          </a:p>
        </p:txBody>
      </p:sp>
      <p:sp>
        <p:nvSpPr>
          <p:cNvPr id="10496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fontScale="8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促进可持续发展：野生动植物资源是可持续发展的基础，保护和管理野生动植物对于实现经济、社会和环境的协调发展至关重要。</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76" name="标题 2"/>
          <p:cNvSpPr>
            <a:spLocks noGrp="1"/>
          </p:cNvSpPr>
          <p:nvPr>
            <p:ph type="title" idx="1"/>
          </p:nvPr>
        </p:nvSpPr>
        <p:spPr/>
        <p:txBody>
          <a:bodyPr/>
          <a:lstStyle/>
          <a:p>
            <a:r>
              <a:rPr lang="zh-CN" altLang="en-US"/>
              <a:t>野生动植物保护管理的现状与问题</a:t>
            </a:r>
            <a:endParaRPr lang="zh-CN" altLang="en-US"/>
          </a:p>
        </p:txBody>
      </p:sp>
      <p:sp>
        <p:nvSpPr>
          <p:cNvPr id="1049678" name="任意多边形 35"/>
          <p:cNvSpPr/>
          <p:nvPr>
            <p:custDataLst>
              <p:tags r:id="rId2"/>
            </p:custDataLst>
          </p:nvPr>
        </p:nvSpPr>
        <p:spPr>
          <a:xfrm>
            <a:off x="608400" y="1491688"/>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80" name="任意多边形 39"/>
          <p:cNvSpPr/>
          <p:nvPr>
            <p:custDataLst>
              <p:tags r:id="rId3"/>
            </p:custDataLst>
          </p:nvPr>
        </p:nvSpPr>
        <p:spPr>
          <a:xfrm>
            <a:off x="691615" y="1581891"/>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3" name="直接连接符 40"/>
          <p:cNvCxnSpPr/>
          <p:nvPr>
            <p:custDataLst>
              <p:tags r:id="rId4"/>
            </p:custDataLst>
          </p:nvPr>
        </p:nvCxnSpPr>
        <p:spPr>
          <a:xfrm flipH="1">
            <a:off x="1997019" y="1805493"/>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82" name="正文"/>
          <p:cNvSpPr txBox="1"/>
          <p:nvPr>
            <p:custDataLst>
              <p:tags r:id="rId5"/>
            </p:custDataLst>
          </p:nvPr>
        </p:nvSpPr>
        <p:spPr>
          <a:xfrm>
            <a:off x="2260641" y="1567281"/>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野生动植物保护管理现状：全球范围内，许多野生动植物种群数量减少，生存环境受到威胁。</a:t>
            </a:r>
            <a:endParaRPr lang="zh-CN" altLang="en-US">
              <a:solidFill>
                <a:schemeClr val="tx1">
                  <a:lumMod val="65000"/>
                  <a:lumOff val="35000"/>
                </a:schemeClr>
              </a:solidFill>
              <a:latin typeface="+中文正文" charset="0"/>
            </a:endParaRPr>
          </a:p>
        </p:txBody>
      </p:sp>
      <p:sp>
        <p:nvSpPr>
          <p:cNvPr id="1049684" name="矩形 42"/>
          <p:cNvSpPr>
            <a:spLocks noChangeAspect="1"/>
          </p:cNvSpPr>
          <p:nvPr>
            <p:custDataLst>
              <p:tags r:id="rId6"/>
            </p:custDataLst>
          </p:nvPr>
        </p:nvSpPr>
        <p:spPr>
          <a:xfrm flipH="1">
            <a:off x="920935" y="15634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86" name="任意多边形 45"/>
          <p:cNvSpPr/>
          <p:nvPr>
            <p:custDataLst>
              <p:tags r:id="rId7"/>
            </p:custDataLst>
          </p:nvPr>
        </p:nvSpPr>
        <p:spPr>
          <a:xfrm>
            <a:off x="608400" y="2729122"/>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88" name="任意多边形 46"/>
          <p:cNvSpPr/>
          <p:nvPr>
            <p:custDataLst>
              <p:tags r:id="rId8"/>
            </p:custDataLst>
          </p:nvPr>
        </p:nvSpPr>
        <p:spPr>
          <a:xfrm>
            <a:off x="691615" y="2819325"/>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5" name="直接连接符 47"/>
          <p:cNvCxnSpPr/>
          <p:nvPr>
            <p:custDataLst>
              <p:tags r:id="rId9"/>
            </p:custDataLst>
          </p:nvPr>
        </p:nvCxnSpPr>
        <p:spPr>
          <a:xfrm flipH="1">
            <a:off x="1997019" y="3042927"/>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90" name="正文"/>
          <p:cNvSpPr txBox="1"/>
          <p:nvPr>
            <p:custDataLst>
              <p:tags r:id="rId10"/>
            </p:custDataLst>
          </p:nvPr>
        </p:nvSpPr>
        <p:spPr>
          <a:xfrm>
            <a:off x="2260641" y="2804714"/>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野生动植物保护管理面临的问题：非法狩猎、贩卖野生动植物及其产品，城市化、工业化的扩张导致野生动植物栖息地丧失。</a:t>
            </a:r>
            <a:endParaRPr lang="zh-CN" altLang="en-US">
              <a:solidFill>
                <a:schemeClr val="tx1">
                  <a:lumMod val="65000"/>
                  <a:lumOff val="35000"/>
                </a:schemeClr>
              </a:solidFill>
              <a:latin typeface="+中文正文" charset="0"/>
            </a:endParaRPr>
          </a:p>
        </p:txBody>
      </p:sp>
      <p:sp>
        <p:nvSpPr>
          <p:cNvPr id="1049692" name="矩形 49"/>
          <p:cNvSpPr>
            <a:spLocks noChangeAspect="1"/>
          </p:cNvSpPr>
          <p:nvPr>
            <p:custDataLst>
              <p:tags r:id="rId11"/>
            </p:custDataLst>
          </p:nvPr>
        </p:nvSpPr>
        <p:spPr>
          <a:xfrm flipH="1">
            <a:off x="920935" y="2800903"/>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694" name="任意多边形 51"/>
          <p:cNvSpPr/>
          <p:nvPr>
            <p:custDataLst>
              <p:tags r:id="rId12"/>
            </p:custDataLst>
          </p:nvPr>
        </p:nvSpPr>
        <p:spPr>
          <a:xfrm>
            <a:off x="608400" y="3966555"/>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696" name="任意多边形 52"/>
          <p:cNvSpPr/>
          <p:nvPr>
            <p:custDataLst>
              <p:tags r:id="rId13"/>
            </p:custDataLst>
          </p:nvPr>
        </p:nvSpPr>
        <p:spPr>
          <a:xfrm>
            <a:off x="691615" y="4056758"/>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7" name="直接连接符 53"/>
          <p:cNvCxnSpPr/>
          <p:nvPr>
            <p:custDataLst>
              <p:tags r:id="rId14"/>
            </p:custDataLst>
          </p:nvPr>
        </p:nvCxnSpPr>
        <p:spPr>
          <a:xfrm flipH="1">
            <a:off x="1997019" y="4280360"/>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698" name="正文"/>
          <p:cNvSpPr txBox="1"/>
          <p:nvPr>
            <p:custDataLst>
              <p:tags r:id="rId15"/>
            </p:custDataLst>
          </p:nvPr>
        </p:nvSpPr>
        <p:spPr>
          <a:xfrm>
            <a:off x="2260641" y="4042148"/>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野生动植物保护管理的重要性：维护生态平衡，保护生物多样性，促进可持续发展。</a:t>
            </a:r>
            <a:endParaRPr lang="zh-CN" altLang="en-US">
              <a:solidFill>
                <a:schemeClr val="tx1">
                  <a:lumMod val="65000"/>
                  <a:lumOff val="35000"/>
                </a:schemeClr>
              </a:solidFill>
              <a:latin typeface="+中文正文" charset="0"/>
            </a:endParaRPr>
          </a:p>
        </p:txBody>
      </p:sp>
      <p:sp>
        <p:nvSpPr>
          <p:cNvPr id="1049700" name="矩形 55"/>
          <p:cNvSpPr>
            <a:spLocks noChangeAspect="1"/>
          </p:cNvSpPr>
          <p:nvPr>
            <p:custDataLst>
              <p:tags r:id="rId16"/>
            </p:custDataLst>
          </p:nvPr>
        </p:nvSpPr>
        <p:spPr>
          <a:xfrm flipH="1">
            <a:off x="920935" y="4038337"/>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9702" name="任意多边形 57"/>
          <p:cNvSpPr/>
          <p:nvPr>
            <p:custDataLst>
              <p:tags r:id="rId17"/>
            </p:custDataLst>
          </p:nvPr>
        </p:nvSpPr>
        <p:spPr>
          <a:xfrm>
            <a:off x="608400" y="5203989"/>
            <a:ext cx="10969835" cy="104432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9704" name="任意多边形 58"/>
          <p:cNvSpPr/>
          <p:nvPr>
            <p:custDataLst>
              <p:tags r:id="rId18"/>
            </p:custDataLst>
          </p:nvPr>
        </p:nvSpPr>
        <p:spPr>
          <a:xfrm>
            <a:off x="691615" y="5294192"/>
            <a:ext cx="10804040" cy="864552"/>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49" name="直接连接符 59"/>
          <p:cNvCxnSpPr/>
          <p:nvPr>
            <p:custDataLst>
              <p:tags r:id="rId19"/>
            </p:custDataLst>
          </p:nvPr>
        </p:nvCxnSpPr>
        <p:spPr>
          <a:xfrm flipH="1">
            <a:off x="1997019" y="5517794"/>
            <a:ext cx="0" cy="431958"/>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9706" name="正文"/>
          <p:cNvSpPr txBox="1"/>
          <p:nvPr>
            <p:custDataLst>
              <p:tags r:id="rId20"/>
            </p:custDataLst>
          </p:nvPr>
        </p:nvSpPr>
        <p:spPr>
          <a:xfrm>
            <a:off x="2260641" y="5279582"/>
            <a:ext cx="9010142" cy="879162"/>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野生动植物保护管理的挑战与对策：加强法律法规建设，提高公众保护意识，加大执法力度，开展科学研究等。</a:t>
            </a:r>
            <a:endParaRPr lang="zh-CN" altLang="en-US">
              <a:solidFill>
                <a:schemeClr val="tx1">
                  <a:lumMod val="65000"/>
                  <a:lumOff val="35000"/>
                </a:schemeClr>
              </a:solidFill>
              <a:latin typeface="+中文正文" charset="0"/>
            </a:endParaRPr>
          </a:p>
        </p:txBody>
      </p:sp>
      <p:sp>
        <p:nvSpPr>
          <p:cNvPr id="1049708" name="矩形 61"/>
          <p:cNvSpPr>
            <a:spLocks noChangeAspect="1"/>
          </p:cNvSpPr>
          <p:nvPr>
            <p:custDataLst>
              <p:tags r:id="rId21"/>
            </p:custDataLst>
          </p:nvPr>
        </p:nvSpPr>
        <p:spPr>
          <a:xfrm flipH="1">
            <a:off x="920935" y="5275770"/>
            <a:ext cx="900125" cy="90076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754"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756" name="标题 4"/>
          <p:cNvSpPr>
            <a:spLocks noGrp="1"/>
          </p:cNvSpPr>
          <p:nvPr>
            <p:ph type="title" idx="1"/>
            <p:custDataLst>
              <p:tags r:id="rId3"/>
            </p:custDataLst>
          </p:nvPr>
        </p:nvSpPr>
        <p:spPr/>
        <p:txBody>
          <a:bodyPr/>
          <a:lstStyle/>
          <a:p>
            <a:r>
              <a:rPr lang="zh-CN" altLang="en-US"/>
              <a:t>野生动植物保护管理的措施与建议</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810" name="标题 2"/>
          <p:cNvSpPr>
            <a:spLocks noGrp="1"/>
          </p:cNvSpPr>
          <p:nvPr>
            <p:ph type="title" idx="1"/>
          </p:nvPr>
        </p:nvSpPr>
        <p:spPr/>
        <p:txBody>
          <a:bodyPr/>
          <a:lstStyle/>
          <a:p>
            <a:r>
              <a:rPr lang="zh-CN" altLang="en-US"/>
              <a:t>法律法规的制定与完善</a:t>
            </a:r>
            <a:endParaRPr lang="zh-CN" altLang="en-US"/>
          </a:p>
        </p:txBody>
      </p:sp>
      <p:sp>
        <p:nvSpPr>
          <p:cNvPr id="1049812" name="圆角矩形 5"/>
          <p:cNvSpPr/>
          <p:nvPr>
            <p:custDataLst>
              <p:tags r:id="rId2"/>
            </p:custDataLst>
          </p:nvPr>
        </p:nvSpPr>
        <p:spPr>
          <a:xfrm>
            <a:off x="631891"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14" name="圆角矩形 3"/>
          <p:cNvSpPr/>
          <p:nvPr>
            <p:custDataLst>
              <p:tags r:id="rId3"/>
            </p:custDataLst>
          </p:nvPr>
        </p:nvSpPr>
        <p:spPr>
          <a:xfrm>
            <a:off x="608400"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16" name="文本框 5"/>
          <p:cNvSpPr txBox="1"/>
          <p:nvPr>
            <p:custDataLst>
              <p:tags r:id="rId4"/>
            </p:custDataLst>
          </p:nvPr>
        </p:nvSpPr>
        <p:spPr>
          <a:xfrm>
            <a:off x="784903"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制定严格的法律法规，禁止非法捕猎、交易和破坏野生动植物资源的行为。</a:t>
            </a:r>
            <a:endParaRPr lang="zh-CN" altLang="en-US" sz="2300">
              <a:solidFill>
                <a:schemeClr val="tx1">
                  <a:lumMod val="75000"/>
                  <a:lumOff val="25000"/>
                </a:schemeClr>
              </a:solidFill>
              <a:latin typeface="+mn-ea"/>
              <a:sym typeface="+mn-ea"/>
            </a:endParaRPr>
          </a:p>
        </p:txBody>
      </p:sp>
      <p:sp>
        <p:nvSpPr>
          <p:cNvPr id="1049818" name="圆角矩形 16"/>
          <p:cNvSpPr/>
          <p:nvPr>
            <p:custDataLst>
              <p:tags r:id="rId5"/>
            </p:custDataLst>
          </p:nvPr>
        </p:nvSpPr>
        <p:spPr>
          <a:xfrm>
            <a:off x="791252"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820" name="圆角矩形 12"/>
          <p:cNvSpPr/>
          <p:nvPr>
            <p:custDataLst>
              <p:tags r:id="rId6"/>
            </p:custDataLst>
          </p:nvPr>
        </p:nvSpPr>
        <p:spPr>
          <a:xfrm>
            <a:off x="3431174"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22" name="圆角矩形 13"/>
          <p:cNvSpPr/>
          <p:nvPr>
            <p:custDataLst>
              <p:tags r:id="rId7"/>
            </p:custDataLst>
          </p:nvPr>
        </p:nvSpPr>
        <p:spPr>
          <a:xfrm>
            <a:off x="3401968"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24" name="圆角矩形 15"/>
          <p:cNvSpPr/>
          <p:nvPr>
            <p:custDataLst>
              <p:tags r:id="rId8"/>
            </p:custDataLst>
          </p:nvPr>
        </p:nvSpPr>
        <p:spPr>
          <a:xfrm>
            <a:off x="3634977"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826" name="文本框 10"/>
          <p:cNvSpPr txBox="1"/>
          <p:nvPr>
            <p:custDataLst>
              <p:tags r:id="rId9"/>
            </p:custDataLst>
          </p:nvPr>
        </p:nvSpPr>
        <p:spPr>
          <a:xfrm>
            <a:off x="3579741"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完善野生动植物保护管理的相关法律法规，明确管理职责和权限。</a:t>
            </a:r>
            <a:endParaRPr lang="zh-CN" altLang="en-US" sz="2300">
              <a:solidFill>
                <a:schemeClr val="tx1">
                  <a:lumMod val="75000"/>
                  <a:lumOff val="25000"/>
                </a:schemeClr>
              </a:solidFill>
              <a:latin typeface="+mn-ea"/>
              <a:sym typeface="+mn-ea"/>
            </a:endParaRPr>
          </a:p>
        </p:txBody>
      </p:sp>
      <p:sp>
        <p:nvSpPr>
          <p:cNvPr id="1049828" name="圆角矩形 5"/>
          <p:cNvSpPr/>
          <p:nvPr>
            <p:custDataLst>
              <p:tags r:id="rId10"/>
            </p:custDataLst>
          </p:nvPr>
        </p:nvSpPr>
        <p:spPr>
          <a:xfrm>
            <a:off x="6224742" y="1549751"/>
            <a:ext cx="2553575" cy="4686846"/>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30" name="圆角矩形 3"/>
          <p:cNvSpPr/>
          <p:nvPr>
            <p:custDataLst>
              <p:tags r:id="rId11"/>
            </p:custDataLst>
          </p:nvPr>
        </p:nvSpPr>
        <p:spPr>
          <a:xfrm>
            <a:off x="6201251" y="1503403"/>
            <a:ext cx="2553575" cy="4686846"/>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32" name="文本框 23"/>
          <p:cNvSpPr txBox="1"/>
          <p:nvPr>
            <p:custDataLst>
              <p:tags r:id="rId12"/>
            </p:custDataLst>
          </p:nvPr>
        </p:nvSpPr>
        <p:spPr>
          <a:xfrm>
            <a:off x="6377754" y="1877360"/>
            <a:ext cx="219993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加强法律法规的宣传和普及，提高公众的法律意识和保护意识。</a:t>
            </a:r>
            <a:endParaRPr lang="zh-CN" altLang="en-US" sz="2300">
              <a:solidFill>
                <a:schemeClr val="tx1">
                  <a:lumMod val="75000"/>
                  <a:lumOff val="25000"/>
                </a:schemeClr>
              </a:solidFill>
              <a:latin typeface="+mn-ea"/>
              <a:sym typeface="+mn-ea"/>
            </a:endParaRPr>
          </a:p>
        </p:txBody>
      </p:sp>
      <p:sp>
        <p:nvSpPr>
          <p:cNvPr id="1049834" name="圆角矩形 16"/>
          <p:cNvSpPr/>
          <p:nvPr>
            <p:custDataLst>
              <p:tags r:id="rId13"/>
            </p:custDataLst>
          </p:nvPr>
        </p:nvSpPr>
        <p:spPr>
          <a:xfrm>
            <a:off x="6384103" y="5139486"/>
            <a:ext cx="687599" cy="688234"/>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836" name="圆角矩形 12"/>
          <p:cNvSpPr/>
          <p:nvPr>
            <p:custDataLst>
              <p:tags r:id="rId14"/>
            </p:custDataLst>
          </p:nvPr>
        </p:nvSpPr>
        <p:spPr>
          <a:xfrm>
            <a:off x="9024025" y="1549751"/>
            <a:ext cx="2553575" cy="4686846"/>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38" name="圆角矩形 13"/>
          <p:cNvSpPr/>
          <p:nvPr>
            <p:custDataLst>
              <p:tags r:id="rId15"/>
            </p:custDataLst>
          </p:nvPr>
        </p:nvSpPr>
        <p:spPr>
          <a:xfrm>
            <a:off x="8994819" y="1503403"/>
            <a:ext cx="2553575" cy="4686846"/>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840" name="圆角矩形 15"/>
          <p:cNvSpPr/>
          <p:nvPr>
            <p:custDataLst>
              <p:tags r:id="rId16"/>
            </p:custDataLst>
          </p:nvPr>
        </p:nvSpPr>
        <p:spPr>
          <a:xfrm>
            <a:off x="9227828" y="5144565"/>
            <a:ext cx="687599" cy="688234"/>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9444"/>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842" name="文本框 32"/>
          <p:cNvSpPr txBox="1"/>
          <p:nvPr>
            <p:custDataLst>
              <p:tags r:id="rId17"/>
            </p:custDataLst>
          </p:nvPr>
        </p:nvSpPr>
        <p:spPr>
          <a:xfrm>
            <a:off x="9172592" y="1882440"/>
            <a:ext cx="2198665" cy="308181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严格执法，加大对违法行为的惩处力度，起到震慑作用。</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https://d.book118.com/895223340322011122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1_3"/>
  <p:tag name="KSO_WM_UNIT_INDEX" val="1_1_3"/>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1"/>
  <p:tag name="KSO_WM_UNIT_INDEX" val="1_1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1_2"/>
  <p:tag name="KSO_WM_UNIT_INDEX" val="1_1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1_1"/>
  <p:tag name="KSO_WM_UNIT_INDEX" val="1_1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3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2_3"/>
  <p:tag name="KSO_WM_UNIT_INDEX" val="1_2_3"/>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2_1"/>
  <p:tag name="KSO_WM_UNIT_INDEX" val="1_2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1.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3_3"/>
  <p:tag name="KSO_WM_UNIT_INDEX" val="1_3_3"/>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1"/>
  <p:tag name="KSO_WM_UNIT_INDEX" val="1_3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3_1"/>
  <p:tag name="KSO_WM_UNIT_INDEX" val="1_3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6.xml><?xml version="1.0" encoding="utf-8"?>
<p:tagLst xmlns:p="http://schemas.openxmlformats.org/presentationml/2006/main">
  <p:tag name="KSO_WM_BEAUTIFY_FLAG" val="#wm#"/>
  <p:tag name="KSO_WM_DIAGRAM_COLOR_MATCH_VALUE" val="{&quot;shape&quot;:{&quot;fill&quot;:{&quot;solid&quot;:{&quot;brightness&quot;:-0.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FORE_SCHEMECOLOR_INDEX" val="5"/>
  <p:tag name="KSO_WM_UNIT_FILL_FORE_SCHEMECOLOR_INDEX_BRIGHTNESS" val="-0.5"/>
  <p:tag name="KSO_WM_UNIT_FILL_TYPE" val="1"/>
  <p:tag name="KSO_WM_UNIT_HIGHLIGHT" val="0"/>
  <p:tag name="KSO_WM_UNIT_ID" val="diagram20231655_3*l_h_i*1_4_3"/>
  <p:tag name="KSO_WM_UNIT_INDEX" val="1_4_3"/>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800000011920929,&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1"/>
  <p:tag name="KSO_WM_UNIT_INDEX" val="1_4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33000001311302185,&quot;transparency&quot;:0},{&quot;brightness&quot;:0.4000000059604645,&quot;colorType&quot;:1,&quot;foreColorIndex&quot;:5,&quot;pos&quot;:0,&quot;transparency&quot;:0},{&quot;brightness&quot;:-0.25,&quot;colorType&quot;:1,&quot;foreColorIndex&quot;:5,&quot;pos&quot;:1,&quot;transparency&quot;:0}],&quot;type&quot;:3},&quot;glow&quot;:{&quot;colorType&quot;:0},&quot;line&quot;:{&quot;type&quot;:0},&quot;shadow&quot;:{&quot;brightness&quot;:-0.25,&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FILL_TYPE" val="3"/>
  <p:tag name="KSO_WM_UNIT_HIGHLIGHT" val="0"/>
  <p:tag name="KSO_WM_UNIT_ID" val="diagram20231655_3*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f*1_4_1"/>
  <p:tag name="KSO_WM_UNIT_INDEX" val="1_4_1"/>
  <p:tag name="KSO_WM_UNIT_LAYERLEVEL" val="1_1_1"/>
  <p:tag name="KSO_WM_UNIT_NOCLEAR" val="0"/>
  <p:tag name="KSO_WM_UNIT_PRESET_TEXT" val="单击此处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4757385253906,&quot;width&quot;:865.0152587890625}"/>
  <p:tag name="KSO_WM_TAG_VERSION" val="3.0"/>
  <p:tag name="KSO_WM_TEMPLATE_CATEGORY" val="diagram"/>
  <p:tag name="KSO_WM_TEMPLATE_INDEX" val="20231655"/>
  <p:tag name="KSO_WM_UNIT_COMPATIBLE" val="0"/>
  <p:tag name="KSO_WM_UNIT_DIAGRAM_ISNUMVISUAL" val="0"/>
  <p:tag name="KSO_WM_UNIT_DIAGRAM_ISREFERUNIT" val="0"/>
  <p:tag name="KSO_WM_UNIT_HIGHLIGHT" val="0"/>
  <p:tag name="KSO_WM_UNIT_ID" val="diagram20231655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1.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a*1_1_1"/>
  <p:tag name="KSO_WM_UNIT_INDEX" val="1_1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4*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a*1_2_1"/>
  <p:tag name="KSO_WM_UNIT_INDEX" val="1_2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4*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a*1_3_1"/>
  <p:tag name="KSO_WM_UNIT_INDEX" val="1_3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4*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a*1_4_1"/>
  <p:tag name="KSO_WM_UNIT_INDEX" val="1_4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4*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63.xml><?xml version="1.0" encoding="utf-8"?>
<p:tagLst xmlns:p="http://schemas.openxmlformats.org/presentationml/2006/main">
  <p:tag name="KSO_WM_BEAUTIFY_FLAG" val="#wm#"/>
  <p:tag name="KSO_WM_DIAGRAM_COLOR_MATCH_VALUE" val="{&quot;shape&quot;:{&quot;fill&quot;:{&quot;gradient&quot;:[{&quot;brightness&quot;:0.949999988079071,&quot;colorType&quot;:1,&quot;foreColorIndex&quot;:5,&quot;pos&quot;:0,&quot;transparency&quot;:1},{&quot;brightness&quot;:0.800000011920929,&quot;colorType&quot;:1,&quot;foreColorIndex&quot;:5,&quot;pos&quot;:1,&quot;transparency&quot;:0}],&quot;type&quot;:3},&quot;glow&quot;:{&quot;colorType&quot;:0},&quot;line&quot;:{&quot;gradient&quot;:[{&quot;brightness&quot;:0.949999988079071,&quot;colorType&quot;:1,&quot;foreColorIndex&quot;:5,&quot;pos&quot;:0,&quot;transparency&quot;:1},{&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i*1_5_1"/>
  <p:tag name="KSO_WM_UNIT_INDEX" val="1_5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1599999964237213,&quot;transparency&quot;:0},{&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FILL_TYPE" val="3"/>
  <p:tag name="KSO_WM_UNIT_HIGHLIGHT" val="0"/>
  <p:tag name="KSO_WM_UNIT_ID" val="diagram20231671_4*l_h_a*1_5_1"/>
  <p:tag name="KSO_WM_UNIT_INDEX" val="1_5_1"/>
  <p:tag name="KSO_WM_UNIT_ISCONTENTSTITLE" val="0"/>
  <p:tag name="KSO_WM_UNIT_ISNUMDGMTITLE" val="0"/>
  <p:tag name="KSO_WM_UNIT_LAYERLEVEL" val="1_1_1"/>
  <p:tag name="KSO_WM_UNIT_NOCLEAR" val="0"/>
  <p:tag name="KSO_WM_UNIT_PRESET_TEXT" val="添加 标题"/>
  <p:tag name="KSO_WM_UNIT_TEXT_FILL_FORE_SCHEMECOLOR_INDEX" val="1"/>
  <p:tag name="KSO_WM_UNIT_TEXT_FILL_TYPE" val="1"/>
  <p:tag name="KSO_WM_UNIT_TYPE" val="l_h_a"/>
  <p:tag name="KSO_WM_UNIT_VALUE" val="1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3.7401428222656,&quot;width&quot;:861.3602905273438}"/>
  <p:tag name="KSO_WM_TAG_VERSION" val="3.0"/>
  <p:tag name="KSO_WM_TEMPLATE_CATEGORY" val="diagram"/>
  <p:tag name="KSO_WM_TEMPLATE_INDEX" val="20231671"/>
  <p:tag name="KSO_WM_UNIT_COMPATIBLE" val="0"/>
  <p:tag name="KSO_WM_UNIT_DIAGRAM_ISNUMVISUAL" val="0"/>
  <p:tag name="KSO_WM_UNIT_DIAGRAM_ISREFERUNIT" val="0"/>
  <p:tag name="KSO_WM_UNIT_HIGHLIGHT" val="0"/>
  <p:tag name="KSO_WM_UNIT_ID" val="diagram20231671_4*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 val="1"/>
  <p:tag name="KSO_WM_UNIT_TEXT_FILL_TYPE" val="1"/>
  <p:tag name="KSO_WM_UNIT_TYPE" val="l_h_f"/>
  <p:tag name="KSO_WM_UNIT_VALUE" val="6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21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2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27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8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287.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2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293.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2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295.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29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16</vt:i4>
      </vt:variant>
    </vt:vector>
  </HeadingPairs>
  <TitlesOfParts>
    <vt:vector baseType="lpstr" size="24">
      <vt:lpstr>Arial</vt:lpstr>
      <vt:lpstr>Calibri</vt:lpstr>
      <vt:lpstr>微软雅黑</vt:lpstr>
      <vt:lpstr>Wingdings</vt:lpstr>
      <vt:lpstr>Calibri Light</vt:lpstr>
      <vt:lpstr>宋体</vt:lpstr>
      <vt:lpstr>+中文正文</vt:lpstr>
      <vt:lpstr>Office Theme</vt:lpstr>
      <vt:lpstr>生物进化与野生动植物保护管理</vt:lpstr>
      <vt:lpstr>目录</vt:lpstr>
      <vt:lpstr>单击添加章节标题</vt:lpstr>
      <vt:lpstr>生物进化的概念与历程</vt:lpstr>
      <vt:lpstr>生物进化的定义</vt:lpstr>
      <vt:lpstr>生物进化的历程</vt:lpstr>
      <vt:lpstr>生物进化的证据</vt:lpstr>
      <vt:lpstr>生物进化的意义</vt:lpstr>
      <vt:lpstr>野生动植物保护管理的必要性</vt:lpstr>
      <vt:lpstr>野生动植物的生态价值</vt:lpstr>
      <vt:lpstr>野生动植物的经济价值</vt:lpstr>
      <vt:lpstr>野生动植物的保护意义</vt:lpstr>
      <vt:lpstr>野生动植物保护管理的现状与问题</vt:lpstr>
      <vt:lpstr>野生动植物保护管理的措施与建议</vt:lpstr>
      <vt:lpstr>法律法规的制定与完善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2024-09-26T12:43:07.878</cp:lastPrinted>
  <dcterms:created xsi:type="dcterms:W3CDTF">2024-09-26T04:43:07Z</dcterms:created>
  <dcterms:modified xsi:type="dcterms:W3CDTF">2024-09-26T04:43:10Z</dcterms:modified>
</cp:coreProperties>
</file>