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61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l" eaLnBrk="1" hangingPunct="1"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3492" name="Rectangle 4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61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第二级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第三级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第四级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第五级</a:t>
            </a:r>
            <a:endParaRPr kumimoji="1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1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l" eaLnBrk="1" hangingPunct="1"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1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zh-CN" sz="1200"/>
              <a:t/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3</a:t>
            </a:fld>
            <a:endParaRPr lang="en-US" altLang="zh-CN" sz="1200"/>
          </a:p>
        </p:txBody>
      </p:sp>
      <p:sp>
        <p:nvSpPr>
          <p:cNvPr id="64515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6451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4</a:t>
            </a:fld>
            <a:endParaRPr lang="en-US" altLang="zh-CN" sz="1200"/>
          </a:p>
        </p:txBody>
      </p:sp>
      <p:sp>
        <p:nvSpPr>
          <p:cNvPr id="65539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6554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FB22-D884-43A8-A1E1-2D319935E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54A99-732C-44E7-8C54-CE7EE9CF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7C448-C78B-49D6-A4EC-77EB946B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6AE76-FFB2-4E10-8CDA-C50E77B2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CB70BF-A3A9-4989-BD62-9889BC62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8C0D1-5D5A-4123-87E1-B2C35BEC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3C375-D2B5-494C-A557-4492F033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3811A-7B09-43E8-AF96-1BAF4040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DBFCB-3964-4F62-8F95-7F1207BA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7807E-19F9-43A8-B4B2-09613841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9E87E-59B9-4EF3-88BB-0998968A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 Box 31"/>
          <p:cNvSpPr txBox="1">
            <a:spLocks noChangeArrowheads="1"/>
          </p:cNvSpPr>
          <p:nvPr/>
        </p:nvSpPr>
        <p:spPr bwMode="auto">
          <a:xfrm>
            <a:off x="0" y="0"/>
            <a:ext cx="9144000" cy="1004888"/>
          </a:xfrm>
          <a:prstGeom prst="rect">
            <a:avLst/>
          </a:prstGeom>
          <a:gradFill rotWithShape="0">
            <a:gsLst>
              <a:gs pos="0">
                <a:srgbClr val="C6D6F6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051" name="Picture 22"/>
          <p:cNvPicPr>
            <a:picLocks noChangeAspect="1"/>
          </p:cNvPicPr>
          <p:nvPr userDrawn="1"/>
        </p:nvPicPr>
        <p:blipFill>
          <a:blip r:embed="rId1">
            <a:grayscl/>
            <a:lum bright="70001" contrast="-70000"/>
          </a:blip>
          <a:srcRect l="1984" t="17514" r="75296" b="61992"/>
          <a:stretch>
            <a:fillRect/>
          </a:stretch>
        </p:blipFill>
        <p:spPr>
          <a:xfrm>
            <a:off x="533400" y="1524000"/>
            <a:ext cx="8229600" cy="4191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Text Box 23"/>
          <p:cNvSpPr txBox="1">
            <a:spLocks noChangeArrowheads="1"/>
          </p:cNvSpPr>
          <p:nvPr/>
        </p:nvSpPr>
        <p:spPr bwMode="auto">
          <a:xfrm>
            <a:off x="0" y="5853113"/>
            <a:ext cx="9144000" cy="1004888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C6D6F6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Text Box 26"/>
          <p:cNvSpPr txBox="1">
            <a:spLocks noChangeArrowheads="1"/>
          </p:cNvSpPr>
          <p:nvPr/>
        </p:nvSpPr>
        <p:spPr bwMode="auto">
          <a:xfrm>
            <a:off x="152400" y="152400"/>
            <a:ext cx="2209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66CC"/>
                </a:solidFill>
                <a:effectLst/>
                <a:uLnTx/>
                <a:uFillTx/>
                <a:latin typeface="Times New Roman" panose="02020603050405020304" pitchFamily="18" charset="0"/>
                <a:ea typeface="楷体_GB2312" pitchFamily="49" charset="-122"/>
                <a:cs typeface="+mn-cs"/>
              </a:rPr>
              <a:t>管理信息系统</a:t>
            </a:r>
            <a:endParaRPr kumimoji="1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66CC"/>
              </a:solidFill>
              <a:effectLst/>
              <a:uLnTx/>
              <a:uFillTx/>
              <a:latin typeface="Times New Roman" panose="02020603050405020304" pitchFamily="18" charset="0"/>
              <a:ea typeface="楷体_GB2312" pitchFamily="49" charset="-122"/>
              <a:cs typeface="+mn-cs"/>
            </a:endParaRPr>
          </a:p>
        </p:txBody>
      </p:sp>
      <p:sp>
        <p:nvSpPr>
          <p:cNvPr id="2054" name="Rectangle 29"/>
          <p:cNvSpPr/>
          <p:nvPr userDrawn="1"/>
        </p:nvSpPr>
        <p:spPr>
          <a:xfrm>
            <a:off x="609600" y="1219200"/>
            <a:ext cx="8534400" cy="39688"/>
          </a:xfrm>
          <a:prstGeom prst="rect">
            <a:avLst/>
          </a:prstGeom>
          <a:gradFill rotWithShape="0">
            <a:gsLst>
              <a:gs pos="0">
                <a:srgbClr val="3399FF"/>
              </a:gs>
              <a:gs pos="100000">
                <a:schemeClr val="bg1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055" name="Rectangle 30"/>
          <p:cNvSpPr/>
          <p:nvPr userDrawn="1"/>
        </p:nvSpPr>
        <p:spPr>
          <a:xfrm>
            <a:off x="331788" y="6008688"/>
            <a:ext cx="8534400" cy="25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3399FF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6" name="Rectangle 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239000" y="6537325"/>
            <a:ext cx="1905000" cy="3048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" name="Rectangle 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39750" y="1052513"/>
            <a:ext cx="3919538" cy="4824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1688" y="1052513"/>
            <a:ext cx="3921125" cy="48244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1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34150" y="228600"/>
            <a:ext cx="1998663" cy="56483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33400" y="228600"/>
            <a:ext cx="5848350" cy="56483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7772400" cy="6858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539750" y="1052513"/>
            <a:ext cx="3919538" cy="482441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1688" y="1052513"/>
            <a:ext cx="3921125" cy="482441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1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239000" y="6537325"/>
            <a:ext cx="1905000" cy="3048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2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Text Box 13"/>
          <p:cNvSpPr txBox="1">
            <a:spLocks noChangeArrowheads="1"/>
          </p:cNvSpPr>
          <p:nvPr/>
        </p:nvSpPr>
        <p:spPr bwMode="auto">
          <a:xfrm>
            <a:off x="0" y="5853113"/>
            <a:ext cx="9144000" cy="1004888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C6D6F6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7" name="Text Box 14"/>
          <p:cNvSpPr txBox="1">
            <a:spLocks noChangeArrowheads="1"/>
          </p:cNvSpPr>
          <p:nvPr/>
        </p:nvSpPr>
        <p:spPr bwMode="auto">
          <a:xfrm>
            <a:off x="0" y="0"/>
            <a:ext cx="9144000" cy="1004888"/>
          </a:xfrm>
          <a:prstGeom prst="rect">
            <a:avLst/>
          </a:prstGeom>
          <a:gradFill rotWithShape="0">
            <a:gsLst>
              <a:gs pos="0">
                <a:srgbClr val="C6D6F6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879" name="Rectangle 1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239000" y="6537325"/>
            <a:ext cx="1905000" cy="30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rgbClr val="7BBD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中南大学医药信息系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880" name="Rectangle 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0" y="6492875"/>
            <a:ext cx="6096000" cy="381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600" b="0" i="0" u="none" kern="1200" baseline="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7BBD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编码与测试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rgbClr val="7BBD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030" name="Rectangle 17"/>
          <p:cNvSpPr/>
          <p:nvPr userDrawn="1"/>
        </p:nvSpPr>
        <p:spPr>
          <a:xfrm>
            <a:off x="358775" y="908050"/>
            <a:ext cx="8534400" cy="39688"/>
          </a:xfrm>
          <a:prstGeom prst="rect">
            <a:avLst/>
          </a:prstGeom>
          <a:gradFill rotWithShape="0">
            <a:gsLst>
              <a:gs pos="0">
                <a:srgbClr val="3399FF"/>
              </a:gs>
              <a:gs pos="100000">
                <a:schemeClr val="bg1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031" name="Rectangle 18"/>
          <p:cNvSpPr/>
          <p:nvPr userDrawn="1"/>
        </p:nvSpPr>
        <p:spPr>
          <a:xfrm>
            <a:off x="323850" y="6008688"/>
            <a:ext cx="8534400" cy="254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3399FF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032" name="Rectangle 19"/>
          <p:cNvSpPr>
            <a:spLocks noGrp="1"/>
          </p:cNvSpPr>
          <p:nvPr>
            <p:ph type="title"/>
          </p:nvPr>
        </p:nvSpPr>
        <p:spPr>
          <a:xfrm>
            <a:off x="533400" y="228600"/>
            <a:ext cx="7772400" cy="685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3" name="Rectangle 20"/>
          <p:cNvSpPr>
            <a:spLocks noGrp="1"/>
          </p:cNvSpPr>
          <p:nvPr>
            <p:ph type="body" idx="1"/>
          </p:nvPr>
        </p:nvSpPr>
        <p:spPr>
          <a:xfrm>
            <a:off x="539750" y="1052513"/>
            <a:ext cx="7993063" cy="482441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hf sldNum="0" hdr="0" ftr="0"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36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n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Ø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241410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7"/>
          <p:cNvSpPr/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 vert="horz" wrap="square" lIns="91440" tIns="45720" rIns="91440" bIns="45720" anchor="ctr" anchorCtr="1"/>
          <a:lstStyle>
            <a:lvl1pPr lvl="0">
              <a:buClrTx/>
              <a:buSzTx/>
              <a:buFontTx/>
              <a:defRPr/>
            </a:lvl1pPr>
          </a:lstStyle>
          <a:p>
            <a:pPr lvl="0" eaLnBrk="1" hangingPunct="1"/>
            <a:r>
              <a:rPr lang="zh-CN" altLang="en-US" sz="4000" b="1">
                <a:solidFill>
                  <a:srgbClr val="FF3300"/>
                </a:solidFill>
              </a:rPr>
              <a:t>信息系统的安全与运行维护</a:t>
            </a:r>
            <a:endParaRPr lang="zh-CN" altLang="en-US" sz="4000" b="1">
              <a:solidFill>
                <a:srgbClr val="FF3300"/>
              </a:solidFill>
            </a:endParaRPr>
          </a:p>
        </p:txBody>
      </p:sp>
      <p:sp>
        <p:nvSpPr>
          <p:cNvPr id="15363" name="TextBox 1536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cover dir="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6387" name="Rectangle 6"/>
          <p:cNvSpPr>
            <a:spLocks noGrp="1"/>
          </p:cNvSpPr>
          <p:nvPr>
            <p:ph idx="1"/>
          </p:nvPr>
        </p:nvSpPr>
        <p:spPr>
          <a:xfrm>
            <a:off x="1258888" y="1268413"/>
            <a:ext cx="6646862" cy="41052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2800" b="1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一、信息系统的安全管理</a:t>
            </a:r>
            <a:endParaRPr lang="zh-CN" altLang="en-US" sz="2800" b="1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endParaRPr lang="zh-CN" altLang="en-US" sz="2800" b="1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二、系统转换与信息系统运行的组织</a:t>
            </a:r>
            <a:endParaRPr lang="zh-CN" altLang="en-US" sz="2800" b="1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endParaRPr lang="zh-CN" altLang="en-US" sz="2800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三、信息系统的运行制度</a:t>
            </a:r>
            <a:r>
              <a:rPr lang="zh-CN" altLang="en-US" sz="2800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  <a:endParaRPr lang="zh-CN" altLang="en-US" sz="2800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endParaRPr lang="zh-CN" altLang="en-US" sz="2800" b="1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四、信息系统的维护与升级</a:t>
            </a:r>
            <a:r>
              <a:rPr lang="zh-CN" altLang="en-US" sz="2800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  <a:endParaRPr lang="zh-CN" altLang="en-US" sz="2800">
              <a:solidFill>
                <a:schemeClr val="tx2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6388" name="Rectangle 7"/>
          <p:cNvSpPr>
            <a:spLocks noGrp="1"/>
          </p:cNvSpPr>
          <p:nvPr>
            <p:ph type="title"/>
          </p:nvPr>
        </p:nvSpPr>
        <p:spPr>
          <a:xfrm>
            <a:off x="827088" y="131763"/>
            <a:ext cx="7620000" cy="936625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200">
                <a:solidFill>
                  <a:srgbClr val="3333FF"/>
                </a:solidFill>
              </a:rPr>
              <a:t>主要内容</a:t>
            </a:r>
            <a:endParaRPr lang="zh-CN" altLang="en-US" sz="3200">
              <a:solidFill>
                <a:srgbClr val="3333FF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页脚占位符 3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7411" name="Rectangle 4"/>
          <p:cNvSpPr>
            <a:spLocks noGrp="1"/>
          </p:cNvSpPr>
          <p:nvPr>
            <p:ph type="title"/>
          </p:nvPr>
        </p:nvSpPr>
        <p:spPr>
          <a:xfrm>
            <a:off x="611188" y="2852738"/>
            <a:ext cx="7772400" cy="6858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200" b="1">
                <a:ea typeface="隶书" panose="02010509060101010101" pitchFamily="49" charset="-122"/>
              </a:rPr>
              <a:t>一、信息系统的安全管理</a:t>
            </a:r>
            <a:endParaRPr lang="zh-CN" altLang="en-US" sz="3200" b="1"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cov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8435" name="Rectangle 2"/>
          <p:cNvSpPr>
            <a:spLocks noGrp="1"/>
          </p:cNvSpPr>
          <p:nvPr>
            <p:ph type="body" sz="half" idx="1"/>
          </p:nvPr>
        </p:nvSpPr>
        <p:spPr>
          <a:xfrm>
            <a:off x="468313" y="1125538"/>
            <a:ext cx="8051800" cy="4114800"/>
          </a:xfrm>
        </p:spPr>
        <p:txBody>
          <a:bodyPr vert="horz" wrap="square" lIns="91440" tIns="45720" rIns="91440" bIns="45720" anchor="t" anchorCtr="0"/>
          <a:lstStyle/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zh-CN" altLang="en-US" sz="2800" b="1"/>
              <a:t>信息系统安全的定义：</a:t>
            </a:r>
            <a:endParaRPr lang="zh-CN" altLang="en-US" sz="2800" b="1"/>
          </a:p>
          <a:p>
            <a:pPr marL="609600" indent="-609600" eaLnBrk="1" hangingPunct="1">
              <a:lnSpc>
                <a:spcPct val="150000"/>
              </a:lnSpc>
              <a:buNone/>
            </a:pPr>
            <a:r>
              <a:rPr lang="zh-CN" altLang="en-US" b="1"/>
              <a:t>	</a:t>
            </a:r>
            <a:r>
              <a:rPr lang="zh-CN" altLang="en-US" sz="2400" b="1"/>
              <a:t>指采取技术和非技术手段，通过对信息系统建设中的</a:t>
            </a:r>
            <a:r>
              <a:rPr lang="zh-CN" altLang="en-US" sz="2400" b="1" u="sng"/>
              <a:t>安全设计</a:t>
            </a:r>
            <a:r>
              <a:rPr lang="zh-CN" altLang="en-US" sz="2400" b="1"/>
              <a:t>和运行中的</a:t>
            </a:r>
            <a:r>
              <a:rPr lang="zh-CN" altLang="en-US" sz="2400" b="1" u="sng"/>
              <a:t>安全管理</a:t>
            </a:r>
            <a:r>
              <a:rPr lang="zh-CN" altLang="en-US" sz="2400" b="1"/>
              <a:t>，使运行在计算机网络中的信息系统有保护，没有危险。</a:t>
            </a:r>
            <a:endParaRPr lang="zh-CN" altLang="en-US" sz="2400" b="1"/>
          </a:p>
          <a:p>
            <a:pPr marL="609600" indent="-609600" eaLnBrk="1" hangingPunct="1">
              <a:lnSpc>
                <a:spcPct val="150000"/>
              </a:lnSpc>
              <a:buNone/>
            </a:pPr>
            <a:endParaRPr lang="en-US" altLang="zh-CN" sz="2400" b="1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18436" name="Rectangle 4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zh-CN"/>
          </a:p>
        </p:txBody>
      </p:sp>
    </p:spTree>
  </p:cSld>
  <p:clrMapOvr>
    <a:masterClrMapping/>
  </p:clrMapOvr>
  <p:transition>
    <p:cov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9459" name="Rectangle 5"/>
          <p:cNvSpPr>
            <a:spLocks noGrp="1"/>
          </p:cNvSpPr>
          <p:nvPr>
            <p:ph type="body" sz="half" idx="1"/>
          </p:nvPr>
        </p:nvSpPr>
        <p:spPr>
          <a:xfrm>
            <a:off x="755650" y="1052513"/>
            <a:ext cx="7704138" cy="5040312"/>
          </a:xfrm>
        </p:spPr>
        <p:txBody>
          <a:bodyPr vert="horz" wrap="square" lIns="91440" tIns="45720" rIns="91440" bIns="45720" anchor="t" anchorCtr="0"/>
          <a:lstStyle/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数据的输入、输出、存取与备份，源程序以及应用软件、数据库、操作系统等方面的漏洞或缺陷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硬件、通信部分的漏洞、缺陷或者是遗失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电磁辐射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环境保障系统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企业内部人的因素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软件的非法复制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“黑客”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计算机病毒</a:t>
            </a:r>
            <a:endParaRPr lang="zh-CN" altLang="en-US" sz="2400" b="1"/>
          </a:p>
          <a:p>
            <a:pPr lvl="1" eaLnBrk="1" hangingPunct="1">
              <a:buFont typeface="Wingdings" panose="05000000000000000000" pitchFamily="2" charset="2"/>
            </a:pPr>
            <a:r>
              <a:rPr lang="zh-CN" altLang="en-US" sz="2400" b="1"/>
              <a:t>经济</a:t>
            </a:r>
            <a:r>
              <a:rPr lang="en-US" altLang="zh-CN" sz="2400" b="1"/>
              <a:t>(</a:t>
            </a:r>
            <a:r>
              <a:rPr lang="zh-CN" altLang="en-US" sz="2400" b="1"/>
              <a:t>信息</a:t>
            </a:r>
            <a:r>
              <a:rPr lang="en-US" altLang="zh-CN" sz="2400" b="1"/>
              <a:t>)</a:t>
            </a:r>
            <a:r>
              <a:rPr lang="zh-CN" altLang="en-US" sz="2400" b="1"/>
              <a:t>间谍等</a:t>
            </a:r>
            <a:r>
              <a:rPr lang="zh-CN" altLang="en-US" sz="1800" b="1"/>
              <a:t>		</a:t>
            </a:r>
            <a:endParaRPr lang="zh-CN" altLang="en-US" sz="1800" b="1"/>
          </a:p>
          <a:p>
            <a:pPr eaLnBrk="1" hangingPunct="1">
              <a:buClrTx/>
              <a:buSzTx/>
              <a:buFont typeface="Wingdings" panose="05000000000000000000" pitchFamily="2" charset="2"/>
            </a:pPr>
            <a:endParaRPr lang="en-US" altLang="zh-CN" sz="2800" b="1"/>
          </a:p>
        </p:txBody>
      </p:sp>
      <p:sp>
        <p:nvSpPr>
          <p:cNvPr id="19460" name="Rectangle 9"/>
          <p:cNvSpPr>
            <a:spLocks noGrp="1"/>
          </p:cNvSpPr>
          <p:nvPr>
            <p:ph type="title"/>
          </p:nvPr>
        </p:nvSpPr>
        <p:spPr>
          <a:xfrm>
            <a:off x="539750" y="188913"/>
            <a:ext cx="7620000" cy="74453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800" b="1">
                <a:solidFill>
                  <a:schemeClr val="tx1"/>
                </a:solidFill>
              </a:rPr>
              <a:t>2.</a:t>
            </a:r>
            <a:r>
              <a:rPr lang="zh-CN" altLang="en-US" sz="2800" b="1">
                <a:solidFill>
                  <a:schemeClr val="tx1"/>
                </a:solidFill>
              </a:rPr>
              <a:t>影响系统安全的常见因素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 dir="l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1426" name="Rectangle 2"/>
          <p:cNvSpPr>
            <a:spLocks noGrp="1"/>
          </p:cNvSpPr>
          <p:nvPr>
            <p:ph type="body" sz="half" idx="1"/>
          </p:nvPr>
        </p:nvSpPr>
        <p:spPr>
          <a:xfrm>
            <a:off x="900113" y="1052513"/>
            <a:ext cx="7488237" cy="2298700"/>
          </a:xfrm>
        </p:spPr>
        <p:txBody>
          <a:bodyPr vert="horz" wrap="square" lIns="91440" tIns="45720" rIns="91440" bIns="45720" anchor="t" anchorCtr="0"/>
          <a:lstStyle/>
          <a:p>
            <a:pPr lvl="2" eaLnBrk="1" hangingPunct="1">
              <a:lnSpc>
                <a:spcPct val="150000"/>
              </a:lnSpc>
              <a:buFontTx/>
              <a:buNone/>
            </a:pPr>
            <a:r>
              <a:rPr lang="zh-CN" altLang="en-US" b="1"/>
              <a:t>物理实体安全的设计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  <a:buFontTx/>
              <a:buNone/>
            </a:pPr>
            <a:r>
              <a:rPr lang="zh-CN" altLang="en-US" b="1"/>
              <a:t>硬件系统和通信网络的安全设计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  <a:buFontTx/>
              <a:buNone/>
            </a:pPr>
            <a:r>
              <a:rPr lang="zh-CN" altLang="en-US" b="1"/>
              <a:t>软件系统和数据的安全设计等</a:t>
            </a:r>
            <a:endParaRPr lang="zh-CN" altLang="en-US" b="1"/>
          </a:p>
        </p:txBody>
      </p:sp>
      <p:sp>
        <p:nvSpPr>
          <p:cNvPr id="20484" name="Rectangle 8"/>
          <p:cNvSpPr>
            <a:spLocks noGrp="1"/>
          </p:cNvSpPr>
          <p:nvPr>
            <p:ph type="title"/>
          </p:nvPr>
        </p:nvSpPr>
        <p:spPr>
          <a:xfrm>
            <a:off x="468313" y="188913"/>
            <a:ext cx="7620000" cy="671512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800" b="1">
                <a:solidFill>
                  <a:schemeClr val="tx1"/>
                </a:solidFill>
              </a:rPr>
              <a:t>3. </a:t>
            </a:r>
            <a:r>
              <a:rPr lang="zh-CN" altLang="en-US" sz="2800" b="1">
                <a:solidFill>
                  <a:schemeClr val="tx1"/>
                </a:solidFill>
              </a:rPr>
              <a:t>信息系统安全的设计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0485" name="AutoShape 9"/>
          <p:cNvSpPr/>
          <p:nvPr/>
        </p:nvSpPr>
        <p:spPr>
          <a:xfrm>
            <a:off x="1619250" y="1339850"/>
            <a:ext cx="238125" cy="1446213"/>
          </a:xfrm>
          <a:prstGeom prst="leftBrace">
            <a:avLst>
              <a:gd name="adj1" fmla="val 44481"/>
              <a:gd name="adj2" fmla="val 50000"/>
            </a:avLst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4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2450" name="Rectangle 2"/>
          <p:cNvSpPr>
            <a:spLocks noGrp="1"/>
          </p:cNvSpPr>
          <p:nvPr>
            <p:ph type="title"/>
          </p:nvPr>
        </p:nvSpPr>
        <p:spPr>
          <a:xfrm>
            <a:off x="684213" y="0"/>
            <a:ext cx="76200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800" b="1">
                <a:latin typeface="华文行楷" panose="02010800040101010101" pitchFamily="2" charset="-122"/>
                <a:ea typeface="华文行楷" panose="02010800040101010101" pitchFamily="2" charset="-122"/>
              </a:rPr>
              <a:t>(1)</a:t>
            </a:r>
            <a:r>
              <a:rPr lang="zh-CN" altLang="en-US" sz="2800" b="1">
                <a:latin typeface="华文行楷" panose="02010800040101010101" pitchFamily="2" charset="-122"/>
                <a:ea typeface="华文行楷" panose="02010800040101010101" pitchFamily="2" charset="-122"/>
              </a:rPr>
              <a:t>物理实体安全环境的设计</a:t>
            </a:r>
            <a:endParaRPr lang="zh-CN" altLang="en-US" sz="2800" b="1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32451" name="Rectangle 3"/>
          <p:cNvSpPr>
            <a:spLocks noGrp="1"/>
          </p:cNvSpPr>
          <p:nvPr>
            <p:ph type="body" sz="half" idx="1"/>
          </p:nvPr>
        </p:nvSpPr>
        <p:spPr>
          <a:xfrm>
            <a:off x="900113" y="1125538"/>
            <a:ext cx="7272337" cy="2438400"/>
          </a:xfrm>
        </p:spPr>
        <p:txBody>
          <a:bodyPr vert="horz" wrap="square" lIns="91440" tIns="45720" rIns="91440" bIns="45720" anchor="t" anchorCtr="0"/>
          <a:lstStyle/>
          <a:p>
            <a:pPr marL="514350" indent="-514350" eaLnBrk="1" hangingPunct="1">
              <a:lnSpc>
                <a:spcPct val="150000"/>
              </a:lnSpc>
              <a:buClrTx/>
              <a:buSzTx/>
              <a:buFont typeface="宋体" panose="02010600030101010101" pitchFamily="2" charset="-122"/>
              <a:buAutoNum type="circleNumDbPlain"/>
            </a:pPr>
            <a:r>
              <a:rPr lang="zh-CN" altLang="en-US" sz="2400" b="1"/>
              <a:t>尽管信息系统分散在各个科室、部门，但服务器一般集中在某个较安全的地方</a:t>
            </a:r>
            <a:r>
              <a:rPr lang="en-US" altLang="zh-CN" sz="2400" b="1"/>
              <a:t>(</a:t>
            </a:r>
            <a:r>
              <a:rPr lang="zh-CN" altLang="en-US" sz="2400" b="1"/>
              <a:t>机房或中心机房</a:t>
            </a:r>
            <a:r>
              <a:rPr lang="en-US" altLang="zh-CN" sz="2400" b="1"/>
              <a:t>) </a:t>
            </a:r>
            <a:endParaRPr lang="en-US" altLang="zh-CN" sz="2400" b="1"/>
          </a:p>
          <a:p>
            <a:pPr marL="514350" indent="-514350" eaLnBrk="1" hangingPunct="1">
              <a:lnSpc>
                <a:spcPct val="150000"/>
              </a:lnSpc>
              <a:buClrTx/>
              <a:buSzTx/>
              <a:buFont typeface="宋体" panose="02010600030101010101" pitchFamily="2" charset="-122"/>
              <a:buAutoNum type="circleNumDbPlain"/>
            </a:pPr>
            <a:r>
              <a:rPr lang="zh-CN" altLang="en-US" sz="2400" b="1"/>
              <a:t>机房分级管理</a:t>
            </a:r>
            <a:endParaRPr lang="zh-CN" altLang="en-US" sz="2400" b="1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32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32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50" grpId="0"/>
      <p:bldP spid="2324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2531" name="Rectangle 2"/>
          <p:cNvSpPr>
            <a:spLocks noGrp="1"/>
          </p:cNvSpPr>
          <p:nvPr>
            <p:ph type="title"/>
          </p:nvPr>
        </p:nvSpPr>
        <p:spPr>
          <a:xfrm>
            <a:off x="539750" y="333375"/>
            <a:ext cx="8077200" cy="600075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2800" b="1"/>
              <a:t>信息系统机房规划要考虑的</a:t>
            </a:r>
            <a:r>
              <a:rPr lang="zh-CN" altLang="en-US" sz="2800" b="1">
                <a:solidFill>
                  <a:schemeClr val="accent2"/>
                </a:solidFill>
              </a:rPr>
              <a:t>安全技术要求</a:t>
            </a:r>
            <a:r>
              <a:rPr lang="zh-CN" altLang="en-US" sz="2800" b="1"/>
              <a:t>：</a:t>
            </a:r>
            <a:endParaRPr lang="zh-CN" altLang="en-US" sz="2800" b="1"/>
          </a:p>
        </p:txBody>
      </p:sp>
      <p:sp>
        <p:nvSpPr>
          <p:cNvPr id="234499" name="Rectangle 3"/>
          <p:cNvSpPr>
            <a:spLocks noGrp="1"/>
          </p:cNvSpPr>
          <p:nvPr>
            <p:ph type="body" sz="half" idx="1"/>
          </p:nvPr>
        </p:nvSpPr>
        <p:spPr>
          <a:xfrm>
            <a:off x="1042988" y="1052513"/>
            <a:ext cx="7750175" cy="4660900"/>
          </a:xfrm>
        </p:spPr>
        <p:txBody>
          <a:bodyPr vert="horz" wrap="square" lIns="91440" tIns="45720" rIns="91440" bIns="45720" anchor="t" anchorCtr="0"/>
          <a:lstStyle/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en-US" altLang="zh-CN" sz="2400" b="1"/>
              <a:t> </a:t>
            </a:r>
            <a:r>
              <a:rPr lang="zh-CN" altLang="en-US" sz="2400" b="1"/>
              <a:t>合理规划中心机房与各科室、车间机房的位置 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对出入机房进行控制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机房应进行一定的内部装修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选择合适的其他设备和辅助材料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安装空调系统 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防火、防水 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防磁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防静电 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防电磁波干扰和泄露 </a:t>
            </a:r>
            <a:endParaRPr lang="zh-CN" altLang="en-US" sz="2400" b="1"/>
          </a:p>
          <a:p>
            <a:pPr marL="457200" indent="-457200" eaLnBrk="1" hangingPunct="1">
              <a:buClrTx/>
              <a:buSzTx/>
              <a:buFont typeface="Times New Roman" panose="02020603050405020304" pitchFamily="18" charset="0"/>
              <a:buAutoNum type="alphaLcParenR"/>
            </a:pPr>
            <a:r>
              <a:rPr lang="zh-CN" altLang="en-US" sz="2400" b="1"/>
              <a:t> 电源 </a:t>
            </a:r>
            <a:endParaRPr lang="zh-CN" altLang="en-US"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4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49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555" name="Rectangle 2"/>
          <p:cNvSpPr>
            <a:spLocks noGrp="1"/>
          </p:cNvSpPr>
          <p:nvPr>
            <p:ph type="title"/>
          </p:nvPr>
        </p:nvSpPr>
        <p:spPr>
          <a:xfrm>
            <a:off x="684213" y="188913"/>
            <a:ext cx="7620000" cy="887412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latin typeface="华文行楷" panose="02010800040101010101" pitchFamily="2" charset="-122"/>
                <a:ea typeface="华文行楷" panose="02010800040101010101" pitchFamily="2" charset="-122"/>
              </a:rPr>
              <a:t>（</a:t>
            </a:r>
            <a:r>
              <a:rPr lang="en-US" altLang="zh-CN" sz="2800" b="1">
                <a:latin typeface="华文行楷" panose="02010800040101010101" pitchFamily="2" charset="-122"/>
                <a:ea typeface="华文行楷" panose="02010800040101010101" pitchFamily="2" charset="-122"/>
              </a:rPr>
              <a:t>2</a:t>
            </a:r>
            <a:r>
              <a:rPr lang="zh-CN" altLang="en-US" sz="2800" b="1">
                <a:latin typeface="华文行楷" panose="02010800040101010101" pitchFamily="2" charset="-122"/>
                <a:ea typeface="华文行楷" panose="02010800040101010101" pitchFamily="2" charset="-122"/>
              </a:rPr>
              <a:t>）软件和数据安全的设计</a:t>
            </a:r>
            <a:r>
              <a:rPr lang="zh-CN" altLang="en-US" sz="2400"/>
              <a:t> </a:t>
            </a:r>
            <a:endParaRPr lang="zh-CN" altLang="en-US" sz="2400"/>
          </a:p>
        </p:txBody>
      </p:sp>
      <p:sp>
        <p:nvSpPr>
          <p:cNvPr id="2365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052513"/>
            <a:ext cx="8137525" cy="48355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514350" marR="0" lvl="0" indent="-5143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软件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是保证信息系统正常运行、促进信息技术普及应用的主要因素和手段。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数据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是信息系统的中心，数据的安全管理是信息系统安全的核心。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ea"/>
              <a:buAutoNum type="circleNumDbPlai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如何保证它们的安全？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635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lphaLcParenR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选择安全可靠的操作系统和数据库管理系统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635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lphaLcParenR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设计、开发安全可靠的应用程序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635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+mj-lt"/>
              <a:buAutoNum type="alphaLcParenR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信息系统中数据安全的设计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4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7570" name="Rectangle 2"/>
          <p:cNvSpPr>
            <a:spLocks noGrp="1"/>
          </p:cNvSpPr>
          <p:nvPr>
            <p:ph type="title"/>
          </p:nvPr>
        </p:nvSpPr>
        <p:spPr>
          <a:xfrm>
            <a:off x="301625" y="188913"/>
            <a:ext cx="8540750" cy="792162"/>
          </a:xfrm>
        </p:spPr>
        <p:txBody>
          <a:bodyPr vert="horz" wrap="square" lIns="91440" tIns="45720" rIns="91440" bIns="45720" anchor="ctr" anchorCtr="0"/>
          <a:lstStyle/>
          <a:p>
            <a:pPr marL="514350" indent="-514350" eaLnBrk="1" hangingPunct="1"/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a)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选择安全可靠的操作系统和数据库管理系统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7571" name="Rectangle 3"/>
          <p:cNvSpPr>
            <a:spLocks noGrp="1"/>
          </p:cNvSpPr>
          <p:nvPr>
            <p:ph type="body" sz="half" idx="1"/>
          </p:nvPr>
        </p:nvSpPr>
        <p:spPr>
          <a:xfrm>
            <a:off x="374650" y="1125538"/>
            <a:ext cx="8142288" cy="25177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/>
              <a:t>　　	</a:t>
            </a:r>
            <a:r>
              <a:rPr lang="zh-CN" altLang="en-US" sz="2400" b="1"/>
              <a:t>选择一个安全可靠的操作系统，是软件安全中最基本的要求。</a:t>
            </a: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	　   在进行数据库管理系统选择时，一定要考虑它自身的安全策略和安全能力。</a:t>
            </a:r>
            <a:r>
              <a:rPr lang="zh-CN" altLang="en-US" sz="2400"/>
              <a:t> </a:t>
            </a:r>
            <a:endParaRPr lang="en-US" altLang="zh-CN" sz="2400"/>
          </a:p>
        </p:txBody>
      </p:sp>
      <p:sp>
        <p:nvSpPr>
          <p:cNvPr id="6" name="矩形 5"/>
          <p:cNvSpPr/>
          <p:nvPr/>
        </p:nvSpPr>
        <p:spPr>
          <a:xfrm>
            <a:off x="2571750" y="4071938"/>
            <a:ext cx="4119563" cy="5762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宋体" panose="02010600030101010101" pitchFamily="2" charset="-122"/>
                <a:cs typeface="+mn-cs"/>
              </a:rPr>
              <a:t>为什么政府不采用</a:t>
            </a:r>
            <a:r>
              <a:rPr kumimoji="1" lang="en-US" altLang="zh-CN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  <a:ea typeface="宋体" panose="02010600030101010101" pitchFamily="2" charset="-122"/>
                <a:cs typeface="+mn-cs"/>
              </a:rPr>
              <a:t>Win 8?</a:t>
            </a:r>
            <a:endParaRPr kumimoji="1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7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0" grpId="0"/>
      <p:bldP spid="2375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5603" name="Rectangle 2"/>
          <p:cNvSpPr>
            <a:spLocks noGrp="1"/>
          </p:cNvSpPr>
          <p:nvPr>
            <p:ph type="title"/>
          </p:nvPr>
        </p:nvSpPr>
        <p:spPr>
          <a:xfrm>
            <a:off x="468313" y="260350"/>
            <a:ext cx="7620000" cy="792163"/>
          </a:xfrm>
        </p:spPr>
        <p:txBody>
          <a:bodyPr vert="horz" wrap="square" lIns="91440" tIns="45720" rIns="91440" bIns="45720" anchor="ctr" anchorCtr="0"/>
          <a:lstStyle/>
          <a:p>
            <a:pPr marL="514350" indent="-514350" eaLnBrk="1" hangingPunct="1"/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b)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设计、开发安全可靠的应用程序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85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25538"/>
            <a:ext cx="8156575" cy="48482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安全策略和措施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2857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设立安全保护子程序或存取控制子程序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2857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提高软件产品标准化、工程化、系列化水平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2857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采用面向对象的开发方法和模块化的思想 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28575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n"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采用成熟的软件安全技术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6627" name="Rectangle 2"/>
          <p:cNvSpPr>
            <a:spLocks noGrp="1"/>
          </p:cNvSpPr>
          <p:nvPr>
            <p:ph type="title"/>
          </p:nvPr>
        </p:nvSpPr>
        <p:spPr>
          <a:xfrm>
            <a:off x="539750" y="188913"/>
            <a:ext cx="7620000" cy="792162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c)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信息系统中数据安全的设计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39619" name="Rectangle 3"/>
          <p:cNvSpPr>
            <a:spLocks noGrp="1"/>
          </p:cNvSpPr>
          <p:nvPr>
            <p:ph type="body" sz="half" idx="1"/>
          </p:nvPr>
        </p:nvSpPr>
        <p:spPr>
          <a:xfrm>
            <a:off x="1187450" y="1196975"/>
            <a:ext cx="6337300" cy="40513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方法包括：</a:t>
            </a:r>
            <a:endParaRPr lang="zh-CN" altLang="en-US" sz="2400" b="1"/>
          </a:p>
          <a:p>
            <a:pPr lvl="2" eaLnBrk="1" hangingPunct="1">
              <a:lnSpc>
                <a:spcPct val="150000"/>
              </a:lnSpc>
              <a:buFontTx/>
            </a:pPr>
            <a:r>
              <a:rPr lang="zh-CN" altLang="en-US" b="1"/>
              <a:t>数据存取的控制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  <a:buFontTx/>
            </a:pPr>
            <a:r>
              <a:rPr lang="zh-CN" altLang="en-US" b="1"/>
              <a:t>防止数据信息泄漏（如</a:t>
            </a:r>
            <a:r>
              <a:rPr lang="zh-CN" altLang="en-US" b="1"/>
              <a:t>加密</a:t>
            </a:r>
            <a:r>
              <a:rPr lang="zh-CN" altLang="en-US" b="1"/>
              <a:t>）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  <a:buFontTx/>
            </a:pPr>
            <a:r>
              <a:rPr lang="zh-CN" altLang="en-US" b="1"/>
              <a:t>防止计算机病毒感染和破坏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  <a:buFontTx/>
            </a:pPr>
            <a:r>
              <a:rPr lang="zh-CN" altLang="en-US" b="1"/>
              <a:t>数据备份</a:t>
            </a:r>
            <a:r>
              <a:rPr lang="zh-CN" altLang="en-US" b="1"/>
              <a:t>的方法等 </a:t>
            </a:r>
            <a:endParaRPr lang="zh-CN" altLang="en-US" b="1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9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9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9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9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9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9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9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96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61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908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57188" y="1071563"/>
            <a:ext cx="8466138" cy="47339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n"/>
              <a:defRPr/>
            </a:pPr>
            <a:r>
              <a:rPr kumimoji="1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加密</a:t>
            </a:r>
            <a:endParaRPr kumimoji="1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r>
              <a:rPr kumimoji="1" lang="zh-CN" altLang="en-US" sz="2400" b="1" i="0" u="sng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作用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：防止数据信息泄漏，保障数据秘密性、真实性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抵抗计算机病毒感染破坏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r>
              <a:rPr kumimoji="1" lang="zh-CN" altLang="en-US" sz="2400" b="1" i="0" u="sng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方式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：</a:t>
            </a: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序列密码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（处理单元：一个元素（字母或比特）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)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分组密码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（处理单元：一组元素（分组）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)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公开密钥密码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	磁盘文件数据信息加密</a:t>
            </a:r>
            <a:endParaRPr kumimoji="1" lang="zh-CN" altLang="en-US" sz="24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652" name="流程图: 摘录 4">
            <a:hlinkClick action="ppaction://hlinkshowjump?jump=lastslideviewed"/>
          </p:cNvPr>
          <p:cNvSpPr/>
          <p:nvPr/>
        </p:nvSpPr>
        <p:spPr>
          <a:xfrm>
            <a:off x="8316913" y="5013325"/>
            <a:ext cx="827087" cy="792163"/>
          </a:xfrm>
          <a:prstGeom prst="flowChartExtract">
            <a:avLst/>
          </a:prstGeom>
          <a:solidFill>
            <a:srgbClr val="0070C0">
              <a:alpha val="50195"/>
            </a:srgbClr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177800"/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0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0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8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40642" name="Rectangle 2"/>
          <p:cNvSpPr>
            <a:spLocks noGrp="1"/>
          </p:cNvSpPr>
          <p:nvPr>
            <p:ph idx="1"/>
          </p:nvPr>
        </p:nvSpPr>
        <p:spPr>
          <a:xfrm>
            <a:off x="431800" y="1125538"/>
            <a:ext cx="8269288" cy="4872037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sz="2800" b="1">
                <a:solidFill>
                  <a:schemeClr val="accent2"/>
                </a:solidFill>
              </a:rPr>
              <a:t>数据备份</a:t>
            </a:r>
            <a:endParaRPr lang="zh-CN" altLang="en-US" sz="2800" b="1">
              <a:solidFill>
                <a:schemeClr val="accent2"/>
              </a:solidFill>
            </a:endParaRPr>
          </a:p>
          <a:p>
            <a:pPr eaLnBrk="1" hangingPunct="1">
              <a:buNone/>
            </a:pPr>
            <a:r>
              <a:rPr lang="zh-CN" altLang="en-US" b="1"/>
              <a:t>		</a:t>
            </a:r>
            <a:r>
              <a:rPr lang="zh-CN" altLang="en-US" sz="2400" b="1" u="sng"/>
              <a:t>作用</a:t>
            </a:r>
            <a:r>
              <a:rPr lang="zh-CN" altLang="en-US" sz="2400" b="1"/>
              <a:t>：备份数据，以备意外情况下恢复数据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sz="2400" b="1"/>
              <a:t>		</a:t>
            </a:r>
            <a:r>
              <a:rPr lang="zh-CN" altLang="en-US" sz="2400" b="1" u="sng"/>
              <a:t>注意</a:t>
            </a:r>
            <a:r>
              <a:rPr lang="zh-CN" altLang="en-US" sz="2400" b="1"/>
              <a:t>：数据备份应登记，妥善保管，防止被盗，防止被破坏，防止被误用。重要数据备份定期检查，定期复制，保证备份数据的完整性、使用性和时效性。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sz="2800" b="1"/>
              <a:t>		</a:t>
            </a:r>
            <a:r>
              <a:rPr lang="zh-CN" altLang="en-US" sz="2400" b="1" u="sng"/>
              <a:t>方法</a:t>
            </a:r>
            <a:r>
              <a:rPr lang="zh-CN" altLang="en-US" sz="2800" b="1"/>
              <a:t>：</a:t>
            </a:r>
            <a:endParaRPr lang="zh-CN" altLang="en-US" sz="2800" b="1"/>
          </a:p>
          <a:p>
            <a:pPr lvl="2" indent="377825" eaLnBrk="1" hangingPunct="1"/>
            <a:r>
              <a:rPr lang="zh-CN" altLang="en-US" b="1"/>
              <a:t>全盘备份</a:t>
            </a:r>
            <a:endParaRPr lang="zh-CN" altLang="en-US" b="1"/>
          </a:p>
          <a:p>
            <a:pPr lvl="2" indent="377825" eaLnBrk="1" hangingPunct="1"/>
            <a:r>
              <a:rPr lang="zh-CN" altLang="en-US" b="1"/>
              <a:t>增量备份</a:t>
            </a:r>
            <a:endParaRPr lang="zh-CN" altLang="en-US" b="1"/>
          </a:p>
          <a:p>
            <a:pPr lvl="2" indent="377825" eaLnBrk="1" hangingPunct="1"/>
            <a:r>
              <a:rPr lang="zh-CN" altLang="en-US" b="1"/>
              <a:t>基本备份</a:t>
            </a:r>
            <a:endParaRPr lang="zh-CN" altLang="en-US" b="1"/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4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marL="342900" indent="-342900" eaLnBrk="1" hangingPunct="1"/>
            <a:r>
              <a:rPr lang="en-US" altLang="zh-CN" sz="2800" b="1"/>
              <a:t>(3)</a:t>
            </a:r>
            <a:r>
              <a:rPr lang="zh-CN" altLang="en-US" sz="2800" b="1"/>
              <a:t>硬件系统和通信网络的安全设计</a:t>
            </a:r>
            <a:endParaRPr lang="zh-CN" altLang="en-US" sz="2800"/>
          </a:p>
        </p:txBody>
      </p:sp>
      <p:sp>
        <p:nvSpPr>
          <p:cNvPr id="29699" name="竖排文字占位符 5"/>
          <p:cNvSpPr>
            <a:spLocks noGrp="1"/>
          </p:cNvSpPr>
          <p:nvPr>
            <p:ph type="body" orient="vert" idx="1"/>
          </p:nvPr>
        </p:nvSpPr>
        <p:spPr>
          <a:xfrm>
            <a:off x="928688" y="1071563"/>
            <a:ext cx="8001000" cy="4805362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</a:pPr>
            <a:r>
              <a:rPr lang="zh-CN" altLang="en-US" sz="2400"/>
              <a:t>硬件安全（芯片、硬件备份、净化电源、电磁屏蔽、</a:t>
            </a:r>
            <a:r>
              <a:rPr lang="en-US" altLang="zh-CN" sz="2400"/>
              <a:t>…)</a:t>
            </a:r>
            <a:endParaRPr lang="en-US" altLang="zh-CN" sz="2400"/>
          </a:p>
          <a:p>
            <a:pPr eaLnBrk="1" hangingPunct="1">
              <a:lnSpc>
                <a:spcPct val="150000"/>
              </a:lnSpc>
            </a:pPr>
            <a:r>
              <a:rPr lang="zh-CN" altLang="en-US" sz="2400"/>
              <a:t>网络安全（防火墙、防窃听、</a:t>
            </a:r>
            <a:r>
              <a:rPr lang="en-US" altLang="zh-CN" sz="2400"/>
              <a:t>…)</a:t>
            </a:r>
            <a:endParaRPr lang="zh-CN" altLang="en-US" sz="2400"/>
          </a:p>
        </p:txBody>
      </p:sp>
      <p:sp>
        <p:nvSpPr>
          <p:cNvPr id="29700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omb dir="vert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41669" name="Rectangle 5"/>
          <p:cNvSpPr>
            <a:spLocks noGrp="1"/>
          </p:cNvSpPr>
          <p:nvPr>
            <p:ph idx="1"/>
          </p:nvPr>
        </p:nvSpPr>
        <p:spPr>
          <a:xfrm>
            <a:off x="323850" y="1052513"/>
            <a:ext cx="8569325" cy="44640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None/>
            </a:pPr>
            <a:r>
              <a:rPr lang="zh-CN" altLang="en-US" sz="2800" b="1">
                <a:solidFill>
                  <a:schemeClr val="accent2"/>
                </a:solidFill>
              </a:rPr>
              <a:t>（</a:t>
            </a:r>
            <a:r>
              <a:rPr lang="en-US" altLang="zh-CN" sz="2800" b="1">
                <a:solidFill>
                  <a:schemeClr val="accent2"/>
                </a:solidFill>
              </a:rPr>
              <a:t>1</a:t>
            </a:r>
            <a:r>
              <a:rPr lang="zh-CN" altLang="en-US" sz="2800" b="1">
                <a:solidFill>
                  <a:schemeClr val="accent2"/>
                </a:solidFill>
              </a:rPr>
              <a:t>）常用的安全技术：</a:t>
            </a:r>
            <a:endParaRPr lang="zh-CN" altLang="en-US" sz="2800" b="1">
              <a:solidFill>
                <a:schemeClr val="accent2"/>
              </a:solidFill>
            </a:endParaRPr>
          </a:p>
          <a:p>
            <a:pPr lvl="2" eaLnBrk="1" hangingPunct="1">
              <a:lnSpc>
                <a:spcPct val="150000"/>
              </a:lnSpc>
            </a:pPr>
            <a:r>
              <a:rPr lang="zh-CN" altLang="en-US" b="1"/>
              <a:t>“防火墙”软件或设备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</a:pPr>
            <a:r>
              <a:rPr lang="zh-CN" altLang="en-US" b="1"/>
              <a:t>实时网络审计跟踪工具或入侵检测软件</a:t>
            </a:r>
            <a:endParaRPr lang="zh-CN" altLang="en-US" b="1"/>
          </a:p>
          <a:p>
            <a:pPr lvl="2" eaLnBrk="1" hangingPunct="1">
              <a:lnSpc>
                <a:spcPct val="150000"/>
              </a:lnSpc>
            </a:pPr>
            <a:r>
              <a:rPr lang="zh-CN" altLang="en-US" b="1"/>
              <a:t>采用安全传输层协议</a:t>
            </a:r>
            <a:r>
              <a:rPr lang="en-US" altLang="zh-CN" b="1"/>
              <a:t>(Secure Socket Layer</a:t>
            </a:r>
            <a:r>
              <a:rPr lang="zh-CN" altLang="en-US" b="1"/>
              <a:t>，</a:t>
            </a:r>
            <a:r>
              <a:rPr lang="en-US" altLang="zh-CN" b="1"/>
              <a:t>SSL)</a:t>
            </a:r>
            <a:r>
              <a:rPr lang="zh-CN" altLang="en-US" b="1"/>
              <a:t>和使用安全超文本传输协议</a:t>
            </a:r>
            <a:r>
              <a:rPr lang="en-US" altLang="zh-CN" b="1"/>
              <a:t>(secure HTTP)</a:t>
            </a:r>
            <a:endParaRPr lang="en-US" altLang="zh-CN" b="1"/>
          </a:p>
          <a:p>
            <a:pPr lvl="2" eaLnBrk="1" hangingPunct="1">
              <a:lnSpc>
                <a:spcPct val="150000"/>
              </a:lnSpc>
            </a:pPr>
            <a:r>
              <a:rPr lang="zh-CN" altLang="en-US" b="1"/>
              <a:t>采用安全电子交易协议</a:t>
            </a:r>
            <a:r>
              <a:rPr lang="en-US" altLang="zh-CN" b="1"/>
              <a:t>(Secure Electronic Transaction</a:t>
            </a:r>
            <a:r>
              <a:rPr lang="zh-CN" altLang="en-US" b="1"/>
              <a:t>，</a:t>
            </a:r>
            <a:r>
              <a:rPr lang="en-US" altLang="zh-CN" b="1"/>
              <a:t>SET)</a:t>
            </a:r>
            <a:r>
              <a:rPr lang="zh-CN" altLang="en-US" b="1"/>
              <a:t>和电子数字签名技术进行安全交易</a:t>
            </a:r>
            <a:endParaRPr lang="zh-CN" altLang="en-US" b="1"/>
          </a:p>
        </p:txBody>
      </p:sp>
      <p:sp>
        <p:nvSpPr>
          <p:cNvPr id="30724" name="Rectangle 7"/>
          <p:cNvSpPr>
            <a:spLocks noGrp="1"/>
          </p:cNvSpPr>
          <p:nvPr>
            <p:ph type="title"/>
          </p:nvPr>
        </p:nvSpPr>
        <p:spPr>
          <a:xfrm>
            <a:off x="611188" y="188913"/>
            <a:ext cx="7620000" cy="71913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3200" b="1">
                <a:solidFill>
                  <a:schemeClr val="tx1"/>
                </a:solidFill>
              </a:rPr>
              <a:t>4</a:t>
            </a:r>
            <a:r>
              <a:rPr lang="zh-CN" altLang="en-US" sz="3200" b="1">
                <a:solidFill>
                  <a:schemeClr val="tx1"/>
                </a:solidFill>
              </a:rPr>
              <a:t>、信息系统的安全技术和控制方法</a:t>
            </a:r>
            <a:endParaRPr lang="zh-CN" altLang="en-US" sz="3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41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416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416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416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416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669" grpId="0" uiExpand="1" build="p" advAuto="100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42690" name="Rectangle 2"/>
          <p:cNvSpPr>
            <a:spLocks noGrp="1"/>
          </p:cNvSpPr>
          <p:nvPr>
            <p:ph type="body" sz="half" idx="1"/>
          </p:nvPr>
        </p:nvSpPr>
        <p:spPr>
          <a:xfrm>
            <a:off x="571500" y="1196975"/>
            <a:ext cx="7786688" cy="29527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/>
              <a:t>　　　</a:t>
            </a:r>
            <a:r>
              <a:rPr lang="zh-CN" altLang="en-US" sz="2400" b="1"/>
              <a:t>对信息系统施加相应的控制是确保信息系统安全的有效方法，包括物理控制、电子控制、软件控制和管理控制四种。 　	</a:t>
            </a:r>
            <a:endParaRPr lang="zh-CN" altLang="en-US" sz="2400" b="1"/>
          </a:p>
        </p:txBody>
      </p:sp>
      <p:sp>
        <p:nvSpPr>
          <p:cNvPr id="31748" name="Rectangle 4"/>
          <p:cNvSpPr>
            <a:spLocks noGrp="1"/>
          </p:cNvSpPr>
          <p:nvPr>
            <p:ph type="title"/>
          </p:nvPr>
        </p:nvSpPr>
        <p:spPr>
          <a:xfrm>
            <a:off x="468313" y="260350"/>
            <a:ext cx="6529387" cy="903288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chemeClr val="accent2"/>
                </a:solidFill>
              </a:rPr>
              <a:t>（</a:t>
            </a:r>
            <a:r>
              <a:rPr lang="en-US" altLang="zh-CN" sz="2800" b="1">
                <a:solidFill>
                  <a:schemeClr val="accent2"/>
                </a:solidFill>
              </a:rPr>
              <a:t>2</a:t>
            </a:r>
            <a:r>
              <a:rPr lang="zh-CN" altLang="en-US" sz="2800" b="1">
                <a:solidFill>
                  <a:schemeClr val="accent2"/>
                </a:solidFill>
              </a:rPr>
              <a:t>）安全控制方法</a:t>
            </a:r>
            <a:endParaRPr lang="zh-CN" altLang="en-US" sz="2800" b="1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42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69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99010" name="Rectangle 2"/>
          <p:cNvSpPr>
            <a:spLocks noGrp="1"/>
          </p:cNvSpPr>
          <p:nvPr>
            <p:ph type="body" sz="half" idx="1"/>
          </p:nvPr>
        </p:nvSpPr>
        <p:spPr>
          <a:xfrm>
            <a:off x="323850" y="981075"/>
            <a:ext cx="8491538" cy="496887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en-US" altLang="zh-CN" sz="2400" b="1"/>
              <a:t> </a:t>
            </a:r>
            <a:r>
              <a:rPr lang="zh-CN" altLang="en-US" sz="2400" b="1"/>
              <a:t>　	</a:t>
            </a:r>
            <a:r>
              <a:rPr lang="zh-CN" altLang="en-US" sz="2400" b="1">
                <a:solidFill>
                  <a:schemeClr val="accent2"/>
                </a:solidFill>
              </a:rPr>
              <a:t>物理控制</a:t>
            </a:r>
            <a:r>
              <a:rPr lang="zh-CN" altLang="en-US" sz="2400" b="1"/>
              <a:t>：门锁、键盘锁、防火门和积水排除泵。</a:t>
            </a: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		</a:t>
            </a:r>
            <a:r>
              <a:rPr lang="zh-CN" altLang="en-US" sz="2400" b="1">
                <a:solidFill>
                  <a:schemeClr val="accent2"/>
                </a:solidFill>
              </a:rPr>
              <a:t>电子控制：</a:t>
            </a:r>
            <a:r>
              <a:rPr lang="zh-CN" altLang="en-US" sz="2400" b="1"/>
              <a:t>移动传感器、热敏传感器和湿度传感器。</a:t>
            </a: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		也可包括诸如标记和指纹、语音与视网膜录入控制等入侵者检验与生物进入控制。</a:t>
            </a: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endParaRPr lang="zh-CN" altLang="en-US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/>
              <a:t>	　　</a:t>
            </a:r>
            <a:r>
              <a:rPr lang="zh-CN" altLang="en-US" sz="2400" b="1">
                <a:solidFill>
                  <a:schemeClr val="accent2"/>
                </a:solidFill>
              </a:rPr>
              <a:t>软件控制</a:t>
            </a:r>
            <a:r>
              <a:rPr lang="zh-CN" altLang="en-US" sz="2400" b="1"/>
              <a:t>：指在信息系统应用中为确定、防止或恢复错误、非法访问和其他威胁而使用的程序代码控制。</a:t>
            </a:r>
            <a:endParaRPr lang="en-US" altLang="zh-CN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en-US" altLang="zh-CN" sz="2400" b="1"/>
              <a:t>		</a:t>
            </a:r>
            <a:r>
              <a:rPr lang="zh-CN" altLang="en-US" sz="2400" b="1"/>
              <a:t>如</a:t>
            </a:r>
            <a:r>
              <a:rPr lang="en-US" altLang="zh-CN" sz="2400" b="1"/>
              <a:t>ActiveX</a:t>
            </a:r>
            <a:r>
              <a:rPr lang="zh-CN" altLang="en-US" sz="2400" b="1"/>
              <a:t>控件、脚本程序的运行。</a:t>
            </a:r>
            <a:endParaRPr lang="zh-CN" altLang="en-US" sz="24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99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90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43714" name="Rectangle 2"/>
          <p:cNvSpPr>
            <a:spLocks noGrp="1"/>
          </p:cNvSpPr>
          <p:nvPr>
            <p:ph type="body" sz="half" idx="1"/>
          </p:nvPr>
        </p:nvSpPr>
        <p:spPr>
          <a:xfrm>
            <a:off x="679450" y="671513"/>
            <a:ext cx="7680325" cy="5380037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endParaRPr lang="en-US" altLang="zh-CN" sz="2400" b="1"/>
          </a:p>
          <a:p>
            <a:pPr eaLnBrk="1" hangingPunct="1">
              <a:lnSpc>
                <a:spcPct val="150000"/>
              </a:lnSpc>
              <a:buClrTx/>
              <a:buSzTx/>
              <a:buFont typeface="Wingdings" panose="05000000000000000000" pitchFamily="2" charset="2"/>
              <a:buNone/>
            </a:pPr>
            <a:r>
              <a:rPr lang="en-US" altLang="zh-CN" sz="2400" b="1"/>
              <a:t>		  </a:t>
            </a:r>
            <a:r>
              <a:rPr lang="zh-CN" altLang="en-US" sz="2400" b="1">
                <a:solidFill>
                  <a:srgbClr val="3333FF"/>
                </a:solidFill>
              </a:rPr>
              <a:t>存取控制</a:t>
            </a:r>
            <a:r>
              <a:rPr lang="zh-CN" altLang="en-US" sz="2400" b="1"/>
              <a:t>是指依靠系统的物理、电子、软件及管理等多种控制类型来实现对系统的监测，完成对用户的识别，对用户存取数据的权限确认工作，保证信息系统中数据的完整性、安全性、正确性，防止合法用户有意或无意的越权防问，防止非法用户的入侵等。</a:t>
            </a:r>
            <a:endParaRPr lang="zh-CN" altLang="en-US" sz="2400" b="1"/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endParaRPr lang="zh-CN" altLang="en-US" sz="2400" b="1"/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chemeClr val="accent2"/>
                </a:solidFill>
              </a:rPr>
              <a:t>		</a:t>
            </a:r>
            <a:r>
              <a:rPr lang="zh-CN" altLang="en-US" sz="2400" b="1">
                <a:solidFill>
                  <a:srgbClr val="3333FF"/>
                </a:solidFill>
              </a:rPr>
              <a:t>存取控制的任务主要是进行</a:t>
            </a:r>
            <a:r>
              <a:rPr lang="zh-CN" altLang="en-US" sz="2400" b="1" u="sng">
                <a:solidFill>
                  <a:srgbClr val="3333FF"/>
                </a:solidFill>
              </a:rPr>
              <a:t>系统授权</a:t>
            </a:r>
            <a:r>
              <a:rPr lang="zh-CN" altLang="en-US" sz="2400" b="1">
                <a:solidFill>
                  <a:srgbClr val="3333FF"/>
                </a:solidFill>
              </a:rPr>
              <a:t>。 </a:t>
            </a:r>
            <a:endParaRPr lang="zh-CN" altLang="en-US" sz="2400" b="1">
              <a:solidFill>
                <a:srgbClr val="3333FF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45762" name="Rectangle 2"/>
          <p:cNvSpPr>
            <a:spLocks noGrp="1"/>
          </p:cNvSpPr>
          <p:nvPr>
            <p:ph type="body" sz="half" idx="1"/>
          </p:nvPr>
        </p:nvSpPr>
        <p:spPr>
          <a:xfrm>
            <a:off x="611188" y="981075"/>
            <a:ext cx="8064500" cy="50673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　　　例如在</a:t>
            </a:r>
            <a:r>
              <a:rPr lang="en-US" altLang="zh-CN" sz="2400" b="1">
                <a:solidFill>
                  <a:srgbClr val="3333FF"/>
                </a:solidFill>
              </a:rPr>
              <a:t>Windows  Server</a:t>
            </a:r>
            <a:r>
              <a:rPr lang="zh-CN" altLang="en-US" sz="2400" b="1"/>
              <a:t>中，系统设置的</a:t>
            </a:r>
            <a:r>
              <a:rPr lang="zh-CN" altLang="en-US" sz="2400" b="1">
                <a:solidFill>
                  <a:srgbClr val="3333FF"/>
                </a:solidFill>
              </a:rPr>
              <a:t>用户组</a:t>
            </a:r>
            <a:r>
              <a:rPr lang="zh-CN" altLang="en-US" sz="2400" b="1"/>
              <a:t>分为：管理员组、服务器操作员组、记账操作员组、打印操作员组、备份操作员组、用户组等。每一个组中的成员都有该组的权限，可以对特定的资源进行该组成员所被允许的操作。  </a:t>
            </a:r>
            <a:endParaRPr lang="zh-CN" altLang="en-US" sz="2400" b="1"/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endParaRPr lang="zh-CN" altLang="en-US" sz="2400" b="1"/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lang="zh-CN" altLang="en-US" sz="2400" b="1"/>
              <a:t>　　　</a:t>
            </a:r>
            <a:r>
              <a:rPr lang="en-US" altLang="zh-CN" sz="2400" b="1">
                <a:solidFill>
                  <a:srgbClr val="3333FF"/>
                </a:solidFill>
              </a:rPr>
              <a:t>DBMS</a:t>
            </a:r>
            <a:r>
              <a:rPr lang="zh-CN" altLang="en-US" sz="2400" b="1">
                <a:solidFill>
                  <a:srgbClr val="3333FF"/>
                </a:solidFill>
              </a:rPr>
              <a:t>中角色</a:t>
            </a:r>
            <a:r>
              <a:rPr lang="en-US" altLang="zh-CN" sz="2400" b="1">
                <a:solidFill>
                  <a:srgbClr val="3333FF"/>
                </a:solidFill>
              </a:rPr>
              <a:t>(role)</a:t>
            </a:r>
            <a:r>
              <a:rPr lang="zh-CN" altLang="en-US" sz="2400" b="1"/>
              <a:t>是多种权限（</a:t>
            </a:r>
            <a:r>
              <a:rPr lang="en-US" altLang="zh-CN" sz="2400" b="1"/>
              <a:t>Owner</a:t>
            </a:r>
            <a:r>
              <a:rPr lang="zh-CN" altLang="en-US" sz="2400" b="1"/>
              <a:t>、</a:t>
            </a:r>
            <a:r>
              <a:rPr lang="en-US" altLang="zh-CN" sz="2400" b="1"/>
              <a:t>Create</a:t>
            </a:r>
            <a:r>
              <a:rPr lang="zh-CN" altLang="en-US" sz="2400" b="1"/>
              <a:t>、</a:t>
            </a:r>
            <a:r>
              <a:rPr lang="en-US" altLang="zh-CN" sz="2400" b="1"/>
              <a:t>Drop</a:t>
            </a:r>
            <a:r>
              <a:rPr lang="zh-CN" altLang="en-US" sz="2400" b="1"/>
              <a:t>、</a:t>
            </a:r>
            <a:r>
              <a:rPr lang="en-US" altLang="zh-CN" sz="2400" b="1"/>
              <a:t>Select</a:t>
            </a:r>
            <a:r>
              <a:rPr lang="zh-CN" altLang="en-US" sz="2400" b="1"/>
              <a:t>、</a:t>
            </a:r>
            <a:r>
              <a:rPr lang="en-US" altLang="zh-CN" sz="2400" b="1"/>
              <a:t>Update</a:t>
            </a:r>
            <a:r>
              <a:rPr lang="zh-CN" altLang="en-US" sz="2400" b="1"/>
              <a:t>、</a:t>
            </a:r>
            <a:r>
              <a:rPr lang="en-US" altLang="zh-CN" sz="2400" b="1"/>
              <a:t>Insert</a:t>
            </a:r>
            <a:r>
              <a:rPr lang="zh-CN" altLang="en-US" sz="2400" b="1"/>
              <a:t>、</a:t>
            </a:r>
            <a:r>
              <a:rPr lang="en-US" altLang="zh-CN" sz="2400" b="1"/>
              <a:t>Delete</a:t>
            </a:r>
            <a:r>
              <a:rPr lang="zh-CN" altLang="en-US" sz="2400" b="1"/>
              <a:t>、</a:t>
            </a:r>
            <a:r>
              <a:rPr lang="en-US" altLang="zh-CN" sz="2400" b="1"/>
              <a:t>…</a:t>
            </a:r>
            <a:r>
              <a:rPr lang="zh-CN" altLang="en-US" sz="2400" b="1"/>
              <a:t>）的一个组合，可以授予某个用户，也可以授予一组用户；也可以从用户处回收。</a:t>
            </a:r>
            <a:endParaRPr lang="en-US" altLang="zh-CN" sz="2400" b="1"/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lang="en-US" altLang="zh-CN" sz="2400" b="1"/>
              <a:t>		</a:t>
            </a:r>
            <a:r>
              <a:rPr lang="zh-CN" altLang="en-US" sz="2400" b="1"/>
              <a:t>实现授权的方法有授权矩阵（</a:t>
            </a:r>
            <a:r>
              <a:rPr lang="en-US" altLang="zh-CN" sz="2400" b="1"/>
              <a:t>authorization matrix</a:t>
            </a:r>
            <a:r>
              <a:rPr lang="zh-CN" altLang="en-US" sz="2400" b="1"/>
              <a:t>）、用户权限表</a:t>
            </a:r>
            <a:r>
              <a:rPr lang="en-US" altLang="zh-CN" sz="2400" b="1"/>
              <a:t>(user profile)</a:t>
            </a:r>
            <a:r>
              <a:rPr lang="zh-CN" altLang="en-US" sz="2400" b="1"/>
              <a:t>、对象权限表</a:t>
            </a:r>
            <a:r>
              <a:rPr lang="en-US" altLang="zh-CN" sz="2400" b="1"/>
              <a:t>(object profile)</a:t>
            </a:r>
            <a:r>
              <a:rPr lang="zh-CN" altLang="en-US" sz="2400" b="1"/>
              <a:t>等。</a:t>
            </a:r>
            <a:endParaRPr lang="zh-CN" altLang="en-US" sz="2400" b="1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5843" name="Rectangle 2"/>
          <p:cNvSpPr>
            <a:spLocks noGrp="1"/>
          </p:cNvSpPr>
          <p:nvPr>
            <p:ph type="title"/>
          </p:nvPr>
        </p:nvSpPr>
        <p:spPr>
          <a:xfrm>
            <a:off x="684213" y="0"/>
            <a:ext cx="76200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2800"/>
              <a:t> </a:t>
            </a:r>
            <a:r>
              <a:rPr lang="zh-CN" altLang="en-US" sz="2800"/>
              <a:t>　　</a:t>
            </a:r>
            <a:r>
              <a:rPr lang="zh-CN" altLang="en-US" sz="2800" b="1"/>
              <a:t>系统授权应遵循的原则：</a:t>
            </a:r>
            <a:r>
              <a:rPr lang="zh-CN" altLang="en-US" sz="2800"/>
              <a:t> </a:t>
            </a:r>
            <a:endParaRPr lang="zh-CN" altLang="en-US" sz="2800"/>
          </a:p>
        </p:txBody>
      </p:sp>
      <p:sp>
        <p:nvSpPr>
          <p:cNvPr id="246787" name="Rectangle 3"/>
          <p:cNvSpPr>
            <a:spLocks noGrp="1"/>
          </p:cNvSpPr>
          <p:nvPr>
            <p:ph sz="half" idx="1"/>
          </p:nvPr>
        </p:nvSpPr>
        <p:spPr>
          <a:xfrm>
            <a:off x="2051050" y="1052513"/>
            <a:ext cx="4392613" cy="36004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（</a:t>
            </a:r>
            <a:r>
              <a:rPr kumimoji="1" lang="en-US" altLang="zh-CN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1</a:t>
            </a: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）最小特权原则</a:t>
            </a:r>
            <a:endParaRPr kumimoji="1" lang="zh-CN" altLang="en-US" sz="2400" b="1">
              <a:solidFill>
                <a:schemeClr val="hlink"/>
              </a:solidFill>
              <a:latin typeface="+mn-lt"/>
              <a:ea typeface="+mn-ea"/>
              <a:cs typeface="+mn-cs"/>
            </a:endParaRPr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（</a:t>
            </a:r>
            <a:r>
              <a:rPr kumimoji="1" lang="en-US" altLang="zh-CN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2</a:t>
            </a: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）最小泄漏原则</a:t>
            </a:r>
            <a:endParaRPr kumimoji="1" lang="zh-CN" altLang="en-US" sz="2400" b="1">
              <a:solidFill>
                <a:schemeClr val="hlink"/>
              </a:solidFill>
              <a:latin typeface="+mn-lt"/>
              <a:ea typeface="+mn-ea"/>
              <a:cs typeface="+mn-cs"/>
            </a:endParaRPr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kumimoji="1" lang="zh-CN" altLang="en-US" sz="2400" b="1">
                <a:latin typeface="+mn-lt"/>
                <a:ea typeface="+mn-ea"/>
                <a:cs typeface="+mn-cs"/>
              </a:rPr>
              <a:t>（</a:t>
            </a:r>
            <a:r>
              <a:rPr kumimoji="1" lang="en-US" altLang="zh-CN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）最大共享策略</a:t>
            </a:r>
            <a:endParaRPr kumimoji="1" lang="zh-CN" altLang="en-US" sz="2400" b="1">
              <a:solidFill>
                <a:schemeClr val="hlink"/>
              </a:solidFill>
              <a:latin typeface="+mn-lt"/>
              <a:ea typeface="+mn-ea"/>
              <a:cs typeface="+mn-cs"/>
            </a:endParaRPr>
          </a:p>
          <a:p>
            <a:pPr eaLnBrk="1" hangingPunct="1">
              <a:buClrTx/>
              <a:buSzTx/>
              <a:buFont typeface="Wingdings" panose="05000000000000000000" pitchFamily="2" charset="2"/>
              <a:buNone/>
            </a:pP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（</a:t>
            </a:r>
            <a:r>
              <a:rPr kumimoji="1" lang="en-US" altLang="zh-CN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4</a:t>
            </a:r>
            <a:r>
              <a:rPr kumimoji="1" lang="zh-CN" altLang="en-US" sz="2400" b="1">
                <a:solidFill>
                  <a:schemeClr val="hlink"/>
                </a:solidFill>
                <a:latin typeface="+mn-lt"/>
                <a:ea typeface="+mn-ea"/>
                <a:cs typeface="+mn-cs"/>
              </a:rPr>
              <a:t>）推理控制策略</a:t>
            </a:r>
            <a:endParaRPr kumimoji="1" lang="zh-CN" altLang="en-US" sz="2400" b="1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页脚占位符 5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6867" name="Text Box 3"/>
          <p:cNvSpPr txBox="1"/>
          <p:nvPr/>
        </p:nvSpPr>
        <p:spPr>
          <a:xfrm>
            <a:off x="1692275" y="765175"/>
            <a:ext cx="5842000" cy="274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30000"/>
              </a:lnSpc>
              <a:spcBef>
                <a:spcPct val="50000"/>
              </a:spcBef>
            </a:pPr>
            <a:endParaRPr lang="en-US" altLang="zh-CN" sz="4000" b="1"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36868" name="Rectangle 9"/>
          <p:cNvSpPr>
            <a:spLocks noGrp="1"/>
          </p:cNvSpPr>
          <p:nvPr>
            <p:ph type="title"/>
          </p:nvPr>
        </p:nvSpPr>
        <p:spPr>
          <a:xfrm>
            <a:off x="990600" y="2819400"/>
            <a:ext cx="762000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隶书" panose="02010509060101010101" pitchFamily="49" charset="-122"/>
              </a:rPr>
              <a:t>二、系统转换与信息系统运行的组织</a:t>
            </a:r>
            <a:endParaRPr lang="en-US" altLang="zh-CN" sz="2800" b="1">
              <a:solidFill>
                <a:schemeClr val="tx1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7891" name="Rectangle 2"/>
          <p:cNvSpPr>
            <a:spLocks noGrp="1"/>
          </p:cNvSpPr>
          <p:nvPr>
            <p:ph idx="1"/>
          </p:nvPr>
        </p:nvSpPr>
        <p:spPr>
          <a:xfrm>
            <a:off x="539750" y="981075"/>
            <a:ext cx="8116888" cy="5365750"/>
          </a:xfrm>
        </p:spPr>
        <p:txBody>
          <a:bodyPr vert="horz" wrap="square" lIns="91440" tIns="45720" rIns="91440" bIns="45720" anchor="t" anchorCtr="0"/>
          <a:lstStyle/>
          <a:p>
            <a:pPr marL="609600" indent="-609600" eaLnBrk="1" hangingPunct="1">
              <a:lnSpc>
                <a:spcPct val="120000"/>
              </a:lnSpc>
              <a:buNone/>
            </a:pPr>
            <a:r>
              <a:rPr lang="zh-CN" altLang="en-US" sz="2800" b="1"/>
              <a:t>（</a:t>
            </a:r>
            <a:r>
              <a:rPr lang="en-US" altLang="zh-CN" sz="2800" b="1"/>
              <a:t>1</a:t>
            </a:r>
            <a:r>
              <a:rPr lang="zh-CN" altLang="en-US" sz="2800" b="1"/>
              <a:t>）试运行阶段的主要工作：</a:t>
            </a:r>
            <a:endParaRPr lang="zh-CN" altLang="en-US" sz="2800" b="1"/>
          </a:p>
          <a:p>
            <a:pPr marL="990600" lvl="1" indent="-533400" eaLnBrk="1" hangingPunct="1">
              <a:lnSpc>
                <a:spcPct val="120000"/>
              </a:lnSpc>
            </a:pPr>
            <a:r>
              <a:rPr lang="zh-CN" altLang="en-US" sz="2400" b="1"/>
              <a:t>对系统进行初始化、输入各种原始数据记录；</a:t>
            </a:r>
            <a:endParaRPr lang="zh-CN" altLang="en-US" sz="2400" b="1"/>
          </a:p>
          <a:p>
            <a:pPr marL="990600" lvl="1" indent="-533400" eaLnBrk="1" hangingPunct="1">
              <a:lnSpc>
                <a:spcPct val="120000"/>
              </a:lnSpc>
            </a:pPr>
            <a:r>
              <a:rPr lang="zh-CN" altLang="en-US" sz="2400" b="1"/>
              <a:t>记录系统运行的数据和状况；核对新系统输出和老系统（人工或计算机系统）输出的结果；</a:t>
            </a:r>
            <a:endParaRPr lang="zh-CN" altLang="en-US" sz="2400" b="1"/>
          </a:p>
          <a:p>
            <a:pPr marL="990600" lvl="1" indent="-533400" eaLnBrk="1" hangingPunct="1">
              <a:lnSpc>
                <a:spcPct val="120000"/>
              </a:lnSpc>
            </a:pPr>
            <a:r>
              <a:rPr lang="zh-CN" altLang="en-US" sz="2400" b="1"/>
              <a:t>对实际系统输入方式进行考查（是否方便、效率如何、安全可靠性、误操作保护等）；</a:t>
            </a:r>
            <a:endParaRPr lang="zh-CN" altLang="en-US" sz="2400" b="1"/>
          </a:p>
          <a:p>
            <a:pPr marL="990600" lvl="1" indent="-533400" eaLnBrk="1" hangingPunct="1">
              <a:lnSpc>
                <a:spcPct val="120000"/>
              </a:lnSpc>
            </a:pPr>
            <a:r>
              <a:rPr lang="zh-CN" altLang="en-US" sz="2400" b="1"/>
              <a:t>对系统实际运行、响应速度（包括运算速度、传输速度、查询速度、输出速度等）进行实际测试。</a:t>
            </a:r>
            <a:endParaRPr lang="zh-CN" altLang="en-US" sz="2400" b="1"/>
          </a:p>
        </p:txBody>
      </p:sp>
      <p:sp>
        <p:nvSpPr>
          <p:cNvPr id="37892" name="Rectangle 7"/>
          <p:cNvSpPr>
            <a:spLocks noGrp="1"/>
          </p:cNvSpPr>
          <p:nvPr>
            <p:ph type="title"/>
          </p:nvPr>
        </p:nvSpPr>
        <p:spPr>
          <a:xfrm>
            <a:off x="539750" y="188913"/>
            <a:ext cx="8123238" cy="71913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2800" b="1">
                <a:solidFill>
                  <a:schemeClr val="tx1"/>
                </a:solidFill>
              </a:rPr>
              <a:t>１、试运行与系统转换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blinds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页脚占位符 4"/>
          <p:cNvSpPr txBox="1">
            <a:spLocks noGrp="1"/>
          </p:cNvSpPr>
          <p:nvPr>
            <p:ph type="ftr" sz="quarter" idx="3"/>
          </p:nvPr>
        </p:nvSpPr>
        <p:spPr/>
        <p:txBody>
          <a:bodyPr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l" eaLnBrk="1" hangingPunct="1"/>
            <a:r>
              <a:rPr lang="zh-CN" altLang="en-US" sz="1600">
                <a:solidFill>
                  <a:srgbClr val="7BBD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编码与测试</a:t>
            </a:r>
            <a:endParaRPr lang="zh-CN" altLang="en-US" sz="1600">
              <a:solidFill>
                <a:srgbClr val="7BBD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8915" name="Rectangle 2"/>
          <p:cNvSpPr>
            <a:spLocks noGrp="1"/>
          </p:cNvSpPr>
          <p:nvPr>
            <p:ph type="title"/>
          </p:nvPr>
        </p:nvSpPr>
        <p:spPr>
          <a:xfrm>
            <a:off x="539750" y="404813"/>
            <a:ext cx="7556500" cy="511175"/>
          </a:xfrm>
        </p:spPr>
        <p:txBody>
          <a:bodyPr vert="horz" wrap="square" lIns="91440" tIns="45720" rIns="91440" bIns="45720" anchor="ctr" anchorCtr="0"/>
          <a:lstStyle/>
          <a:p>
            <a:pPr marL="685800" indent="-685800" eaLnBrk="1" hangingPunct="1"/>
            <a:r>
              <a:rPr lang="zh-CN" altLang="en-US" sz="2400" b="1">
                <a:solidFill>
                  <a:schemeClr val="tx1"/>
                </a:solidFill>
              </a:rPr>
              <a:t>（</a:t>
            </a:r>
            <a:r>
              <a:rPr lang="en-US" altLang="zh-CN" sz="2400" b="1">
                <a:solidFill>
                  <a:schemeClr val="tx1"/>
                </a:solidFill>
              </a:rPr>
              <a:t>2</a:t>
            </a:r>
            <a:r>
              <a:rPr lang="zh-CN" altLang="en-US" sz="2400" b="1">
                <a:solidFill>
                  <a:schemeClr val="tx1"/>
                </a:solidFill>
              </a:rPr>
              <a:t>）系统转换方式：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292867" name="Rectangle 3"/>
          <p:cNvSpPr>
            <a:spLocks noGrp="1"/>
          </p:cNvSpPr>
          <p:nvPr>
            <p:ph idx="1"/>
          </p:nvPr>
        </p:nvSpPr>
        <p:spPr>
          <a:xfrm>
            <a:off x="609600" y="1436688"/>
            <a:ext cx="3276600" cy="6477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b="1"/>
              <a:t>       </a:t>
            </a:r>
            <a:r>
              <a:rPr lang="zh-CN" altLang="en-US" sz="2800" b="1"/>
              <a:t>直接转换</a:t>
            </a:r>
            <a:endParaRPr lang="zh-CN" altLang="en-US" sz="2800" b="1"/>
          </a:p>
        </p:txBody>
      </p:sp>
      <p:grpSp>
        <p:nvGrpSpPr>
          <p:cNvPr id="2" name="Group 4"/>
          <p:cNvGrpSpPr/>
          <p:nvPr/>
        </p:nvGrpSpPr>
        <p:grpSpPr>
          <a:xfrm>
            <a:off x="5257800" y="1268413"/>
            <a:ext cx="2590800" cy="1066800"/>
            <a:chOff x="2880" y="864"/>
            <a:chExt cx="1632" cy="672"/>
          </a:xfrm>
        </p:grpSpPr>
        <p:sp>
          <p:nvSpPr>
            <p:cNvPr id="38934" name="Text Box 5"/>
            <p:cNvSpPr txBox="1"/>
            <p:nvPr/>
          </p:nvSpPr>
          <p:spPr>
            <a:xfrm>
              <a:off x="2928" y="864"/>
              <a:ext cx="768" cy="294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老系统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</p:txBody>
        </p:sp>
        <p:sp>
          <p:nvSpPr>
            <p:cNvPr id="38935" name="Text Box 6"/>
            <p:cNvSpPr txBox="1"/>
            <p:nvPr/>
          </p:nvSpPr>
          <p:spPr>
            <a:xfrm>
              <a:off x="3696" y="1152"/>
              <a:ext cx="768" cy="294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新系统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</p:txBody>
        </p:sp>
        <p:sp>
          <p:nvSpPr>
            <p:cNvPr id="38936" name="Line 7"/>
            <p:cNvSpPr/>
            <p:nvPr/>
          </p:nvSpPr>
          <p:spPr>
            <a:xfrm>
              <a:off x="2880" y="1536"/>
              <a:ext cx="1632" cy="0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grpSp>
        <p:nvGrpSpPr>
          <p:cNvPr id="3" name="Group 8"/>
          <p:cNvGrpSpPr/>
          <p:nvPr/>
        </p:nvGrpSpPr>
        <p:grpSpPr>
          <a:xfrm>
            <a:off x="5257800" y="3068638"/>
            <a:ext cx="2590800" cy="1066800"/>
            <a:chOff x="3024" y="1824"/>
            <a:chExt cx="1632" cy="672"/>
          </a:xfrm>
        </p:grpSpPr>
        <p:sp>
          <p:nvSpPr>
            <p:cNvPr id="38931" name="Text Box 9"/>
            <p:cNvSpPr txBox="1"/>
            <p:nvPr/>
          </p:nvSpPr>
          <p:spPr>
            <a:xfrm>
              <a:off x="3072" y="1824"/>
              <a:ext cx="768" cy="294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老系统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</p:txBody>
        </p:sp>
        <p:sp>
          <p:nvSpPr>
            <p:cNvPr id="38932" name="Text Box 10"/>
            <p:cNvSpPr txBox="1"/>
            <p:nvPr/>
          </p:nvSpPr>
          <p:spPr>
            <a:xfrm>
              <a:off x="3504" y="2112"/>
              <a:ext cx="768" cy="294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新系统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</p:txBody>
        </p:sp>
        <p:sp>
          <p:nvSpPr>
            <p:cNvPr id="38933" name="Line 11"/>
            <p:cNvSpPr/>
            <p:nvPr/>
          </p:nvSpPr>
          <p:spPr>
            <a:xfrm>
              <a:off x="3024" y="2496"/>
              <a:ext cx="1632" cy="0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grpSp>
        <p:nvGrpSpPr>
          <p:cNvPr id="4" name="Group 12"/>
          <p:cNvGrpSpPr/>
          <p:nvPr/>
        </p:nvGrpSpPr>
        <p:grpSpPr>
          <a:xfrm>
            <a:off x="4876800" y="4687888"/>
            <a:ext cx="3276600" cy="1014412"/>
            <a:chOff x="3072" y="3408"/>
            <a:chExt cx="2064" cy="639"/>
          </a:xfrm>
        </p:grpSpPr>
        <p:sp>
          <p:nvSpPr>
            <p:cNvPr id="38922" name="Text Box 13"/>
            <p:cNvSpPr txBox="1"/>
            <p:nvPr/>
          </p:nvSpPr>
          <p:spPr>
            <a:xfrm>
              <a:off x="3072" y="3408"/>
              <a:ext cx="2064" cy="639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4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老系统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  <a:p>
              <a:pPr algn="l" eaLnBrk="1" hangingPunct="1">
                <a:spcBef>
                  <a:spcPct val="50000"/>
                </a:spcBef>
              </a:pPr>
              <a:r>
                <a:rPr lang="zh-CN" altLang="en-US" sz="2400" b="1">
                  <a:latin typeface="Times New Roman" panose="02020603050405020304" pitchFamily="18" charset="0"/>
                </a:rPr>
                <a:t>                          新系统</a:t>
              </a:r>
              <a:endParaRPr lang="zh-CN" altLang="en-US" sz="2400" b="1">
                <a:latin typeface="Times New Roman" panose="02020603050405020304" pitchFamily="18" charset="0"/>
              </a:endParaRPr>
            </a:p>
          </p:txBody>
        </p:sp>
        <p:grpSp>
          <p:nvGrpSpPr>
            <p:cNvPr id="38923" name="Group 14"/>
            <p:cNvGrpSpPr/>
            <p:nvPr/>
          </p:nvGrpSpPr>
          <p:grpSpPr>
            <a:xfrm>
              <a:off x="3552" y="3408"/>
              <a:ext cx="768" cy="624"/>
              <a:chOff x="3648" y="2928"/>
              <a:chExt cx="768" cy="624"/>
            </a:xfrm>
          </p:grpSpPr>
          <p:sp>
            <p:nvSpPr>
              <p:cNvPr id="38924" name="Line 15"/>
              <p:cNvSpPr/>
              <p:nvPr/>
            </p:nvSpPr>
            <p:spPr>
              <a:xfrm flipH="1" flipV="1">
                <a:off x="3648" y="3408"/>
                <a:ext cx="0" cy="144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5" name="Line 16"/>
              <p:cNvSpPr/>
              <p:nvPr/>
            </p:nvSpPr>
            <p:spPr>
              <a:xfrm>
                <a:off x="3648" y="3408"/>
                <a:ext cx="288" cy="0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6" name="Line 17"/>
              <p:cNvSpPr/>
              <p:nvPr/>
            </p:nvSpPr>
            <p:spPr>
              <a:xfrm flipH="1" flipV="1">
                <a:off x="3936" y="3264"/>
                <a:ext cx="0" cy="144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7" name="Line 18"/>
              <p:cNvSpPr/>
              <p:nvPr/>
            </p:nvSpPr>
            <p:spPr>
              <a:xfrm>
                <a:off x="3936" y="3264"/>
                <a:ext cx="192" cy="0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8" name="Line 19"/>
              <p:cNvSpPr/>
              <p:nvPr/>
            </p:nvSpPr>
            <p:spPr>
              <a:xfrm flipH="1" flipV="1">
                <a:off x="4128" y="3120"/>
                <a:ext cx="0" cy="144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29" name="Line 20"/>
              <p:cNvSpPr/>
              <p:nvPr/>
            </p:nvSpPr>
            <p:spPr>
              <a:xfrm>
                <a:off x="4128" y="3120"/>
                <a:ext cx="288" cy="0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38930" name="Line 21"/>
              <p:cNvSpPr/>
              <p:nvPr/>
            </p:nvSpPr>
            <p:spPr>
              <a:xfrm flipH="1" flipV="1">
                <a:off x="4416" y="2928"/>
                <a:ext cx="0" cy="192"/>
              </a:xfrm>
              <a:prstGeom prst="line">
                <a:avLst/>
              </a:prstGeom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4400" b="0" i="0" u="none" kern="1200" baseline="0">
                    <a:solidFill>
                      <a:schemeClr val="tx1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292886" name="Text Box 22"/>
          <p:cNvSpPr txBox="1"/>
          <p:nvPr/>
        </p:nvSpPr>
        <p:spPr>
          <a:xfrm>
            <a:off x="1295400" y="3325813"/>
            <a:ext cx="2590800" cy="10239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并行转换</a:t>
            </a:r>
            <a:endParaRPr lang="zh-CN" altLang="en-US" sz="2800" b="1">
              <a:latin typeface="Times New Roman" panose="02020603050405020304" pitchFamily="18" charset="0"/>
            </a:endParaRPr>
          </a:p>
          <a:p>
            <a:pPr algn="l" eaLnBrk="1" hangingPunct="1">
              <a:spcBef>
                <a:spcPct val="50000"/>
              </a:spcBef>
            </a:pPr>
            <a:endParaRPr lang="en-US" altLang="zh-CN" sz="2400" b="1">
              <a:latin typeface="Times New Roman" panose="02020603050405020304" pitchFamily="18" charset="0"/>
            </a:endParaRPr>
          </a:p>
        </p:txBody>
      </p:sp>
      <p:sp>
        <p:nvSpPr>
          <p:cNvPr id="292887" name="Text Box 23"/>
          <p:cNvSpPr txBox="1"/>
          <p:nvPr/>
        </p:nvSpPr>
        <p:spPr>
          <a:xfrm>
            <a:off x="1331913" y="4926013"/>
            <a:ext cx="1828800" cy="10239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分段转换</a:t>
            </a:r>
            <a:endParaRPr lang="zh-CN" altLang="en-US" sz="2800" b="1">
              <a:latin typeface="Times New Roman" panose="02020603050405020304" pitchFamily="18" charset="0"/>
            </a:endParaRPr>
          </a:p>
          <a:p>
            <a:pPr algn="l" eaLnBrk="1" hangingPunct="1">
              <a:spcBef>
                <a:spcPct val="50000"/>
              </a:spcBef>
            </a:pPr>
            <a:endParaRPr lang="en-US" altLang="zh-CN" sz="2400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2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28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28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28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28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2867" grpId="0" build="p"/>
      <p:bldP spid="292886" grpId="0"/>
      <p:bldP spid="29288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https://d.book118.com/895224141020011102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Notebook">
  <a:themeElements>
    <a:clrScheme name="Notebook 1">
      <a:dk1>
        <a:srgbClr val="000000"/>
      </a:dk1>
      <a:lt1>
        <a:srgbClr val="FEFDE3"/>
      </a:lt1>
      <a:dk2>
        <a:srgbClr val="221304"/>
      </a:dk2>
      <a:lt2>
        <a:srgbClr val="CBBD83"/>
      </a:lt2>
      <a:accent1>
        <a:srgbClr val="A1BD69"/>
      </a:accent1>
      <a:accent2>
        <a:srgbClr val="3694B6"/>
      </a:accent2>
      <a:accent3>
        <a:srgbClr val="FEFEEF"/>
      </a:accent3>
      <a:accent4>
        <a:srgbClr val="000000"/>
      </a:accent4>
      <a:accent5>
        <a:srgbClr val="CDDBB9"/>
      </a:accent5>
      <a:accent6>
        <a:srgbClr val="3086A5"/>
      </a:accent6>
      <a:hlink>
        <a:srgbClr val="660066"/>
      </a:hlink>
      <a:folHlink>
        <a:srgbClr val="666699"/>
      </a:folHlink>
    </a:clrScheme>
    <a:fontScheme name="Notebook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>
            <a:alpha val="50000"/>
          </a:srgbClr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/>
      <a:lstStyle>
        <a:defPPr marL="0" marR="0" indent="17780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4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>
            <a:alpha val="50000"/>
          </a:srgbClr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/>
      <a:lstStyle>
        <a:defPPr marL="0" marR="0" indent="17780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4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Notebook 1">
        <a:dk1>
          <a:srgbClr val="000000"/>
        </a:dk1>
        <a:lt1>
          <a:srgbClr val="FEFDE3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EFEE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000000"/>
        </a:dk1>
        <a:lt1>
          <a:srgbClr val="FFFFFF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FF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5">
      <vt:lpstr>Arial</vt:lpstr>
      <vt:lpstr>Calibri</vt:lpstr>
      <vt:lpstr>Times New Roman</vt:lpstr>
      <vt:lpstr>宋体</vt:lpstr>
      <vt:lpstr>黑体</vt:lpstr>
      <vt:lpstr>Wingdings</vt:lpstr>
      <vt:lpstr>楷体_GB2312</vt:lpstr>
      <vt:lpstr>隶书</vt:lpstr>
      <vt:lpstr>华文行楷</vt:lpstr>
      <vt:lpstr>Office Theme</vt:lpstr>
      <vt:lpstr>信息系统的安全与运行维护</vt:lpstr>
      <vt:lpstr>主要内容</vt:lpstr>
      <vt:lpstr>一、信息系统的安全管理</vt:lpstr>
      <vt:lpstr>PowerPoint Presentation</vt:lpstr>
      <vt:lpstr>2.影响系统安全的常见因素</vt:lpstr>
      <vt:lpstr>3. 信息系统安全的设计</vt:lpstr>
      <vt:lpstr>(1)物理实体安全环境的设计</vt:lpstr>
      <vt:lpstr>信息系统机房规划要考虑的安全技术要求：</vt:lpstr>
      <vt:lpstr>（2）软件和数据安全的设计 </vt:lpstr>
      <vt:lpstr>a)选择安全可靠的操作系统和数据库管理系统 </vt:lpstr>
      <vt:lpstr>b)设计、开发安全可靠的应用程序 </vt:lpstr>
      <vt:lpstr>c)信息系统中数据安全的设计 </vt:lpstr>
      <vt:lpstr>PowerPoint Presentation</vt:lpstr>
      <vt:lpstr>PowerPoint Presentation</vt:lpstr>
      <vt:lpstr>(3)硬件系统和通信网络的安全设计</vt:lpstr>
      <vt:lpstr>4、信息系统的安全技术和控制方法</vt:lpstr>
      <vt:lpstr>（2）安全控制方法</vt:lpstr>
      <vt:lpstr>PowerPoint Presentation</vt:lpstr>
      <vt:lpstr>PowerPoint Presentation</vt:lpstr>
      <vt:lpstr>PowerPoint Presentation</vt:lpstr>
      <vt:lpstr> 　　系统授权应遵循的原则： </vt:lpstr>
      <vt:lpstr>二、系统转换与信息系统运行的组织</vt:lpstr>
      <vt:lpstr>１、试运行与系统转换</vt:lpstr>
      <vt:lpstr>（2）系统转换方式：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2024-09-10T20:31:44.124</cp:lastPrinted>
  <dcterms:created xsi:type="dcterms:W3CDTF">2024-09-10T12:31:44Z</dcterms:created>
  <dcterms:modified xsi:type="dcterms:W3CDTF">2024-09-10T12:31:45Z</dcterms:modified>
</cp:coreProperties>
</file>