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93400" cy="756285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E458-D58D-4337-A1DF-98F86BFA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87A2-F5C7-4D45-B8AC-F2327AC3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5389-31AC-4A06-9C20-57362054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A6291-783F-4D0B-B336-455B806BB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44BFF-692E-41C0-BEDD-44666D452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E1D9B-C673-4DEE-BC0E-C0CED7C7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495DD-A681-460D-8AF8-0C7F3BDC9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CA381-F279-429D-81AC-8DA187A44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37DBC-8097-4831-8356-74A86FAC3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13C0-B7D3-4F7B-B682-DA1941A2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6BFC9-36B8-4722-8859-1297B950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24302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358224" y="2385968"/>
            <a:ext cx="5593079" cy="692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2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600" b="1" kern="0" spc="2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骨折后的</a:t>
            </a:r>
            <a:r>
              <a:rPr sz="4600" b="1" kern="0" spc="240">
                <a:solidFill>
                  <a:srgbClr val="0ADE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复查与评估</a:t>
            </a:r>
            <a:endParaRPr lang="SimSun" altLang="SimSun" sz="46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254300" y="4233175"/>
            <a:ext cx="7743825" cy="328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6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000" kern="0" spc="50">
                <a:solidFill>
                  <a:srgbClr val="25A1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80">
                <a:solidFill>
                  <a:srgbClr val="25A1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2000" kern="0" spc="50">
                <a:solidFill>
                  <a:srgbClr val="25A1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复查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的注意事项</a:t>
            </a:r>
            <a:r>
              <a:rPr sz="2000" kern="0" spc="3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50">
                <a:solidFill>
                  <a:srgbClr val="05C6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 </a:t>
            </a: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000" kern="0" spc="-3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50">
                <a:solidFill>
                  <a:srgbClr val="05C6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调整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康复计划</a:t>
            </a:r>
            <a:r>
              <a:rPr sz="20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000" kern="0" spc="40">
                <a:solidFill>
                  <a:srgbClr val="00B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60">
                <a:solidFill>
                  <a:srgbClr val="00B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 </a:t>
            </a:r>
            <a:r>
              <a:rPr sz="2000" kern="0" spc="40">
                <a:solidFill>
                  <a:srgbClr val="00BF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患者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自我管理</a:t>
            </a:r>
            <a:endParaRPr lang="SimSun" altLang="SimSun" sz="20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79165" y="4286245"/>
            <a:ext cx="31759" cy="184155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2260609" y="2474208"/>
            <a:ext cx="7442834" cy="328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6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000" kern="0" spc="80">
                <a:solidFill>
                  <a:srgbClr val="02BD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</a:t>
            </a:r>
            <a:r>
              <a:rPr sz="2000" kern="0" spc="80">
                <a:solidFill>
                  <a:srgbClr val="02BD5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复查</a:t>
            </a:r>
            <a:r>
              <a:rPr sz="20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的必要性    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2CCE7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</a:t>
            </a:r>
            <a:r>
              <a:rPr sz="2000" kern="0" spc="70">
                <a:solidFill>
                  <a:srgbClr val="2CCE7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复查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的时间安排  </a:t>
            </a:r>
            <a:r>
              <a:rPr sz="2000" kern="0" spc="70">
                <a:solidFill>
                  <a:srgbClr val="1CAB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430">
                <a:solidFill>
                  <a:srgbClr val="1CAB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2000" kern="0" spc="1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1CAB5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复查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的内容</a:t>
            </a:r>
            <a:endParaRPr lang="SimSun" altLang="SimSun" sz="2000"/>
          </a:p>
        </p:txBody>
      </p:sp>
      <p:sp>
        <p:nvSpPr>
          <p:cNvPr id="14" name="textbox 14"/>
          <p:cNvSpPr/>
          <p:nvPr/>
        </p:nvSpPr>
        <p:spPr>
          <a:xfrm>
            <a:off x="450858" y="1639923"/>
            <a:ext cx="1369694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61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600" b="1" kern="0" spc="-6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5600" b="1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5600"/>
          </a:p>
          <a:p>
            <a:pPr marL="12700" algn="l" rtl="0" eaLnBrk="0">
              <a:lnSpc>
                <a:spcPct val="79000"/>
              </a:lnSpc>
              <a:spcBef>
                <a:spcPts val="406"/>
              </a:spcBef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3676629" y="2855014"/>
            <a:ext cx="6217920" cy="864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32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5700" kern="0" spc="10">
                <a:solidFill>
                  <a:srgbClr val="00C928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 </a:t>
            </a:r>
            <a:r>
              <a:rPr sz="5700" kern="0" spc="10">
                <a:solidFill>
                  <a:srgbClr val="00C92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  </a:t>
            </a:r>
            <a:r>
              <a:rPr sz="57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复查的</a:t>
            </a:r>
            <a:r>
              <a:rPr sz="5700" b="1" kern="0" spc="10">
                <a:solidFill>
                  <a:srgbClr val="00CD5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必要性</a:t>
            </a:r>
            <a:endParaRPr lang="SimHei" altLang="SimHei" sz="5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4032051" y="1400428"/>
            <a:ext cx="2799079" cy="1106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4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跟踪愈合进程</a:t>
            </a:r>
            <a:endParaRPr lang="SimHei" altLang="SimHei" sz="34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algn="r" rtl="0" eaLnBrk="0">
              <a:lnSpc>
                <a:spcPct val="99000"/>
              </a:lnSpc>
              <a:spcBef>
                <a:spcPts val="3"/>
              </a:spcBef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发现并发症并及时处理</a:t>
            </a:r>
            <a:endParaRPr lang="SimHei" altLang="SimHei" sz="1300"/>
          </a:p>
        </p:txBody>
      </p:sp>
      <p:sp>
        <p:nvSpPr>
          <p:cNvPr id="24" name="textbox 24"/>
          <p:cNvSpPr/>
          <p:nvPr/>
        </p:nvSpPr>
        <p:spPr>
          <a:xfrm>
            <a:off x="1216139" y="4056487"/>
            <a:ext cx="802576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5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26" name="textbox 26"/>
          <p:cNvSpPr/>
          <p:nvPr/>
        </p:nvSpPr>
        <p:spPr>
          <a:xfrm>
            <a:off x="7385101" y="4984746"/>
            <a:ext cx="139128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评估患者康复情况</a:t>
            </a:r>
            <a:endParaRPr lang="SimHei" altLang="SimHei" sz="1300"/>
          </a:p>
        </p:txBody>
      </p:sp>
      <p:sp>
        <p:nvSpPr>
          <p:cNvPr id="28" name="textbox 28"/>
          <p:cNvSpPr/>
          <p:nvPr/>
        </p:nvSpPr>
        <p:spPr>
          <a:xfrm>
            <a:off x="514377" y="2280180"/>
            <a:ext cx="1391285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判断骨折愈合情况</a:t>
            </a:r>
            <a:endParaRPr lang="SimHei" altLang="SimHei" sz="1300"/>
          </a:p>
        </p:txBody>
      </p:sp>
      <p:sp>
        <p:nvSpPr>
          <p:cNvPr id="30" name="textbox 30"/>
          <p:cNvSpPr/>
          <p:nvPr/>
        </p:nvSpPr>
        <p:spPr>
          <a:xfrm>
            <a:off x="2743203" y="4972040"/>
            <a:ext cx="104838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指导后续治疗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1225570" y="2044692"/>
            <a:ext cx="8484234" cy="927735"/>
          </a:xfrm>
          <a:prstGeom prst="rect">
            <a:avLst/>
          </a:prstGeom>
          <a:solidFill>
            <a:srgbClr val="27322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511175" algn="l" rtl="0" eaLnBrk="0">
              <a:lnSpc>
                <a:spcPct val="95000"/>
              </a:lnSpc>
              <a:spcBef>
                <a:spcPts val="7"/>
              </a:spcBef>
            </a:pPr>
            <a:r>
              <a:rPr sz="19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及时发现并发症或合并症</a:t>
            </a:r>
            <a:endParaRPr lang="SimHei" altLang="SimHei" sz="1900"/>
          </a:p>
        </p:txBody>
      </p:sp>
      <p:sp>
        <p:nvSpPr>
          <p:cNvPr id="36" name="textbox 36"/>
          <p:cNvSpPr/>
          <p:nvPr/>
        </p:nvSpPr>
        <p:spPr>
          <a:xfrm>
            <a:off x="1716604" y="3492333"/>
            <a:ext cx="1951989" cy="2475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52"/>
              </a:lnSpc>
            </a:pPr>
            <a:endParaRPr lang="Arial" altLang="Arial" sz="100"/>
          </a:p>
          <a:p>
            <a:pPr marL="20320" algn="l" rtl="0" eaLnBrk="0">
              <a:lnSpc>
                <a:spcPct val="96000"/>
              </a:lnSpc>
            </a:pPr>
            <a:r>
              <a:rPr sz="1900" b="1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了解骨折愈合情况</a:t>
            </a:r>
            <a:endParaRPr lang="SimHei" altLang="SimHei" sz="19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6509" algn="l" rtl="0" eaLnBrk="0">
              <a:lnSpc>
                <a:spcPct val="96000"/>
              </a:lnSpc>
              <a:spcBef>
                <a:spcPts val="570"/>
              </a:spcBef>
            </a:pPr>
            <a:r>
              <a:rPr sz="1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评估患者康复进展</a:t>
            </a:r>
            <a:endParaRPr lang="SimHei" altLang="SimHei" sz="1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900" i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调整治疗方案</a:t>
            </a:r>
            <a:endParaRPr lang="SimHei" altLang="SimHei" sz="1900"/>
          </a:p>
        </p:txBody>
      </p:sp>
      <p:sp>
        <p:nvSpPr>
          <p:cNvPr id="38" name="textbox 38"/>
          <p:cNvSpPr/>
          <p:nvPr/>
        </p:nvSpPr>
        <p:spPr>
          <a:xfrm>
            <a:off x="4038375" y="1385873"/>
            <a:ext cx="2605404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6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发现潜在问题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276364" y="2051045"/>
            <a:ext cx="8382020" cy="4184675"/>
            <a:chExt cx="8382020" cy="4184675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382020" cy="4184675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8408034" cy="4230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marL="462915" algn="l" rtl="0" eaLnBrk="0">
                <a:lnSpc>
                  <a:spcPct val="98000"/>
                </a:lnSpc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确保康复计划与患者的需求和目标相一致</a:t>
              </a:r>
              <a:endParaRPr lang="SimHei" altLang="SimHei" sz="18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462915" algn="l" rtl="0" eaLnBrk="0">
                <a:lnSpc>
                  <a:spcPct val="94000"/>
                </a:lnSpc>
                <a:spcBef>
                  <a:spcPts val="543"/>
                </a:spcBef>
              </a:pP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根据患者的恢复情况和进展，调整康复计划</a:t>
              </a:r>
              <a:endParaRPr lang="SimHei" altLang="SimHei" sz="18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462915" algn="l" rtl="0" eaLnBrk="0">
                <a:lnSpc>
                  <a:spcPct val="98000"/>
                </a:lnSpc>
                <a:spcBef>
                  <a:spcPts val="545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确保患者和家属了解并遵循康复</a:t>
              </a: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计划</a:t>
              </a:r>
              <a:endParaRPr lang="SimHei" altLang="SimHei" sz="18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400"/>
            </a:p>
            <a:p>
              <a:pPr marL="462915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定期评估患者的功能和能力，以确定是否需要调整康复计划</a:t>
              </a:r>
              <a:endParaRPr lang="SimHei" altLang="SimHei" sz="18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4025741" y="1400428"/>
            <a:ext cx="2613025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3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调整康复计划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3659308" y="2249300"/>
            <a:ext cx="6243954" cy="1814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100"/>
          </a:p>
          <a:p>
            <a:pPr marL="12700" indent="1769745" algn="l" rtl="0" eaLnBrk="0">
              <a:lnSpc>
                <a:spcPct val="86000"/>
              </a:lnSpc>
            </a:pPr>
            <a:r>
              <a:rPr sz="5700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复查的时</a:t>
            </a:r>
            <a:r>
              <a:rPr sz="5700" kern="0" spc="130">
                <a:solidFill>
                  <a:srgbClr val="00D95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间安</a:t>
            </a:r>
            <a:r>
              <a:rPr sz="5700" kern="0" spc="30">
                <a:solidFill>
                  <a:srgbClr val="00D95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900" b="1" kern="0" spc="-14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900" kern="0" spc="217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400" kern="0" spc="-1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</a:t>
            </a:r>
            <a:endParaRPr lang="SimSun" altLang="SimSun" sz="6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2343162" y="1393780"/>
            <a:ext cx="4069715" cy="418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9"/>
              </a:lnSpc>
            </a:pPr>
            <a:endParaRPr lang="Arial" altLang="Arial" sz="100"/>
          </a:p>
          <a:p>
            <a:pPr marL="2139314" algn="l" rtl="0" eaLnBrk="0">
              <a:lnSpc>
                <a:spcPct val="96000"/>
              </a:lnSpc>
            </a:pPr>
            <a:r>
              <a:rPr sz="3300" b="1" kern="0" spc="-20">
                <a:solidFill>
                  <a:srgbClr val="00CF6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早期复查</a:t>
            </a:r>
            <a:endParaRPr lang="SimHei" altLang="SimHei" sz="33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70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。复查时间：术后1周内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●复查内容：伤口及患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肢情况，内固定物情况</a:t>
            </a:r>
            <a:endParaRPr lang="SimHei" altLang="SimHei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5"/>
              </a:spcBef>
            </a:pPr>
            <a:r>
              <a:rPr sz="1200" kern="0" spc="-40">
                <a:solidFill>
                  <a:srgbClr val="00D3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60">
                <a:solidFill>
                  <a:srgbClr val="00D3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复查目的：了解术后并发症及内固定物情况，制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定康复计划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200" kern="0" spc="-7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4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复查医生：手术医生或主管医生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56" name="table 56"/>
          <p:cNvGraphicFramePr>
            <a:graphicFrameLocks noGrp="1"/>
          </p:cNvGraphicFramePr>
          <p:nvPr/>
        </p:nvGraphicFramePr>
        <p:xfrm>
          <a:off x="736561" y="3612306"/>
          <a:ext cx="9037954" cy="1284604"/>
        </p:xfrm>
        <a:graphic>
          <a:graphicData uri="http://schemas.openxmlformats.org/drawingml/2006/table">
            <a:tbl>
              <a:tblPr/>
              <a:tblGrid>
                <a:gridCol w="2099310"/>
                <a:gridCol w="2419350"/>
                <a:gridCol w="2443480"/>
                <a:gridCol w="2075814"/>
              </a:tblGrid>
              <a:tr h="298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72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复查时间：通常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26"/>
                        </a:lnSpc>
                      </a:pPr>
                      <a:endParaRPr lang="Arial" altLang="Arial" sz="100"/>
                    </a:p>
                    <a:p>
                      <a:pPr marL="354965" algn="l" rtl="0" eaLnBrk="0">
                        <a:lnSpc>
                          <a:spcPct val="95000"/>
                        </a:lnSpc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复查内容：伤口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26"/>
                        </a:lnSpc>
                      </a:pPr>
                      <a:endParaRPr lang="Arial" altLang="Arial" sz="100"/>
                    </a:p>
                    <a:p>
                      <a:pPr marL="386715" algn="l" rtl="0" eaLnBrk="0">
                        <a:lnSpc>
                          <a:spcPct val="95000"/>
                        </a:lnSpc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复查医生：通常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26"/>
                        </a:lnSpc>
                      </a:pPr>
                      <a:endParaRPr lang="Arial" altLang="Arial" sz="100"/>
                    </a:p>
                    <a:p>
                      <a:pPr marL="394334" algn="l" rtl="0" eaLnBrk="0">
                        <a:lnSpc>
                          <a:spcPct val="95000"/>
                        </a:lnSpc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复查准备：提前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6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在术后1个月、3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愈合情况、功能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83540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由手术医生或专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94334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预约医生、准备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00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个月、6个月和1   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年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ct val="101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恢复情况、内固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定情况等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8354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业骨伤科医生进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行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好相关医疗资料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8" name="textbox 58"/>
          <p:cNvSpPr/>
          <p:nvPr/>
        </p:nvSpPr>
        <p:spPr>
          <a:xfrm>
            <a:off x="4463759" y="1406633"/>
            <a:ext cx="173355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40">
                <a:solidFill>
                  <a:srgbClr val="00D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后期复查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606576" y="1393928"/>
            <a:ext cx="344805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5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康复过程中的复查</a:t>
            </a:r>
            <a:endParaRPr lang="SimHei" altLang="SimHei" sz="3300"/>
          </a:p>
        </p:txBody>
      </p:sp>
      <p:sp>
        <p:nvSpPr>
          <p:cNvPr id="64" name="textbox 64"/>
          <p:cNvSpPr/>
          <p:nvPr/>
        </p:nvSpPr>
        <p:spPr>
          <a:xfrm>
            <a:off x="8127971" y="3647451"/>
            <a:ext cx="1830704" cy="640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900" kern="0" spc="-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</a:t>
            </a:r>
            <a:r>
              <a:rPr sz="19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四次复查：出</a:t>
            </a:r>
            <a:r>
              <a:rPr sz="19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</a:t>
            </a:r>
            <a:endParaRPr lang="SimHei" altLang="SimHei" sz="1900"/>
          </a:p>
          <a:p>
            <a:pPr marL="12700" algn="l" rtl="0" eaLnBrk="0">
              <a:lnSpc>
                <a:spcPts val="2913"/>
              </a:lnSpc>
            </a:pPr>
            <a:r>
              <a:rPr sz="19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后6个月</a:t>
            </a:r>
            <a:endParaRPr lang="SimHei" altLang="SimHei" sz="1900"/>
          </a:p>
        </p:txBody>
      </p:sp>
      <p:sp>
        <p:nvSpPr>
          <p:cNvPr id="66" name="textbox 66"/>
          <p:cNvSpPr/>
          <p:nvPr/>
        </p:nvSpPr>
        <p:spPr>
          <a:xfrm>
            <a:off x="3257555" y="3622115"/>
            <a:ext cx="1824354" cy="640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900" kern="0" spc="-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第二次复查：出</a:t>
            </a:r>
            <a:r>
              <a:rPr sz="19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</a:t>
            </a:r>
            <a:endParaRPr lang="SimHei" altLang="SimHei" sz="1900"/>
          </a:p>
          <a:p>
            <a:pPr marL="18415" algn="l" rtl="0" eaLnBrk="0">
              <a:lnSpc>
                <a:spcPts val="2912"/>
              </a:lnSpc>
            </a:pP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后1个月</a:t>
            </a:r>
            <a:endParaRPr lang="SimHei" altLang="SimHei" sz="1900"/>
          </a:p>
        </p:txBody>
      </p:sp>
      <p:sp>
        <p:nvSpPr>
          <p:cNvPr id="68" name="textbox 68"/>
          <p:cNvSpPr/>
          <p:nvPr/>
        </p:nvSpPr>
        <p:spPr>
          <a:xfrm>
            <a:off x="698518" y="3628392"/>
            <a:ext cx="1830704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900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第一次复查：</a:t>
            </a:r>
            <a:r>
              <a:rPr sz="19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</a:t>
            </a:r>
            <a:r>
              <a:rPr sz="19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</a:t>
            </a:r>
            <a:endParaRPr lang="SimHei" altLang="SimHei" sz="1900"/>
          </a:p>
          <a:p>
            <a:pPr marL="12700" algn="l" rtl="0" eaLnBrk="0">
              <a:lnSpc>
                <a:spcPts val="2763"/>
              </a:lnSpc>
            </a:pPr>
            <a:r>
              <a:rPr sz="19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后1周内</a:t>
            </a:r>
            <a:endParaRPr lang="SimHei" altLang="SimHei" sz="1900"/>
          </a:p>
        </p:txBody>
      </p:sp>
      <p:sp>
        <p:nvSpPr>
          <p:cNvPr id="70" name="textbox 70"/>
          <p:cNvSpPr/>
          <p:nvPr/>
        </p:nvSpPr>
        <p:spPr>
          <a:xfrm>
            <a:off x="5702280" y="3628392"/>
            <a:ext cx="1830704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900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第三次复查：</a:t>
            </a:r>
            <a:r>
              <a:rPr sz="19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</a:t>
            </a:r>
            <a:r>
              <a:rPr sz="19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</a:t>
            </a:r>
            <a:endParaRPr lang="SimHei" altLang="SimHei" sz="1900"/>
          </a:p>
          <a:p>
            <a:pPr marL="12700" algn="l" rtl="0" eaLnBrk="0">
              <a:lnSpc>
                <a:spcPts val="2763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后3个月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3676629" y="2720369"/>
            <a:ext cx="5490209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  <a:spcBef>
                <a:spcPts val="1"/>
              </a:spcBef>
            </a:pPr>
            <a:r>
              <a:rPr sz="11600" kern="0" spc="-60" baseline="-14369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7500" kern="0" spc="255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100" kern="0" spc="-60" baseline="5151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复查的</a:t>
            </a:r>
            <a:r>
              <a:rPr sz="9100" kern="0" spc="-60" baseline="5151">
                <a:solidFill>
                  <a:srgbClr val="00D7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</a:t>
            </a:r>
            <a:endParaRPr lang="SimHei" altLang="SimHei" sz="9100" baseline="515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80" name="textbox 80"/>
          <p:cNvSpPr/>
          <p:nvPr/>
        </p:nvSpPr>
        <p:spPr>
          <a:xfrm>
            <a:off x="2743203" y="4984060"/>
            <a:ext cx="2619375" cy="471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39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13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可以显示骨折愈合情况、是否有骨 </a:t>
            </a:r>
            <a:r>
              <a:rPr sz="13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痂形成</a:t>
            </a:r>
            <a:endParaRPr lang="SimHei" altLang="SimHei" sz="1300"/>
          </a:p>
        </p:txBody>
      </p:sp>
      <p:sp>
        <p:nvSpPr>
          <p:cNvPr id="82" name="textbox 82"/>
          <p:cNvSpPr/>
          <p:nvPr/>
        </p:nvSpPr>
        <p:spPr>
          <a:xfrm>
            <a:off x="5086340" y="2258902"/>
            <a:ext cx="2604770" cy="469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6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可以评估骨折的稳定性，判断是否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可以负重或者进行康复训练</a:t>
            </a:r>
            <a:endParaRPr lang="SimHei" altLang="SimHei" sz="1300"/>
          </a:p>
        </p:txBody>
      </p:sp>
      <p:sp>
        <p:nvSpPr>
          <p:cNvPr id="84" name="textbox 84"/>
          <p:cNvSpPr/>
          <p:nvPr/>
        </p:nvSpPr>
        <p:spPr>
          <a:xfrm>
            <a:off x="4540184" y="1403641"/>
            <a:ext cx="1584960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2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400" b="1" kern="0" spc="70">
                <a:solidFill>
                  <a:srgbClr val="00CF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3400" b="1" kern="0" spc="70">
                <a:solidFill>
                  <a:srgbClr val="00CF6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光检查</a:t>
            </a:r>
            <a:endParaRPr lang="SimHei" altLang="SimHei" sz="3400"/>
          </a:p>
        </p:txBody>
      </p:sp>
      <p:sp>
        <p:nvSpPr>
          <p:cNvPr id="86" name="textbox 86"/>
          <p:cNvSpPr/>
          <p:nvPr/>
        </p:nvSpPr>
        <p:spPr>
          <a:xfrm>
            <a:off x="7378685" y="4971355"/>
            <a:ext cx="260477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可以发现骨折是否引发其他并发症</a:t>
            </a:r>
            <a:endParaRPr lang="SimHei" altLang="SimHei" sz="1300"/>
          </a:p>
        </p:txBody>
      </p:sp>
      <p:sp>
        <p:nvSpPr>
          <p:cNvPr id="88" name="textbox 88"/>
          <p:cNvSpPr/>
          <p:nvPr/>
        </p:nvSpPr>
        <p:spPr>
          <a:xfrm>
            <a:off x="514377" y="2285332"/>
            <a:ext cx="226313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复查时首选的影像学检查方法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730277" y="3595739"/>
            <a:ext cx="1698625" cy="627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患肢的皮肤、颜</a:t>
            </a:r>
            <a:endParaRPr lang="SimHei" altLang="SimHei" sz="1900"/>
          </a:p>
          <a:p>
            <a:pPr marL="12700" algn="l" rtl="0" eaLnBrk="0">
              <a:lnSpc>
                <a:spcPts val="2807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色、温度等</a:t>
            </a:r>
            <a:endParaRPr lang="SimHei" altLang="SimHei" sz="1900"/>
          </a:p>
        </p:txBody>
      </p:sp>
      <p:sp>
        <p:nvSpPr>
          <p:cNvPr id="94" name="textbox 94"/>
          <p:cNvSpPr/>
          <p:nvPr/>
        </p:nvSpPr>
        <p:spPr>
          <a:xfrm>
            <a:off x="8089903" y="3597428"/>
            <a:ext cx="1693545" cy="626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患肢的畸形、错</a:t>
            </a:r>
            <a:endParaRPr lang="SimHei" altLang="SimHei" sz="1900"/>
          </a:p>
          <a:p>
            <a:pPr marL="12700" algn="l" rtl="0" eaLnBrk="0">
              <a:lnSpc>
                <a:spcPts val="2800"/>
              </a:lnSpc>
            </a:pP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位、不稳定等</a:t>
            </a:r>
            <a:endParaRPr lang="SimHei" altLang="SimHei" sz="1900"/>
          </a:p>
        </p:txBody>
      </p:sp>
      <p:sp>
        <p:nvSpPr>
          <p:cNvPr id="96" name="textbox 96"/>
          <p:cNvSpPr/>
          <p:nvPr/>
        </p:nvSpPr>
        <p:spPr>
          <a:xfrm>
            <a:off x="3181311" y="3597428"/>
            <a:ext cx="1713864" cy="645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2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107000"/>
              </a:lnSpc>
            </a:pP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患肢的感觉、运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动、肌力等</a:t>
            </a:r>
            <a:endParaRPr lang="SimHei" altLang="SimHei" sz="1900"/>
          </a:p>
        </p:txBody>
      </p:sp>
      <p:sp>
        <p:nvSpPr>
          <p:cNvPr id="98" name="textbox 98"/>
          <p:cNvSpPr/>
          <p:nvPr/>
        </p:nvSpPr>
        <p:spPr>
          <a:xfrm>
            <a:off x="5626143" y="3608444"/>
            <a:ext cx="1693545" cy="640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5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患肢的疼痛、肿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胀、活动受限等</a:t>
            </a:r>
            <a:endParaRPr lang="SimHei" altLang="SimHei" sz="1900"/>
          </a:p>
        </p:txBody>
      </p:sp>
      <p:sp>
        <p:nvSpPr>
          <p:cNvPr id="100" name="textbox 100"/>
          <p:cNvSpPr/>
          <p:nvPr/>
        </p:nvSpPr>
        <p:spPr>
          <a:xfrm>
            <a:off x="4476576" y="1403449"/>
            <a:ext cx="1722754" cy="525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72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7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临床检查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106" name="textbox 106"/>
          <p:cNvSpPr/>
          <p:nvPr/>
        </p:nvSpPr>
        <p:spPr>
          <a:xfrm>
            <a:off x="4463850" y="1398700"/>
            <a:ext cx="1748154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3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功能测试</a:t>
            </a:r>
            <a:endParaRPr lang="SimHei" altLang="SimHei" sz="3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64135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步态是否正常</a:t>
            </a:r>
            <a:endParaRPr lang="SimHei" altLang="SimHei" sz="1300"/>
          </a:p>
        </p:txBody>
      </p:sp>
      <p:sp>
        <p:nvSpPr>
          <p:cNvPr id="108" name="textbox 108"/>
          <p:cNvSpPr/>
          <p:nvPr/>
        </p:nvSpPr>
        <p:spPr>
          <a:xfrm>
            <a:off x="7372375" y="4977707"/>
            <a:ext cx="227457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是否伴随疼痛或其他不适症状</a:t>
            </a:r>
            <a:endParaRPr lang="SimHei" altLang="SimHei" sz="1300"/>
          </a:p>
        </p:txBody>
      </p:sp>
      <p:sp>
        <p:nvSpPr>
          <p:cNvPr id="110" name="textbox 110"/>
          <p:cNvSpPr/>
          <p:nvPr/>
        </p:nvSpPr>
        <p:spPr>
          <a:xfrm>
            <a:off x="527102" y="2279665"/>
            <a:ext cx="1726564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关节活动范围是否正常</a:t>
            </a:r>
            <a:endParaRPr lang="SimHei" altLang="SimHei" sz="1300"/>
          </a:p>
        </p:txBody>
      </p:sp>
      <p:sp>
        <p:nvSpPr>
          <p:cNvPr id="112" name="textbox 112"/>
          <p:cNvSpPr/>
          <p:nvPr/>
        </p:nvSpPr>
        <p:spPr>
          <a:xfrm>
            <a:off x="2743203" y="4978393"/>
            <a:ext cx="1391919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肌肉力量是否恢复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https://d.book118.com/895224302122011034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2024-08-29T20:27:55.630</cp:lastPrinted>
  <dcterms:created xsi:type="dcterms:W3CDTF">2024-08-29T12:27:55Z</dcterms:created>
  <dcterms:modified xsi:type="dcterms:W3CDTF">2024-08-29T12:27:56Z</dcterms:modified>
</cp:coreProperties>
</file>