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5F4A193-85C8-4D77-92DB-4690F40762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1FA50A4-4516-493B-BC23-19D9CEB2DA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3DC8397-5FA0-4F41-9095-0087A489BE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8C330D5-5585-49CE-AC15-438F7357A06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957F22A-134D-4D04-9DB4-1CC5A957CBB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AC3C7F-B6C4-42BF-9A73-94D540123DA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89187A9-1C42-4D02-8F9E-C4D8E7A438D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BEB2ED-7398-4D41-B269-A767B23C10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0B6249-9E25-46A9-8413-E06BFE01A6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FD3463-8197-4CDA-AEDD-32BE91D2F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ABD980-2D55-4BD4-BB79-9B18910ED0E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2/2/2024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2/2/2024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2/2/2024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2/2/2024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2/2/2024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2/2/2024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523303422101112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a:noFill/>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:AA</a:t>
            </a:r>
            <a:endParaRPr lang="en-US" sz="1100"/>
          </a:p>
        </p:txBody>
      </p:sp>
      <p:sp>
        <p:nvSpPr>
          <p:cNvPr id="3" name="AutoShape 3"/>
          <p:cNvSpPr/>
          <p:nvPr/>
        </p:nvSpPr>
        <p:spPr>
          <a:xfrm>
            <a:off x="6369054" y="4673857"/>
            <a:ext cx="2068238" cy="271780"/>
          </a:xfrm>
          <a:prstGeom prst="rect">
            <a:avLst/>
          </a:prstGeom>
          <a:noFill/>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2024-01-18</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智能制造能力成熟度评估方法</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智能制造能力成熟度模型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评估方法与流程</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评估指标体系构建</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评估实施与结果分析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案例分析与实践应用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提升企业智能制造水平</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促进制造业转型升级</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增强企业市场竞争力</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评估目的和意义</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智能制造能力成熟度评估可以引导企业加快智能制造发展步伐，推动制造业向数字化、网络化、智能化方向转型升级。</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智能制造能力成熟度评估结果可以作为企业市场竞争力的重要参考，有助于企业在激烈的市场竞争中脱颖而出。</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通过对企业智能制造能力成熟度进行评估，帮助企业识别自身在智能制造方面的优势和不足，进而制定改进措施，提升企业智能制造水平。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评估对象</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评估范围</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评估对象与范围</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智能制造能力成熟度评估的对象主要是制造业企业，包括离散型制造企业和流程型制造企业。</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智能制造能力成熟度评估的范围涵盖企业的研发、生产、销售、服务等各个环节，以及与之相关的组织、技术、资源等要素。具体包括但不限于以下几个方面</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07034" y="3414098"/>
            <a:ext cx="2139982" cy="2139982"/>
            <a:chOff x="1207034" y="3414098"/>
            <a:chExt cx="2139982" cy="2139982"/>
          </a:xfrm>
        </p:grpSpPr>
        <p:sp>
          <p:nvSpPr>
            <p:cNvPr id="3" name="Freeform 3"/>
            <p:cNvSpPr/>
            <p:nvPr/>
          </p:nvSpPr>
          <p:spPr>
            <a:xfrm rot="13500000">
              <a:off x="1207034"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1894644" y="4362026"/>
              <a:ext cx="744855" cy="23583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AutoShape 5"/>
          <p:cNvSpPr/>
          <p:nvPr/>
        </p:nvSpPr>
        <p:spPr>
          <a:xfrm rot="2700000">
            <a:off x="1474591" y="3601169"/>
            <a:ext cx="492347" cy="492347"/>
          </a:xfrm>
          <a:prstGeom prst="ellipse">
            <a:avLst/>
          </a:prstGeom>
          <a:solidFill>
            <a:schemeClr val="lt1">
              <a:alpha val="100000"/>
            </a:schemeClr>
          </a:solidFill>
          <a:ln w="100012">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 name="Freeform 6"/>
          <p:cNvSpPr/>
          <p:nvPr/>
        </p:nvSpPr>
        <p:spPr>
          <a:xfrm rot="2700000">
            <a:off x="2372036" y="2275003"/>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Freeform 7"/>
          <p:cNvSpPr/>
          <p:nvPr/>
        </p:nvSpPr>
        <p:spPr>
          <a:xfrm>
            <a:off x="3274244" y="3123014"/>
            <a:ext cx="330613" cy="588550"/>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8" name="Group 8"/>
          <p:cNvGrpSpPr/>
          <p:nvPr/>
        </p:nvGrpSpPr>
        <p:grpSpPr>
          <a:xfrm>
            <a:off x="3370066" y="3021001"/>
            <a:ext cx="145256" cy="300799"/>
            <a:chOff x="3370066" y="3021001"/>
            <a:chExt cx="145256" cy="300799"/>
          </a:xfrm>
        </p:grpSpPr>
        <p:sp>
          <p:nvSpPr>
            <p:cNvPr id="9" name="Freeform 9"/>
            <p:cNvSpPr/>
            <p:nvPr/>
          </p:nvSpPr>
          <p:spPr>
            <a:xfrm>
              <a:off x="3446361" y="3211596"/>
              <a:ext cx="44577" cy="25146"/>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3487319" y="3131586"/>
              <a:ext cx="15526" cy="33718"/>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3446361" y="3173877"/>
              <a:ext cx="41624" cy="29051"/>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3492557" y="3173877"/>
              <a:ext cx="16478" cy="29051"/>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3474365" y="3060339"/>
              <a:ext cx="11239" cy="27432"/>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3481699" y="3096915"/>
              <a:ext cx="12573" cy="26099"/>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3372352" y="3211596"/>
              <a:ext cx="18860" cy="25146"/>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3390545" y="3096915"/>
              <a:ext cx="14859" cy="26099"/>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3376352" y="3173877"/>
              <a:ext cx="18193" cy="29051"/>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3421882" y="3021001"/>
              <a:ext cx="17145" cy="30671"/>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446361" y="3021001"/>
              <a:ext cx="18860" cy="30671"/>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413309" y="3047099"/>
              <a:ext cx="2286" cy="466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3399784" y="3060339"/>
              <a:ext cx="12859" cy="27432"/>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3382639" y="3131586"/>
              <a:ext cx="17145" cy="33718"/>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3446361" y="3245220"/>
              <a:ext cx="46196" cy="29051"/>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3403023" y="3131586"/>
              <a:ext cx="36004" cy="33718"/>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3414929" y="3060339"/>
              <a:ext cx="24098" cy="27432"/>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3399117" y="3173877"/>
              <a:ext cx="40005" cy="29051"/>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3446361" y="3131586"/>
              <a:ext cx="37624" cy="33718"/>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3446361" y="3060339"/>
              <a:ext cx="25718" cy="27432"/>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3446361" y="3096915"/>
              <a:ext cx="32004" cy="26099"/>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3409309" y="3096915"/>
              <a:ext cx="29718" cy="26099"/>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3394450" y="3282843"/>
              <a:ext cx="44577" cy="30385"/>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3396831" y="3211596"/>
              <a:ext cx="42291" cy="25146"/>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3395117" y="3245220"/>
              <a:ext cx="43910" cy="29051"/>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3370066" y="3245220"/>
              <a:ext cx="18860" cy="29051"/>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3498844" y="3245220"/>
              <a:ext cx="16478" cy="29051"/>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3496558" y="3211596"/>
              <a:ext cx="15811" cy="25146"/>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3412643" y="3051672"/>
              <a:ext cx="9906" cy="8572"/>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Freeform 38"/>
            <p:cNvSpPr/>
            <p:nvPr/>
          </p:nvSpPr>
          <p:spPr>
            <a:xfrm>
              <a:off x="3465125" y="3051672"/>
              <a:ext cx="9239" cy="8572"/>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3439027" y="3051672"/>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3405404" y="3087676"/>
              <a:ext cx="9620" cy="923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3472079" y="3087676"/>
              <a:ext cx="9620" cy="923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3439027" y="3087676"/>
              <a:ext cx="7239" cy="923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3399784" y="3123014"/>
              <a:ext cx="9620" cy="8572"/>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Freeform 44"/>
            <p:cNvSpPr/>
            <p:nvPr/>
          </p:nvSpPr>
          <p:spPr>
            <a:xfrm>
              <a:off x="3478365" y="3123014"/>
              <a:ext cx="8953" cy="8572"/>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3439027" y="3123014"/>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Freeform 46"/>
            <p:cNvSpPr/>
            <p:nvPr/>
          </p:nvSpPr>
          <p:spPr>
            <a:xfrm>
              <a:off x="3394450" y="3165305"/>
              <a:ext cx="8572" cy="8572"/>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Freeform 47"/>
            <p:cNvSpPr/>
            <p:nvPr/>
          </p:nvSpPr>
          <p:spPr>
            <a:xfrm>
              <a:off x="3483985" y="3165305"/>
              <a:ext cx="8572" cy="8572"/>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3439027" y="3165305"/>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3390545" y="3202929"/>
              <a:ext cx="8572" cy="8572"/>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Freeform 50"/>
            <p:cNvSpPr/>
            <p:nvPr/>
          </p:nvSpPr>
          <p:spPr>
            <a:xfrm>
              <a:off x="3487985" y="3202929"/>
              <a:ext cx="8572" cy="8572"/>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3439027" y="3202929"/>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3388830" y="3236647"/>
              <a:ext cx="7906" cy="8572"/>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Freeform 53"/>
            <p:cNvSpPr/>
            <p:nvPr/>
          </p:nvSpPr>
          <p:spPr>
            <a:xfrm>
              <a:off x="3490938" y="3236647"/>
              <a:ext cx="7906" cy="8572"/>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3439027" y="3236647"/>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3387211" y="3274271"/>
              <a:ext cx="7239" cy="8572"/>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Freeform 56"/>
            <p:cNvSpPr/>
            <p:nvPr/>
          </p:nvSpPr>
          <p:spPr>
            <a:xfrm>
              <a:off x="3492557" y="3274271"/>
              <a:ext cx="7906" cy="8572"/>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3439027" y="3274271"/>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3439027" y="3313228"/>
              <a:ext cx="7239" cy="857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9" name="AutoShape 59"/>
          <p:cNvSpPr/>
          <p:nvPr/>
        </p:nvSpPr>
        <p:spPr>
          <a:xfrm rot="2700000">
            <a:off x="3195854" y="2092028"/>
            <a:ext cx="492347" cy="492347"/>
          </a:xfrm>
          <a:prstGeom prst="ellipse">
            <a:avLst/>
          </a:prstGeom>
          <a:solidFill>
            <a:schemeClr val="lt1">
              <a:alpha val="100000"/>
            </a:schemeClr>
          </a:solidFill>
          <a:ln w="100012">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grpSp>
        <p:nvGrpSpPr>
          <p:cNvPr id="60" name="Group 60"/>
          <p:cNvGrpSpPr/>
          <p:nvPr/>
        </p:nvGrpSpPr>
        <p:grpSpPr>
          <a:xfrm>
            <a:off x="3543612" y="3414098"/>
            <a:ext cx="2139982" cy="2139982"/>
            <a:chOff x="3543612" y="3414098"/>
            <a:chExt cx="2139982" cy="2139982"/>
          </a:xfrm>
        </p:grpSpPr>
        <p:sp>
          <p:nvSpPr>
            <p:cNvPr id="61" name="Freeform 61"/>
            <p:cNvSpPr/>
            <p:nvPr/>
          </p:nvSpPr>
          <p:spPr>
            <a:xfrm rot="13500000">
              <a:off x="3543612" y="3414098"/>
              <a:ext cx="2139982" cy="2139982"/>
            </a:xfrm>
            <a:custGeom>
              <a:rect l="l" t="t" r="r" b="b"/>
              <a:pathLst>
                <a:path w="728" h="727">
                  <a:moveTo>
                    <a:pt x="107" y="621"/>
                  </a:moveTo>
                  <a:cubicBezTo>
                    <a:pt x="176" y="689"/>
                    <a:pt x="267" y="727"/>
                    <a:pt x="364" y="727"/>
                  </a:cubicBezTo>
                  <a:cubicBezTo>
                    <a:pt x="364" y="556"/>
                    <a:pt x="364" y="556"/>
                    <a:pt x="364" y="556"/>
                  </a:cubicBezTo>
                  <a:cubicBezTo>
                    <a:pt x="313" y="556"/>
                    <a:pt x="264" y="536"/>
                    <a:pt x="228" y="499"/>
                  </a:cubicBezTo>
                  <a:cubicBezTo>
                    <a:pt x="192" y="463"/>
                    <a:pt x="172" y="415"/>
                    <a:pt x="172" y="363"/>
                  </a:cubicBezTo>
                  <a:cubicBezTo>
                    <a:pt x="172" y="312"/>
                    <a:pt x="192" y="264"/>
                    <a:pt x="228" y="227"/>
                  </a:cubicBezTo>
                  <a:cubicBezTo>
                    <a:pt x="264" y="191"/>
                    <a:pt x="313" y="171"/>
                    <a:pt x="364" y="171"/>
                  </a:cubicBezTo>
                  <a:cubicBezTo>
                    <a:pt x="415" y="171"/>
                    <a:pt x="464" y="191"/>
                    <a:pt x="500" y="227"/>
                  </a:cubicBezTo>
                  <a:cubicBezTo>
                    <a:pt x="536" y="264"/>
                    <a:pt x="556" y="312"/>
                    <a:pt x="556" y="363"/>
                  </a:cubicBezTo>
                  <a:cubicBezTo>
                    <a:pt x="728" y="363"/>
                    <a:pt x="728" y="363"/>
                    <a:pt x="728" y="363"/>
                  </a:cubicBezTo>
                  <a:cubicBezTo>
                    <a:pt x="728" y="266"/>
                    <a:pt x="690" y="175"/>
                    <a:pt x="621" y="106"/>
                  </a:cubicBezTo>
                  <a:cubicBezTo>
                    <a:pt x="553" y="38"/>
                    <a:pt x="461" y="0"/>
                    <a:pt x="364" y="0"/>
                  </a:cubicBezTo>
                  <a:cubicBezTo>
                    <a:pt x="267" y="0"/>
                    <a:pt x="176" y="38"/>
                    <a:pt x="107" y="106"/>
                  </a:cubicBezTo>
                  <a:cubicBezTo>
                    <a:pt x="38" y="175"/>
                    <a:pt x="0" y="266"/>
                    <a:pt x="0" y="363"/>
                  </a:cubicBezTo>
                  <a:cubicBezTo>
                    <a:pt x="0" y="461"/>
                    <a:pt x="38" y="552"/>
                    <a:pt x="107" y="621"/>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2" name="Freeform 62"/>
            <p:cNvSpPr/>
            <p:nvPr/>
          </p:nvSpPr>
          <p:spPr>
            <a:xfrm>
              <a:off x="4422579" y="4332117"/>
              <a:ext cx="414052" cy="29575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3" name="AutoShape 63"/>
          <p:cNvSpPr/>
          <p:nvPr/>
        </p:nvSpPr>
        <p:spPr>
          <a:xfrm rot="2700000">
            <a:off x="4948930" y="3611741"/>
            <a:ext cx="492347" cy="492347"/>
          </a:xfrm>
          <a:prstGeom prst="ellipse">
            <a:avLst/>
          </a:prstGeom>
          <a:solidFill>
            <a:schemeClr val="lt1">
              <a:alpha val="100000"/>
            </a:schemeClr>
          </a:solidFill>
          <a:ln w="100012">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4" name="AutoShape 64"/>
          <p:cNvSpPr/>
          <p:nvPr/>
        </p:nvSpPr>
        <p:spPr>
          <a:xfrm>
            <a:off x="1428725" y="3672826"/>
            <a:ext cx="599097" cy="33070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01</a:t>
            </a:r>
            <a:endParaRPr lang="en-US" sz="1100"/>
          </a:p>
        </p:txBody>
      </p:sp>
      <p:sp>
        <p:nvSpPr>
          <p:cNvPr id="65" name="AutoShape 65"/>
          <p:cNvSpPr/>
          <p:nvPr/>
        </p:nvSpPr>
        <p:spPr>
          <a:xfrm>
            <a:off x="3138709" y="2155516"/>
            <a:ext cx="599097" cy="27799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02</a:t>
            </a:r>
            <a:endParaRPr lang="en-US" sz="1100"/>
          </a:p>
        </p:txBody>
      </p:sp>
      <p:sp>
        <p:nvSpPr>
          <p:cNvPr id="66" name="AutoShape 66"/>
          <p:cNvSpPr/>
          <p:nvPr/>
        </p:nvSpPr>
        <p:spPr>
          <a:xfrm>
            <a:off x="4890841" y="3681858"/>
            <a:ext cx="599097" cy="24839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875" b="1">
                <a:solidFill>
                  <a:schemeClr val="dk1">
                    <a:alpha val="100000"/>
                  </a:schemeClr>
                </a:solidFill>
                <a:latin typeface="Microsoft Yahei"/>
                <a:ea typeface="Microsoft Yahei"/>
                <a:cs typeface="Microsoft Yahei"/>
              </a:rPr>
              <a:t>03</a:t>
            </a:r>
            <a:endParaRPr lang="en-US" sz="1100"/>
          </a:p>
        </p:txBody>
      </p:sp>
      <p:grpSp>
        <p:nvGrpSpPr>
          <p:cNvPr id="67" name="Group 67"/>
          <p:cNvGrpSpPr/>
          <p:nvPr/>
        </p:nvGrpSpPr>
        <p:grpSpPr>
          <a:xfrm>
            <a:off x="6649402" y="2138986"/>
            <a:ext cx="587026" cy="585597"/>
            <a:chOff x="6649402" y="2138986"/>
            <a:chExt cx="587026" cy="585597"/>
          </a:xfrm>
        </p:grpSpPr>
        <p:sp>
          <p:nvSpPr>
            <p:cNvPr id="68" name="AutoShape 68"/>
            <p:cNvSpPr/>
            <p:nvPr/>
          </p:nvSpPr>
          <p:spPr>
            <a:xfrm>
              <a:off x="6649402" y="2138986"/>
              <a:ext cx="587026" cy="58559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9" name="Freeform 69"/>
            <p:cNvSpPr/>
            <p:nvPr/>
          </p:nvSpPr>
          <p:spPr>
            <a:xfrm>
              <a:off x="6731888" y="2359775"/>
              <a:ext cx="409003" cy="129159"/>
            </a:xfrm>
            <a:custGeom>
              <a:rect l="l" t="t" r="r" b="b"/>
              <a:pathLst>
                <a:path w="723" h="226">
                  <a:moveTo>
                    <a:pt x="618" y="132"/>
                  </a:moveTo>
                  <a:cubicBezTo>
                    <a:pt x="616" y="126"/>
                    <a:pt x="613" y="120"/>
                    <a:pt x="611" y="115"/>
                  </a:cubicBezTo>
                  <a:cubicBezTo>
                    <a:pt x="560" y="21"/>
                    <a:pt x="560" y="21"/>
                    <a:pt x="560" y="21"/>
                  </a:cubicBezTo>
                  <a:cubicBezTo>
                    <a:pt x="553" y="9"/>
                    <a:pt x="540" y="1"/>
                    <a:pt x="526" y="1"/>
                  </a:cubicBezTo>
                  <a:cubicBezTo>
                    <a:pt x="526" y="1"/>
                    <a:pt x="503" y="0"/>
                    <a:pt x="491" y="0"/>
                  </a:cubicBezTo>
                  <a:cubicBezTo>
                    <a:pt x="476" y="0"/>
                    <a:pt x="463" y="8"/>
                    <a:pt x="456" y="21"/>
                  </a:cubicBezTo>
                  <a:cubicBezTo>
                    <a:pt x="439" y="52"/>
                    <a:pt x="439" y="52"/>
                    <a:pt x="439" y="52"/>
                  </a:cubicBezTo>
                  <a:cubicBezTo>
                    <a:pt x="445" y="61"/>
                    <a:pt x="445" y="61"/>
                    <a:pt x="445" y="61"/>
                  </a:cubicBezTo>
                  <a:cubicBezTo>
                    <a:pt x="464" y="25"/>
                    <a:pt x="464" y="25"/>
                    <a:pt x="464" y="25"/>
                  </a:cubicBezTo>
                  <a:cubicBezTo>
                    <a:pt x="470" y="15"/>
                    <a:pt x="480" y="8"/>
                    <a:pt x="491" y="8"/>
                  </a:cubicBezTo>
                  <a:cubicBezTo>
                    <a:pt x="502" y="8"/>
                    <a:pt x="512" y="15"/>
                    <a:pt x="517" y="25"/>
                  </a:cubicBezTo>
                  <a:cubicBezTo>
                    <a:pt x="568" y="118"/>
                    <a:pt x="568" y="118"/>
                    <a:pt x="568" y="118"/>
                  </a:cubicBezTo>
                  <a:cubicBezTo>
                    <a:pt x="574" y="129"/>
                    <a:pt x="580" y="144"/>
                    <a:pt x="572" y="156"/>
                  </a:cubicBezTo>
                  <a:cubicBezTo>
                    <a:pt x="564" y="168"/>
                    <a:pt x="548" y="169"/>
                    <a:pt x="542" y="169"/>
                  </a:cubicBezTo>
                  <a:cubicBezTo>
                    <a:pt x="457" y="169"/>
                    <a:pt x="457" y="169"/>
                    <a:pt x="457" y="169"/>
                  </a:cubicBezTo>
                  <a:cubicBezTo>
                    <a:pt x="461" y="166"/>
                    <a:pt x="465" y="163"/>
                    <a:pt x="467" y="159"/>
                  </a:cubicBezTo>
                  <a:cubicBezTo>
                    <a:pt x="478" y="144"/>
                    <a:pt x="470" y="127"/>
                    <a:pt x="464" y="115"/>
                  </a:cubicBezTo>
                  <a:cubicBezTo>
                    <a:pt x="428" y="48"/>
                    <a:pt x="428" y="48"/>
                    <a:pt x="428" y="48"/>
                  </a:cubicBezTo>
                  <a:cubicBezTo>
                    <a:pt x="413" y="21"/>
                    <a:pt x="413" y="21"/>
                    <a:pt x="413" y="21"/>
                  </a:cubicBezTo>
                  <a:cubicBezTo>
                    <a:pt x="406" y="9"/>
                    <a:pt x="393" y="1"/>
                    <a:pt x="379" y="1"/>
                  </a:cubicBezTo>
                  <a:cubicBezTo>
                    <a:pt x="379" y="1"/>
                    <a:pt x="347" y="0"/>
                    <a:pt x="344" y="0"/>
                  </a:cubicBezTo>
                  <a:cubicBezTo>
                    <a:pt x="330" y="0"/>
                    <a:pt x="317" y="8"/>
                    <a:pt x="310" y="21"/>
                  </a:cubicBezTo>
                  <a:cubicBezTo>
                    <a:pt x="293" y="51"/>
                    <a:pt x="293" y="51"/>
                    <a:pt x="293" y="51"/>
                  </a:cubicBezTo>
                  <a:cubicBezTo>
                    <a:pt x="298" y="61"/>
                    <a:pt x="298" y="61"/>
                    <a:pt x="298" y="61"/>
                  </a:cubicBezTo>
                  <a:cubicBezTo>
                    <a:pt x="318" y="25"/>
                    <a:pt x="318" y="25"/>
                    <a:pt x="318" y="25"/>
                  </a:cubicBezTo>
                  <a:cubicBezTo>
                    <a:pt x="323" y="15"/>
                    <a:pt x="333" y="8"/>
                    <a:pt x="344" y="8"/>
                  </a:cubicBezTo>
                  <a:cubicBezTo>
                    <a:pt x="355" y="8"/>
                    <a:pt x="365" y="15"/>
                    <a:pt x="371" y="25"/>
                  </a:cubicBezTo>
                  <a:cubicBezTo>
                    <a:pt x="422" y="118"/>
                    <a:pt x="422" y="118"/>
                    <a:pt x="422" y="118"/>
                  </a:cubicBezTo>
                  <a:cubicBezTo>
                    <a:pt x="427" y="129"/>
                    <a:pt x="434" y="144"/>
                    <a:pt x="425" y="156"/>
                  </a:cubicBezTo>
                  <a:cubicBezTo>
                    <a:pt x="417" y="168"/>
                    <a:pt x="402" y="169"/>
                    <a:pt x="395" y="169"/>
                  </a:cubicBezTo>
                  <a:cubicBezTo>
                    <a:pt x="311" y="169"/>
                    <a:pt x="311" y="169"/>
                    <a:pt x="311" y="169"/>
                  </a:cubicBezTo>
                  <a:cubicBezTo>
                    <a:pt x="315" y="166"/>
                    <a:pt x="318" y="163"/>
                    <a:pt x="321" y="159"/>
                  </a:cubicBezTo>
                  <a:cubicBezTo>
                    <a:pt x="331" y="144"/>
                    <a:pt x="324" y="127"/>
                    <a:pt x="317" y="115"/>
                  </a:cubicBezTo>
                  <a:cubicBezTo>
                    <a:pt x="266" y="21"/>
                    <a:pt x="266" y="21"/>
                    <a:pt x="266" y="21"/>
                  </a:cubicBezTo>
                  <a:cubicBezTo>
                    <a:pt x="260" y="9"/>
                    <a:pt x="246" y="1"/>
                    <a:pt x="232" y="1"/>
                  </a:cubicBezTo>
                  <a:cubicBezTo>
                    <a:pt x="232" y="1"/>
                    <a:pt x="200" y="0"/>
                    <a:pt x="198" y="0"/>
                  </a:cubicBezTo>
                  <a:cubicBezTo>
                    <a:pt x="183" y="0"/>
                    <a:pt x="170" y="8"/>
                    <a:pt x="163" y="21"/>
                  </a:cubicBezTo>
                  <a:cubicBezTo>
                    <a:pt x="112" y="115"/>
                    <a:pt x="112" y="115"/>
                    <a:pt x="112" y="115"/>
                  </a:cubicBezTo>
                  <a:cubicBezTo>
                    <a:pt x="111" y="117"/>
                    <a:pt x="109" y="119"/>
                    <a:pt x="108" y="122"/>
                  </a:cubicBezTo>
                  <a:cubicBezTo>
                    <a:pt x="111" y="121"/>
                    <a:pt x="115" y="121"/>
                    <a:pt x="119" y="120"/>
                  </a:cubicBezTo>
                  <a:cubicBezTo>
                    <a:pt x="119" y="120"/>
                    <a:pt x="120" y="119"/>
                    <a:pt x="120" y="118"/>
                  </a:cubicBezTo>
                  <a:cubicBezTo>
                    <a:pt x="171" y="25"/>
                    <a:pt x="171" y="25"/>
                    <a:pt x="171" y="25"/>
                  </a:cubicBezTo>
                  <a:cubicBezTo>
                    <a:pt x="177" y="15"/>
                    <a:pt x="187" y="8"/>
                    <a:pt x="198" y="8"/>
                  </a:cubicBezTo>
                  <a:cubicBezTo>
                    <a:pt x="208" y="8"/>
                    <a:pt x="219" y="15"/>
                    <a:pt x="224" y="25"/>
                  </a:cubicBezTo>
                  <a:cubicBezTo>
                    <a:pt x="275" y="118"/>
                    <a:pt x="275" y="118"/>
                    <a:pt x="275" y="118"/>
                  </a:cubicBezTo>
                  <a:cubicBezTo>
                    <a:pt x="281" y="129"/>
                    <a:pt x="287" y="144"/>
                    <a:pt x="279" y="156"/>
                  </a:cubicBezTo>
                  <a:cubicBezTo>
                    <a:pt x="270" y="168"/>
                    <a:pt x="255" y="169"/>
                    <a:pt x="249" y="169"/>
                  </a:cubicBezTo>
                  <a:cubicBezTo>
                    <a:pt x="147" y="169"/>
                    <a:pt x="147" y="169"/>
                    <a:pt x="147" y="169"/>
                  </a:cubicBezTo>
                  <a:cubicBezTo>
                    <a:pt x="140" y="169"/>
                    <a:pt x="125" y="168"/>
                    <a:pt x="116" y="156"/>
                  </a:cubicBezTo>
                  <a:cubicBezTo>
                    <a:pt x="111" y="147"/>
                    <a:pt x="112" y="138"/>
                    <a:pt x="115" y="130"/>
                  </a:cubicBezTo>
                  <a:cubicBezTo>
                    <a:pt x="112" y="130"/>
                    <a:pt x="106" y="132"/>
                    <a:pt x="105" y="132"/>
                  </a:cubicBezTo>
                  <a:cubicBezTo>
                    <a:pt x="42" y="151"/>
                    <a:pt x="0" y="177"/>
                    <a:pt x="0" y="177"/>
                  </a:cubicBezTo>
                  <a:cubicBezTo>
                    <a:pt x="0" y="177"/>
                    <a:pt x="107" y="227"/>
                    <a:pt x="238" y="227"/>
                  </a:cubicBezTo>
                  <a:cubicBezTo>
                    <a:pt x="485" y="227"/>
                    <a:pt x="485" y="227"/>
                    <a:pt x="485" y="227"/>
                  </a:cubicBezTo>
                  <a:cubicBezTo>
                    <a:pt x="617" y="227"/>
                    <a:pt x="723" y="177"/>
                    <a:pt x="723" y="177"/>
                  </a:cubicBezTo>
                  <a:cubicBezTo>
                    <a:pt x="723" y="177"/>
                    <a:pt x="681" y="151"/>
                    <a:pt x="618" y="13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70" name="AutoShape 70"/>
          <p:cNvSpPr/>
          <p:nvPr/>
        </p:nvSpPr>
        <p:spPr>
          <a:xfrm>
            <a:off x="6649402" y="3402766"/>
            <a:ext cx="587026" cy="58559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1" name="Group 71"/>
          <p:cNvGrpSpPr/>
          <p:nvPr/>
        </p:nvGrpSpPr>
        <p:grpSpPr>
          <a:xfrm>
            <a:off x="6833234" y="3535589"/>
            <a:ext cx="224504" cy="467677"/>
            <a:chOff x="6833234" y="3535589"/>
            <a:chExt cx="224504" cy="467677"/>
          </a:xfrm>
        </p:grpSpPr>
        <p:sp>
          <p:nvSpPr>
            <p:cNvPr id="72" name="Freeform 72"/>
            <p:cNvSpPr/>
            <p:nvPr/>
          </p:nvSpPr>
          <p:spPr>
            <a:xfrm>
              <a:off x="6833234" y="3604645"/>
              <a:ext cx="224504" cy="398621"/>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3" name="Freeform 73"/>
            <p:cNvSpPr/>
            <p:nvPr/>
          </p:nvSpPr>
          <p:spPr>
            <a:xfrm>
              <a:off x="6950105" y="3664653"/>
              <a:ext cx="30290" cy="1695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4" name="Freeform 74"/>
            <p:cNvSpPr/>
            <p:nvPr/>
          </p:nvSpPr>
          <p:spPr>
            <a:xfrm>
              <a:off x="6977919" y="3610551"/>
              <a:ext cx="10573" cy="22860"/>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5" name="Freeform 75"/>
            <p:cNvSpPr/>
            <p:nvPr/>
          </p:nvSpPr>
          <p:spPr>
            <a:xfrm>
              <a:off x="6950105" y="3639126"/>
              <a:ext cx="28289" cy="19717"/>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6" name="Freeform 76"/>
            <p:cNvSpPr/>
            <p:nvPr/>
          </p:nvSpPr>
          <p:spPr>
            <a:xfrm>
              <a:off x="6981538" y="3639126"/>
              <a:ext cx="11239" cy="19717"/>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7" name="Freeform 77"/>
            <p:cNvSpPr/>
            <p:nvPr/>
          </p:nvSpPr>
          <p:spPr>
            <a:xfrm>
              <a:off x="6969155" y="3562164"/>
              <a:ext cx="7620" cy="18574"/>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Freeform 78"/>
            <p:cNvSpPr/>
            <p:nvPr/>
          </p:nvSpPr>
          <p:spPr>
            <a:xfrm>
              <a:off x="6974109" y="3587024"/>
              <a:ext cx="8477" cy="17717"/>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Freeform 79"/>
            <p:cNvSpPr/>
            <p:nvPr/>
          </p:nvSpPr>
          <p:spPr>
            <a:xfrm>
              <a:off x="6899909" y="3664653"/>
              <a:ext cx="12764" cy="1695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Freeform 80"/>
            <p:cNvSpPr/>
            <p:nvPr/>
          </p:nvSpPr>
          <p:spPr>
            <a:xfrm>
              <a:off x="6912196" y="3587024"/>
              <a:ext cx="10096" cy="17717"/>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Freeform 81"/>
            <p:cNvSpPr/>
            <p:nvPr/>
          </p:nvSpPr>
          <p:spPr>
            <a:xfrm>
              <a:off x="6902576" y="3639126"/>
              <a:ext cx="12382" cy="19717"/>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Freeform 82"/>
            <p:cNvSpPr/>
            <p:nvPr/>
          </p:nvSpPr>
          <p:spPr>
            <a:xfrm>
              <a:off x="6933532" y="3535589"/>
              <a:ext cx="11621" cy="20765"/>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Freeform 83"/>
            <p:cNvSpPr/>
            <p:nvPr/>
          </p:nvSpPr>
          <p:spPr>
            <a:xfrm>
              <a:off x="6950105" y="3535589"/>
              <a:ext cx="12764" cy="20765"/>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Freeform 84"/>
            <p:cNvSpPr/>
            <p:nvPr/>
          </p:nvSpPr>
          <p:spPr>
            <a:xfrm>
              <a:off x="6927722" y="3553210"/>
              <a:ext cx="1524" cy="3143"/>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Freeform 85"/>
            <p:cNvSpPr/>
            <p:nvPr/>
          </p:nvSpPr>
          <p:spPr>
            <a:xfrm>
              <a:off x="6918483" y="3562164"/>
              <a:ext cx="8763" cy="18574"/>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Freeform 86"/>
            <p:cNvSpPr/>
            <p:nvPr/>
          </p:nvSpPr>
          <p:spPr>
            <a:xfrm>
              <a:off x="6906862" y="3610551"/>
              <a:ext cx="11621" cy="22860"/>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Freeform 87"/>
            <p:cNvSpPr/>
            <p:nvPr/>
          </p:nvSpPr>
          <p:spPr>
            <a:xfrm>
              <a:off x="6950105" y="3687418"/>
              <a:ext cx="31432" cy="19717"/>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Freeform 88"/>
            <p:cNvSpPr/>
            <p:nvPr/>
          </p:nvSpPr>
          <p:spPr>
            <a:xfrm>
              <a:off x="6920769" y="3610551"/>
              <a:ext cx="24479" cy="22860"/>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Freeform 89"/>
            <p:cNvSpPr/>
            <p:nvPr/>
          </p:nvSpPr>
          <p:spPr>
            <a:xfrm>
              <a:off x="6928770" y="3562164"/>
              <a:ext cx="16383" cy="18574"/>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Freeform 90"/>
            <p:cNvSpPr/>
            <p:nvPr/>
          </p:nvSpPr>
          <p:spPr>
            <a:xfrm>
              <a:off x="6918006" y="3639126"/>
              <a:ext cx="27146" cy="19717"/>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Freeform 91"/>
            <p:cNvSpPr/>
            <p:nvPr/>
          </p:nvSpPr>
          <p:spPr>
            <a:xfrm>
              <a:off x="6950105" y="3610551"/>
              <a:ext cx="25527" cy="22860"/>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Freeform 92"/>
            <p:cNvSpPr/>
            <p:nvPr/>
          </p:nvSpPr>
          <p:spPr>
            <a:xfrm>
              <a:off x="6950105" y="3562164"/>
              <a:ext cx="17526" cy="18574"/>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Freeform 93"/>
            <p:cNvSpPr/>
            <p:nvPr/>
          </p:nvSpPr>
          <p:spPr>
            <a:xfrm>
              <a:off x="6950105" y="3587024"/>
              <a:ext cx="21717" cy="17717"/>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Freeform 94"/>
            <p:cNvSpPr/>
            <p:nvPr/>
          </p:nvSpPr>
          <p:spPr>
            <a:xfrm>
              <a:off x="6924960" y="3587024"/>
              <a:ext cx="20193" cy="17717"/>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Freeform 95"/>
            <p:cNvSpPr/>
            <p:nvPr/>
          </p:nvSpPr>
          <p:spPr>
            <a:xfrm>
              <a:off x="6914863" y="3712945"/>
              <a:ext cx="30290" cy="20574"/>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Freeform 96"/>
            <p:cNvSpPr/>
            <p:nvPr/>
          </p:nvSpPr>
          <p:spPr>
            <a:xfrm>
              <a:off x="6916482" y="3664653"/>
              <a:ext cx="28670" cy="1695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Freeform 97"/>
            <p:cNvSpPr/>
            <p:nvPr/>
          </p:nvSpPr>
          <p:spPr>
            <a:xfrm>
              <a:off x="6915340" y="3687418"/>
              <a:ext cx="29813" cy="19717"/>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8" name="Freeform 98"/>
            <p:cNvSpPr/>
            <p:nvPr/>
          </p:nvSpPr>
          <p:spPr>
            <a:xfrm>
              <a:off x="6898289" y="3687418"/>
              <a:ext cx="12764" cy="19717"/>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9" name="Freeform 99"/>
            <p:cNvSpPr/>
            <p:nvPr/>
          </p:nvSpPr>
          <p:spPr>
            <a:xfrm>
              <a:off x="6985729" y="3687418"/>
              <a:ext cx="11239" cy="19717"/>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0" name="Freeform 100"/>
            <p:cNvSpPr/>
            <p:nvPr/>
          </p:nvSpPr>
          <p:spPr>
            <a:xfrm>
              <a:off x="6984205" y="3664653"/>
              <a:ext cx="10763" cy="1695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1" name="Freeform 101"/>
            <p:cNvSpPr/>
            <p:nvPr/>
          </p:nvSpPr>
          <p:spPr>
            <a:xfrm>
              <a:off x="6927246" y="3556354"/>
              <a:ext cx="6763" cy="5810"/>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2" name="Freeform 102"/>
            <p:cNvSpPr/>
            <p:nvPr/>
          </p:nvSpPr>
          <p:spPr>
            <a:xfrm>
              <a:off x="6962869" y="3556354"/>
              <a:ext cx="6287" cy="5810"/>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3" name="AutoShape 103"/>
            <p:cNvSpPr/>
            <p:nvPr/>
          </p:nvSpPr>
          <p:spPr>
            <a:xfrm>
              <a:off x="6945153" y="355635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4" name="Freeform 104"/>
            <p:cNvSpPr/>
            <p:nvPr/>
          </p:nvSpPr>
          <p:spPr>
            <a:xfrm>
              <a:off x="6922293" y="3580738"/>
              <a:ext cx="6477" cy="6287"/>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5" name="Freeform 105"/>
            <p:cNvSpPr/>
            <p:nvPr/>
          </p:nvSpPr>
          <p:spPr>
            <a:xfrm>
              <a:off x="6967632" y="3580738"/>
              <a:ext cx="6477" cy="6287"/>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6" name="AutoShape 106"/>
            <p:cNvSpPr/>
            <p:nvPr/>
          </p:nvSpPr>
          <p:spPr>
            <a:xfrm>
              <a:off x="6945153" y="3580738"/>
              <a:ext cx="4953" cy="6287"/>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7" name="Freeform 107"/>
            <p:cNvSpPr/>
            <p:nvPr/>
          </p:nvSpPr>
          <p:spPr>
            <a:xfrm>
              <a:off x="6918483" y="3604645"/>
              <a:ext cx="6477" cy="5810"/>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8" name="Freeform 108"/>
            <p:cNvSpPr/>
            <p:nvPr/>
          </p:nvSpPr>
          <p:spPr>
            <a:xfrm>
              <a:off x="6971918" y="3604645"/>
              <a:ext cx="6096" cy="5810"/>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9" name="AutoShape 109"/>
            <p:cNvSpPr/>
            <p:nvPr/>
          </p:nvSpPr>
          <p:spPr>
            <a:xfrm>
              <a:off x="6945153" y="3604645"/>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0" name="Freeform 110"/>
            <p:cNvSpPr/>
            <p:nvPr/>
          </p:nvSpPr>
          <p:spPr>
            <a:xfrm>
              <a:off x="6914863" y="3633316"/>
              <a:ext cx="5810" cy="5810"/>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1" name="Freeform 111"/>
            <p:cNvSpPr/>
            <p:nvPr/>
          </p:nvSpPr>
          <p:spPr>
            <a:xfrm>
              <a:off x="6975728" y="3633316"/>
              <a:ext cx="5810" cy="5810"/>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2" name="AutoShape 112"/>
            <p:cNvSpPr/>
            <p:nvPr/>
          </p:nvSpPr>
          <p:spPr>
            <a:xfrm>
              <a:off x="6945153" y="3633316"/>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3" name="Freeform 113"/>
            <p:cNvSpPr/>
            <p:nvPr/>
          </p:nvSpPr>
          <p:spPr>
            <a:xfrm>
              <a:off x="6912196" y="3658843"/>
              <a:ext cx="5810" cy="5810"/>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4" name="Freeform 114"/>
            <p:cNvSpPr/>
            <p:nvPr/>
          </p:nvSpPr>
          <p:spPr>
            <a:xfrm>
              <a:off x="6978395" y="3658843"/>
              <a:ext cx="5810" cy="5810"/>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5" name="AutoShape 115"/>
            <p:cNvSpPr/>
            <p:nvPr/>
          </p:nvSpPr>
          <p:spPr>
            <a:xfrm>
              <a:off x="6945153" y="3658843"/>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6" name="Freeform 116"/>
            <p:cNvSpPr/>
            <p:nvPr/>
          </p:nvSpPr>
          <p:spPr>
            <a:xfrm>
              <a:off x="6911053" y="3681607"/>
              <a:ext cx="5429" cy="5810"/>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7" name="Freeform 117"/>
            <p:cNvSpPr/>
            <p:nvPr/>
          </p:nvSpPr>
          <p:spPr>
            <a:xfrm>
              <a:off x="6980395" y="3681607"/>
              <a:ext cx="5429" cy="5810"/>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8" name="AutoShape 118"/>
            <p:cNvSpPr/>
            <p:nvPr/>
          </p:nvSpPr>
          <p:spPr>
            <a:xfrm>
              <a:off x="6945153" y="3681607"/>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9" name="Freeform 119"/>
            <p:cNvSpPr/>
            <p:nvPr/>
          </p:nvSpPr>
          <p:spPr>
            <a:xfrm>
              <a:off x="6910006" y="3707134"/>
              <a:ext cx="4953" cy="5810"/>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0" name="Freeform 120"/>
            <p:cNvSpPr/>
            <p:nvPr/>
          </p:nvSpPr>
          <p:spPr>
            <a:xfrm>
              <a:off x="6981538" y="3707134"/>
              <a:ext cx="5429" cy="5810"/>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1" name="AutoShape 121"/>
            <p:cNvSpPr/>
            <p:nvPr/>
          </p:nvSpPr>
          <p:spPr>
            <a:xfrm>
              <a:off x="6945153" y="3707134"/>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2" name="AutoShape 122"/>
            <p:cNvSpPr/>
            <p:nvPr/>
          </p:nvSpPr>
          <p:spPr>
            <a:xfrm>
              <a:off x="6945153" y="3733519"/>
              <a:ext cx="4953" cy="581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3" name="Group 123"/>
          <p:cNvGrpSpPr/>
          <p:nvPr/>
        </p:nvGrpSpPr>
        <p:grpSpPr>
          <a:xfrm>
            <a:off x="6649402" y="4666547"/>
            <a:ext cx="587026" cy="585502"/>
            <a:chOff x="6649402" y="4666547"/>
            <a:chExt cx="587026" cy="585502"/>
          </a:xfrm>
        </p:grpSpPr>
        <p:sp>
          <p:nvSpPr>
            <p:cNvPr id="124" name="AutoShape 124"/>
            <p:cNvSpPr/>
            <p:nvPr/>
          </p:nvSpPr>
          <p:spPr>
            <a:xfrm>
              <a:off x="6649402" y="4666547"/>
              <a:ext cx="587026" cy="58550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5" name="Freeform 125"/>
            <p:cNvSpPr/>
            <p:nvPr/>
          </p:nvSpPr>
          <p:spPr>
            <a:xfrm>
              <a:off x="6793896" y="4847236"/>
              <a:ext cx="301085" cy="213741"/>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26" name="TextBox 126"/>
          <p:cNvSpPr txBox="1"/>
          <p:nvPr/>
        </p:nvSpPr>
        <p:spPr>
          <a:xfrm>
            <a:off x="7288006" y="2140272"/>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智能化装备应用情况</a:t>
            </a:r>
          </a:p>
        </p:txBody>
      </p:sp>
      <p:sp>
        <p:nvSpPr>
          <p:cNvPr id="127" name="TextBox 127"/>
          <p:cNvSpPr txBox="1"/>
          <p:nvPr/>
        </p:nvSpPr>
        <p:spPr>
          <a:xfrm>
            <a:off x="7288006" y="3387809"/>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信息化系统建设及集成情况</a:t>
            </a:r>
          </a:p>
        </p:txBody>
      </p:sp>
      <p:sp>
        <p:nvSpPr>
          <p:cNvPr id="128" name="TextBox 128"/>
          <p:cNvSpPr txBox="1"/>
          <p:nvPr/>
        </p:nvSpPr>
        <p:spPr>
          <a:xfrm>
            <a:off x="7288006" y="4658974"/>
            <a:ext cx="423100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生产过程自动化、数字化、网络化水平</a:t>
            </a:r>
          </a:p>
        </p:txBody>
      </p:sp>
      <p:grpSp>
        <p:nvGrpSpPr>
          <p:cNvPr id="129" name="Group 129"/>
          <p:cNvGrpSpPr/>
          <p:nvPr/>
        </p:nvGrpSpPr>
        <p:grpSpPr>
          <a:xfrm>
            <a:off x="454963" y="93878"/>
            <a:ext cx="10641129" cy="914400"/>
            <a:chOff x="454963" y="93878"/>
            <a:chExt cx="10641129" cy="914400"/>
          </a:xfrm>
        </p:grpSpPr>
        <p:sp>
          <p:nvSpPr>
            <p:cNvPr id="130" name="AutoShape 1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1" name="AutoShape 1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2" name="AutoShape 1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3" name="AutoShape 1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4" name="AutoShape 1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5" name="AutoShape 1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6" name="AutoShape 1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7" name="AutoShape 1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8" name="AutoShape 1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9" name="AutoShape 1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0" name="AutoShape 1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1" name="AutoShape 1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2" name="AutoShape 1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3" name="AutoShape 1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4" name="AutoShape 1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5" name="AutoShape 1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6" name="AutoShape 1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7" name="AutoShape 1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8" name="AutoShape 1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9" name="AutoShape 1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0" name="TextBox 1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评估对象与范围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数据采集、分析和利用能力</a:t>
            </a:r>
          </a:p>
        </p:txBody>
      </p:sp>
      <p:sp>
        <p:nvSpPr>
          <p:cNvPr id="4" name="AutoShape 4"/>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企业创新能力和持续改进能力</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评估对象与范围</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智能制造能力成熟度模型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模型概述</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适用于制造业企业，特别是那些希望提升智能制造水平、实现转型升级的企业。</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适用范围</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智能制造能力成熟度模型是一种用于评估企业智能制造发展水平的框架，通过衡量企业在智能制造关键领域的表现，确定其智能制造能力的成熟度等级。</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该模型旨在帮助企业识别自身在智能制造方面的优势和不足，为企业制定智能制造发展战略提供决策支持。</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目的</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a:off x="5869176" y="1718742"/>
            <a:ext cx="203211" cy="3011"/>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a:off x="5869234" y="2048957"/>
            <a:ext cx="203211" cy="1506"/>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a:off x="5869176" y="2289940"/>
            <a:ext cx="203211" cy="1505"/>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5" name="Connector 5"/>
          <p:cNvCxnSpPr/>
          <p:nvPr/>
        </p:nvCxnSpPr>
        <p:spPr>
          <a:xfrm>
            <a:off x="5869176" y="2606170"/>
            <a:ext cx="203211" cy="1506"/>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6" name="Connector 6"/>
          <p:cNvCxnSpPr/>
          <p:nvPr/>
        </p:nvCxnSpPr>
        <p:spPr>
          <a:xfrm>
            <a:off x="5869176" y="2931925"/>
            <a:ext cx="203211" cy="3011"/>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sp>
        <p:nvSpPr>
          <p:cNvPr id="7" name="AutoShape 7"/>
          <p:cNvSpPr/>
          <p:nvPr/>
        </p:nvSpPr>
        <p:spPr>
          <a:xfrm>
            <a:off x="6276152" y="1125474"/>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6276152" y="2178729"/>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2">
                    <a:alpha val="100000"/>
                  </a:schemeClr>
                </a:solidFill>
                <a:latin typeface="Microsoft Yahei"/>
                <a:ea typeface="Microsoft Yahei"/>
                <a:cs typeface="Microsoft Yahei"/>
              </a:rPr>
              <a:t>02</a:t>
            </a:r>
            <a:endParaRPr lang="en-US" sz="1100"/>
          </a:p>
        </p:txBody>
      </p:sp>
      <p:sp>
        <p:nvSpPr>
          <p:cNvPr id="9" name="AutoShape 9"/>
          <p:cNvSpPr/>
          <p:nvPr/>
        </p:nvSpPr>
        <p:spPr>
          <a:xfrm>
            <a:off x="6276152" y="3231985"/>
            <a:ext cx="1455586"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3">
                    <a:alpha val="100000"/>
                  </a:schemeClr>
                </a:solidFill>
                <a:latin typeface="Microsoft Yahei"/>
                <a:ea typeface="Microsoft Yahei"/>
                <a:cs typeface="Microsoft Yahei"/>
              </a:rPr>
              <a:t>03</a:t>
            </a:r>
            <a:endParaRPr lang="en-US" sz="1100"/>
          </a:p>
        </p:txBody>
      </p:sp>
      <p:sp>
        <p:nvSpPr>
          <p:cNvPr id="10" name="AutoShape 10"/>
          <p:cNvSpPr/>
          <p:nvPr/>
        </p:nvSpPr>
        <p:spPr>
          <a:xfrm>
            <a:off x="6276152" y="4285240"/>
            <a:ext cx="1531585"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4">
                    <a:alpha val="100000"/>
                  </a:schemeClr>
                </a:solidFill>
                <a:latin typeface="Microsoft Yahei"/>
                <a:ea typeface="Microsoft Yahei"/>
                <a:cs typeface="Microsoft Yahei"/>
              </a:rPr>
              <a:t>04</a:t>
            </a:r>
            <a:endParaRPr lang="en-US" sz="1100"/>
          </a:p>
        </p:txBody>
      </p:sp>
      <p:sp>
        <p:nvSpPr>
          <p:cNvPr id="11" name="AutoShape 11"/>
          <p:cNvSpPr/>
          <p:nvPr/>
        </p:nvSpPr>
        <p:spPr>
          <a:xfrm>
            <a:off x="6276152" y="5338496"/>
            <a:ext cx="1371058" cy="984885"/>
          </a:xfrm>
          <a:prstGeom prst="rect">
            <a:avLst/>
          </a:prstGeom>
          <a:noFill/>
        </p:spPr>
        <p:txBody>
          <a:bodyPr vert="horz" wrap="square" lIns="0" tIns="0" rIns="0" bIns="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20002"/>
              </a:spcBef>
              <a:defRPr/>
            </a:pPr>
            <a:r>
              <a:rPr lang="en-US" sz="6399" b="1">
                <a:solidFill>
                  <a:schemeClr val="accent5">
                    <a:alpha val="100000"/>
                  </a:schemeClr>
                </a:solidFill>
                <a:latin typeface="Microsoft Yahei"/>
                <a:ea typeface="Microsoft Yahei"/>
                <a:cs typeface="Microsoft Yahei"/>
              </a:rPr>
              <a:t>05</a:t>
            </a:r>
            <a:endParaRPr lang="en-US" sz="1100"/>
          </a:p>
        </p:txBody>
      </p:sp>
      <p:grpSp>
        <p:nvGrpSpPr>
          <p:cNvPr id="12" name="Group 12"/>
          <p:cNvGrpSpPr/>
          <p:nvPr/>
        </p:nvGrpSpPr>
        <p:grpSpPr>
          <a:xfrm>
            <a:off x="3516854" y="1722297"/>
            <a:ext cx="2286044" cy="1214837"/>
            <a:chOff x="3516854" y="1722297"/>
            <a:chExt cx="2286044" cy="1214837"/>
          </a:xfrm>
        </p:grpSpPr>
        <p:cxnSp>
          <p:nvCxnSpPr>
            <p:cNvPr id="13" name="Connector 13"/>
            <p:cNvCxnSpPr/>
            <p:nvPr/>
          </p:nvCxnSpPr>
          <p:spPr>
            <a:xfrm>
              <a:off x="3516854" y="2936005"/>
              <a:ext cx="2286043" cy="1129"/>
            </a:xfrm>
            <a:prstGeom prst="line">
              <a:avLst/>
            </a:prstGeom>
            <a:ln w="123825">
              <a:solidFill>
                <a:schemeClr val="accent5"/>
              </a:solidFill>
              <a:prstDash val="solid"/>
              <a:headEnd type="none"/>
              <a:tailEnd type="none"/>
            </a:ln>
          </p:spPr>
          <p:style>
            <a:lnRef idx="0">
              <a:schemeClr val="accent5"/>
            </a:lnRef>
            <a:fillRef idx="1">
              <a:schemeClr val="accent5"/>
            </a:fillRef>
            <a:effectRef idx="0">
              <a:schemeClr val="accent5"/>
            </a:effectRef>
            <a:fontRef idx="minor">
              <a:schemeClr val="lt1"/>
            </a:fontRef>
          </p:style>
        </p:cxnSp>
        <p:cxnSp>
          <p:nvCxnSpPr>
            <p:cNvPr id="14" name="Connector 14"/>
            <p:cNvCxnSpPr/>
            <p:nvPr/>
          </p:nvCxnSpPr>
          <p:spPr>
            <a:xfrm>
              <a:off x="3516854" y="2609027"/>
              <a:ext cx="2286043" cy="1129"/>
            </a:xfrm>
            <a:prstGeom prst="line">
              <a:avLst/>
            </a:prstGeom>
            <a:ln w="123825">
              <a:solidFill>
                <a:schemeClr val="accent4"/>
              </a:solidFill>
              <a:prstDash val="solid"/>
              <a:headEnd type="none"/>
              <a:tailEnd type="none"/>
            </a:ln>
          </p:spPr>
          <p:style>
            <a:lnRef idx="0">
              <a:schemeClr val="accent4"/>
            </a:lnRef>
            <a:fillRef idx="1">
              <a:schemeClr val="accent4"/>
            </a:fillRef>
            <a:effectRef idx="0">
              <a:schemeClr val="accent4"/>
            </a:effectRef>
            <a:fontRef idx="minor">
              <a:schemeClr val="lt1"/>
            </a:fontRef>
          </p:style>
        </p:cxnSp>
        <p:cxnSp>
          <p:nvCxnSpPr>
            <p:cNvPr id="15" name="Connector 15"/>
            <p:cNvCxnSpPr/>
            <p:nvPr/>
          </p:nvCxnSpPr>
          <p:spPr>
            <a:xfrm>
              <a:off x="3516854" y="2292273"/>
              <a:ext cx="2286043" cy="2257"/>
            </a:xfrm>
            <a:prstGeom prst="line">
              <a:avLst/>
            </a:prstGeom>
            <a:ln w="123825">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cxnSp>
          <p:nvCxnSpPr>
            <p:cNvPr id="16" name="Connector 16"/>
            <p:cNvCxnSpPr/>
            <p:nvPr/>
          </p:nvCxnSpPr>
          <p:spPr>
            <a:xfrm>
              <a:off x="3516854" y="2042290"/>
              <a:ext cx="2286043" cy="1128"/>
            </a:xfrm>
            <a:prstGeom prst="line">
              <a:avLst/>
            </a:prstGeom>
            <a:ln w="1238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7" name="Connector 17"/>
            <p:cNvCxnSpPr/>
            <p:nvPr/>
          </p:nvCxnSpPr>
          <p:spPr>
            <a:xfrm>
              <a:off x="3516854" y="1722297"/>
              <a:ext cx="2286044" cy="1128"/>
            </a:xfrm>
            <a:prstGeom prst="line">
              <a:avLst/>
            </a:prstGeom>
            <a:ln w="1238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grpSp>
      <p:sp>
        <p:nvSpPr>
          <p:cNvPr id="18" name="AutoShape 18"/>
          <p:cNvSpPr/>
          <p:nvPr/>
        </p:nvSpPr>
        <p:spPr>
          <a:xfrm>
            <a:off x="539110" y="1502508"/>
            <a:ext cx="4286250" cy="428625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20110" y="1885606"/>
            <a:ext cx="3524250" cy="35242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1301110" y="2266606"/>
            <a:ext cx="2762250" cy="276225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1682110" y="2647606"/>
            <a:ext cx="2000250" cy="2000250"/>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2063110" y="3028606"/>
            <a:ext cx="1238250" cy="1238250"/>
          </a:xfrm>
          <a:prstGeom prst="ellipse">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3" name="Group 23"/>
          <p:cNvGrpSpPr/>
          <p:nvPr/>
        </p:nvGrpSpPr>
        <p:grpSpPr>
          <a:xfrm>
            <a:off x="7397997" y="1117118"/>
            <a:ext cx="4231005" cy="1001597"/>
            <a:chOff x="7397997" y="1117118"/>
            <a:chExt cx="4231005" cy="1001597"/>
          </a:xfrm>
        </p:grpSpPr>
        <p:sp>
          <p:nvSpPr>
            <p:cNvPr id="24" name="TextBox 24"/>
            <p:cNvSpPr txBox="1"/>
            <p:nvPr/>
          </p:nvSpPr>
          <p:spPr>
            <a:xfrm>
              <a:off x="7397997" y="1117118"/>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初始级</a:t>
              </a:r>
            </a:p>
          </p:txBody>
        </p:sp>
        <p:sp>
          <p:nvSpPr>
            <p:cNvPr id="25" name="TextBox 25"/>
            <p:cNvSpPr txBox="1"/>
            <p:nvPr/>
          </p:nvSpPr>
          <p:spPr>
            <a:xfrm>
              <a:off x="7397997" y="1455775"/>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企业在智能制造方面处于起步阶段，缺乏明确的战略规划和实践经验。</a:t>
              </a:r>
            </a:p>
          </p:txBody>
        </p:sp>
      </p:grpSp>
      <p:grpSp>
        <p:nvGrpSpPr>
          <p:cNvPr id="26" name="Group 26"/>
          <p:cNvGrpSpPr/>
          <p:nvPr/>
        </p:nvGrpSpPr>
        <p:grpSpPr>
          <a:xfrm>
            <a:off x="7397997" y="2152730"/>
            <a:ext cx="4231005" cy="1004807"/>
            <a:chOff x="7397997" y="2152730"/>
            <a:chExt cx="4231005" cy="1004807"/>
          </a:xfrm>
        </p:grpSpPr>
        <p:sp>
          <p:nvSpPr>
            <p:cNvPr id="27" name="TextBox 27"/>
            <p:cNvSpPr txBox="1"/>
            <p:nvPr/>
          </p:nvSpPr>
          <p:spPr>
            <a:xfrm>
              <a:off x="7397997" y="2152730"/>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2">
                      <a:alpha val="100000"/>
                    </a:schemeClr>
                  </a:solidFill>
                  <a:latin typeface="Microsoft Yahei"/>
                  <a:ea typeface="Microsoft Yahei"/>
                  <a:cs typeface="Microsoft Yahei"/>
                </a:rPr>
                <a:t>可重复级</a:t>
              </a:r>
            </a:p>
          </p:txBody>
        </p:sp>
        <p:sp>
          <p:nvSpPr>
            <p:cNvPr id="28" name="TextBox 28"/>
            <p:cNvSpPr txBox="1"/>
            <p:nvPr/>
          </p:nvSpPr>
          <p:spPr>
            <a:xfrm>
              <a:off x="7397997" y="2494597"/>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企业开始关注智能制造，并能够在某些方面实现重复性的成功实践。</a:t>
              </a:r>
            </a:p>
          </p:txBody>
        </p:sp>
      </p:grpSp>
      <p:grpSp>
        <p:nvGrpSpPr>
          <p:cNvPr id="29" name="Group 29"/>
          <p:cNvGrpSpPr/>
          <p:nvPr/>
        </p:nvGrpSpPr>
        <p:grpSpPr>
          <a:xfrm>
            <a:off x="7397997" y="3191552"/>
            <a:ext cx="4231005" cy="1001597"/>
            <a:chOff x="7397997" y="3191552"/>
            <a:chExt cx="4231005" cy="1001597"/>
          </a:xfrm>
        </p:grpSpPr>
        <p:sp>
          <p:nvSpPr>
            <p:cNvPr id="30" name="TextBox 30"/>
            <p:cNvSpPr txBox="1"/>
            <p:nvPr/>
          </p:nvSpPr>
          <p:spPr>
            <a:xfrm>
              <a:off x="7397997" y="3191552"/>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3">
                      <a:alpha val="100000"/>
                    </a:schemeClr>
                  </a:solidFill>
                  <a:latin typeface="Microsoft Yahei"/>
                  <a:ea typeface="Microsoft Yahei"/>
                  <a:cs typeface="Microsoft Yahei"/>
                </a:rPr>
                <a:t>已定义级</a:t>
              </a:r>
            </a:p>
          </p:txBody>
        </p:sp>
        <p:sp>
          <p:nvSpPr>
            <p:cNvPr id="31" name="TextBox 31"/>
            <p:cNvSpPr txBox="1"/>
            <p:nvPr/>
          </p:nvSpPr>
          <p:spPr>
            <a:xfrm>
              <a:off x="7397997" y="3530209"/>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企业已经建立了较为完善的智能制造体系，并能够在关键领域实现标准化和规范化。</a:t>
              </a:r>
            </a:p>
          </p:txBody>
        </p:sp>
      </p:grpSp>
      <p:grpSp>
        <p:nvGrpSpPr>
          <p:cNvPr id="32" name="Group 32"/>
          <p:cNvGrpSpPr/>
          <p:nvPr/>
        </p:nvGrpSpPr>
        <p:grpSpPr>
          <a:xfrm>
            <a:off x="7397997" y="4227164"/>
            <a:ext cx="4231005" cy="1001598"/>
            <a:chOff x="7397997" y="4227164"/>
            <a:chExt cx="4231005" cy="1001598"/>
          </a:xfrm>
        </p:grpSpPr>
        <p:sp>
          <p:nvSpPr>
            <p:cNvPr id="33" name="TextBox 33"/>
            <p:cNvSpPr txBox="1"/>
            <p:nvPr/>
          </p:nvSpPr>
          <p:spPr>
            <a:xfrm>
              <a:off x="7397997" y="4227164"/>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已管理级</a:t>
              </a:r>
            </a:p>
          </p:txBody>
        </p:sp>
        <p:sp>
          <p:nvSpPr>
            <p:cNvPr id="34" name="TextBox 34"/>
            <p:cNvSpPr txBox="1"/>
            <p:nvPr/>
          </p:nvSpPr>
          <p:spPr>
            <a:xfrm>
              <a:off x="7397997" y="4565822"/>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企业能够实现对智能制造过程的全面管理，确保智能制造实践的持续改进和优化。</a:t>
              </a:r>
            </a:p>
          </p:txBody>
        </p:sp>
      </p:grpSp>
      <p:grpSp>
        <p:nvGrpSpPr>
          <p:cNvPr id="35" name="Group 35"/>
          <p:cNvGrpSpPr/>
          <p:nvPr/>
        </p:nvGrpSpPr>
        <p:grpSpPr>
          <a:xfrm>
            <a:off x="7397997" y="5262777"/>
            <a:ext cx="4231005" cy="1004806"/>
            <a:chOff x="7397997" y="5262777"/>
            <a:chExt cx="4231005" cy="1004806"/>
          </a:xfrm>
        </p:grpSpPr>
        <p:sp>
          <p:nvSpPr>
            <p:cNvPr id="36" name="TextBox 36"/>
            <p:cNvSpPr txBox="1"/>
            <p:nvPr/>
          </p:nvSpPr>
          <p:spPr>
            <a:xfrm>
              <a:off x="7397997" y="5262777"/>
              <a:ext cx="4229100"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5">
                      <a:alpha val="100000"/>
                    </a:schemeClr>
                  </a:solidFill>
                  <a:latin typeface="Microsoft Yahei"/>
                  <a:ea typeface="Microsoft Yahei"/>
                  <a:cs typeface="Microsoft Yahei"/>
                </a:rPr>
                <a:t>优化级</a:t>
              </a:r>
            </a:p>
          </p:txBody>
        </p:sp>
        <p:sp>
          <p:nvSpPr>
            <p:cNvPr id="37" name="TextBox 37"/>
            <p:cNvSpPr txBox="1"/>
            <p:nvPr/>
          </p:nvSpPr>
          <p:spPr>
            <a:xfrm>
              <a:off x="7397997" y="5604643"/>
              <a:ext cx="4231005" cy="6629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企业在智能制造方面达到行业领先水平，能够持续创新并推动行业发展。</a:t>
              </a:r>
            </a:p>
          </p:txBody>
        </p:sp>
      </p:grpSp>
      <p:grpSp>
        <p:nvGrpSpPr>
          <p:cNvPr id="38" name="Group 38"/>
          <p:cNvGrpSpPr/>
          <p:nvPr/>
        </p:nvGrpSpPr>
        <p:grpSpPr>
          <a:xfrm>
            <a:off x="454963" y="93878"/>
            <a:ext cx="10641129" cy="914400"/>
            <a:chOff x="454963" y="93878"/>
            <a:chExt cx="10641129" cy="914400"/>
          </a:xfrm>
        </p:grpSpPr>
        <p:sp>
          <p:nvSpPr>
            <p:cNvPr id="39" name="AutoShape 3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AutoShape 5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9" name="TextBox 5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成熟度等级划分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关键能力域</a:t>
              </a:r>
            </a:p>
          </p:txBody>
        </p:sp>
      </p:grpSp>
      <p:sp>
        <p:nvSpPr>
          <p:cNvPr id="24" name="AutoShape 24"/>
          <p:cNvSpPr/>
          <p:nvPr/>
        </p:nvSpPr>
        <p:spPr>
          <a:xfrm flipV="1">
            <a:off x="628074" y="4006263"/>
            <a:ext cx="2057400" cy="43205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TextBox 25"/>
          <p:cNvSpPr txBox="1"/>
          <p:nvPr/>
        </p:nvSpPr>
        <p:spPr>
          <a:xfrm>
            <a:off x="625403" y="3988927"/>
            <a:ext cx="2062742"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数字化制造</a:t>
            </a:r>
          </a:p>
        </p:txBody>
      </p:sp>
      <p:sp>
        <p:nvSpPr>
          <p:cNvPr id="26" name="Freeform 26"/>
          <p:cNvSpPr/>
          <p:nvPr/>
        </p:nvSpPr>
        <p:spPr>
          <a:xfrm>
            <a:off x="539110" y="1836420"/>
            <a:ext cx="2235327"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1">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27" name="Freeform 27"/>
          <p:cNvSpPr/>
          <p:nvPr/>
        </p:nvSpPr>
        <p:spPr>
          <a:xfrm>
            <a:off x="1314255" y="2225802"/>
            <a:ext cx="527590" cy="593503"/>
          </a:xfrm>
          <a:custGeom>
            <a:rect l="l" t="t" r="r" b="b"/>
            <a:pathLst>
              <a:path w="320" h="360">
                <a:moveTo>
                  <a:pt x="300" y="0"/>
                </a:moveTo>
                <a:cubicBezTo>
                  <a:pt x="256" y="0"/>
                  <a:pt x="256" y="0"/>
                  <a:pt x="256" y="0"/>
                </a:cubicBezTo>
                <a:cubicBezTo>
                  <a:pt x="245" y="0"/>
                  <a:pt x="240" y="9"/>
                  <a:pt x="240" y="20"/>
                </a:cubicBezTo>
                <a:cubicBezTo>
                  <a:pt x="240" y="360"/>
                  <a:pt x="240" y="360"/>
                  <a:pt x="240" y="360"/>
                </a:cubicBezTo>
                <a:cubicBezTo>
                  <a:pt x="320" y="360"/>
                  <a:pt x="320" y="360"/>
                  <a:pt x="320" y="360"/>
                </a:cubicBezTo>
                <a:cubicBezTo>
                  <a:pt x="320" y="20"/>
                  <a:pt x="320" y="20"/>
                  <a:pt x="320" y="20"/>
                </a:cubicBezTo>
                <a:cubicBezTo>
                  <a:pt x="320" y="9"/>
                  <a:pt x="311" y="0"/>
                  <a:pt x="300" y="0"/>
                </a:cubicBezTo>
                <a:close/>
                <a:moveTo>
                  <a:pt x="180" y="120"/>
                </a:moveTo>
                <a:cubicBezTo>
                  <a:pt x="136" y="120"/>
                  <a:pt x="136" y="120"/>
                  <a:pt x="136" y="120"/>
                </a:cubicBezTo>
                <a:cubicBezTo>
                  <a:pt x="125" y="120"/>
                  <a:pt x="120" y="129"/>
                  <a:pt x="120" y="140"/>
                </a:cubicBezTo>
                <a:cubicBezTo>
                  <a:pt x="120" y="360"/>
                  <a:pt x="120" y="360"/>
                  <a:pt x="120" y="360"/>
                </a:cubicBezTo>
                <a:cubicBezTo>
                  <a:pt x="200" y="360"/>
                  <a:pt x="200" y="360"/>
                  <a:pt x="200" y="360"/>
                </a:cubicBezTo>
                <a:cubicBezTo>
                  <a:pt x="200" y="140"/>
                  <a:pt x="200" y="140"/>
                  <a:pt x="200" y="140"/>
                </a:cubicBezTo>
                <a:cubicBezTo>
                  <a:pt x="200" y="129"/>
                  <a:pt x="191" y="120"/>
                  <a:pt x="180" y="120"/>
                </a:cubicBezTo>
                <a:close/>
                <a:moveTo>
                  <a:pt x="60" y="240"/>
                </a:moveTo>
                <a:cubicBezTo>
                  <a:pt x="16" y="240"/>
                  <a:pt x="16" y="240"/>
                  <a:pt x="16" y="240"/>
                </a:cubicBezTo>
                <a:cubicBezTo>
                  <a:pt x="5" y="240"/>
                  <a:pt x="0" y="249"/>
                  <a:pt x="0" y="260"/>
                </a:cubicBezTo>
                <a:cubicBezTo>
                  <a:pt x="0" y="360"/>
                  <a:pt x="0" y="360"/>
                  <a:pt x="0" y="360"/>
                </a:cubicBezTo>
                <a:cubicBezTo>
                  <a:pt x="80" y="360"/>
                  <a:pt x="80" y="360"/>
                  <a:pt x="80" y="360"/>
                </a:cubicBezTo>
                <a:cubicBezTo>
                  <a:pt x="80" y="260"/>
                  <a:pt x="80" y="260"/>
                  <a:pt x="80" y="260"/>
                </a:cubicBezTo>
                <a:cubicBezTo>
                  <a:pt x="80" y="249"/>
                  <a:pt x="71" y="240"/>
                  <a:pt x="60" y="240"/>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TextBox 28"/>
          <p:cNvSpPr txBox="1"/>
          <p:nvPr/>
        </p:nvSpPr>
        <p:spPr>
          <a:xfrm>
            <a:off x="613786"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企业应具备数字化建模、仿真与优化能力，实现制造过程的数字化管理和控制。</a:t>
            </a:r>
          </a:p>
        </p:txBody>
      </p:sp>
      <p:sp>
        <p:nvSpPr>
          <p:cNvPr id="29" name="AutoShape 29"/>
          <p:cNvSpPr/>
          <p:nvPr/>
        </p:nvSpPr>
        <p:spPr>
          <a:xfrm flipV="1">
            <a:off x="2866760" y="4006263"/>
            <a:ext cx="2057400" cy="432054"/>
          </a:xfrm>
          <a:prstGeom prst="roundRect">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2778558"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2">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31" name="Freeform 31"/>
          <p:cNvSpPr/>
          <p:nvPr/>
        </p:nvSpPr>
        <p:spPr>
          <a:xfrm>
            <a:off x="3631093" y="2611469"/>
            <a:ext cx="193929" cy="178308"/>
          </a:xfrm>
          <a:custGeom>
            <a:rect l="l" t="t" r="r" b="b"/>
            <a:pathLst>
              <a:path w="26" h="24">
                <a:moveTo>
                  <a:pt x="22" y="1"/>
                </a:moveTo>
                <a:cubicBezTo>
                  <a:pt x="22" y="0"/>
                  <a:pt x="21" y="0"/>
                  <a:pt x="20" y="1"/>
                </a:cubicBezTo>
                <a:cubicBezTo>
                  <a:pt x="0" y="20"/>
                  <a:pt x="0" y="20"/>
                  <a:pt x="0" y="20"/>
                </a:cubicBezTo>
                <a:cubicBezTo>
                  <a:pt x="0" y="20"/>
                  <a:pt x="0" y="21"/>
                  <a:pt x="0" y="22"/>
                </a:cubicBezTo>
                <a:cubicBezTo>
                  <a:pt x="0" y="22"/>
                  <a:pt x="1" y="23"/>
                  <a:pt x="1" y="23"/>
                </a:cubicBezTo>
                <a:cubicBezTo>
                  <a:pt x="5" y="24"/>
                  <a:pt x="5" y="24"/>
                  <a:pt x="5" y="24"/>
                </a:cubicBezTo>
                <a:cubicBezTo>
                  <a:pt x="6" y="24"/>
                  <a:pt x="7" y="24"/>
                  <a:pt x="7" y="24"/>
                </a:cubicBezTo>
                <a:cubicBezTo>
                  <a:pt x="25" y="6"/>
                  <a:pt x="25" y="6"/>
                  <a:pt x="25" y="6"/>
                </a:cubicBezTo>
                <a:cubicBezTo>
                  <a:pt x="26" y="5"/>
                  <a:pt x="26" y="4"/>
                  <a:pt x="25" y="3"/>
                </a:cubicBezTo>
                <a:lnTo>
                  <a:pt x="22" y="1"/>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3671860" y="2264283"/>
            <a:ext cx="487966" cy="466058"/>
          </a:xfrm>
          <a:custGeom>
            <a:rect l="l" t="t" r="r" b="b"/>
            <a:pathLst>
              <a:path w="66" h="62">
                <a:moveTo>
                  <a:pt x="45" y="1"/>
                </a:moveTo>
                <a:cubicBezTo>
                  <a:pt x="45" y="0"/>
                  <a:pt x="45" y="0"/>
                  <a:pt x="45" y="0"/>
                </a:cubicBezTo>
                <a:cubicBezTo>
                  <a:pt x="45" y="1"/>
                  <a:pt x="45" y="1"/>
                  <a:pt x="45" y="1"/>
                </a:cubicBezTo>
                <a:cubicBezTo>
                  <a:pt x="43" y="0"/>
                  <a:pt x="41" y="0"/>
                  <a:pt x="40" y="1"/>
                </a:cubicBezTo>
                <a:cubicBezTo>
                  <a:pt x="39" y="2"/>
                  <a:pt x="39" y="2"/>
                  <a:pt x="39" y="2"/>
                </a:cubicBezTo>
                <a:cubicBezTo>
                  <a:pt x="38" y="3"/>
                  <a:pt x="37" y="5"/>
                  <a:pt x="37" y="6"/>
                </a:cubicBezTo>
                <a:cubicBezTo>
                  <a:pt x="37" y="7"/>
                  <a:pt x="37" y="8"/>
                  <a:pt x="38" y="9"/>
                </a:cubicBezTo>
                <a:cubicBezTo>
                  <a:pt x="39" y="12"/>
                  <a:pt x="38" y="15"/>
                  <a:pt x="36" y="16"/>
                </a:cubicBezTo>
                <a:cubicBezTo>
                  <a:pt x="33" y="19"/>
                  <a:pt x="24" y="28"/>
                  <a:pt x="21" y="26"/>
                </a:cubicBezTo>
                <a:cubicBezTo>
                  <a:pt x="16" y="23"/>
                  <a:pt x="10" y="24"/>
                  <a:pt x="5" y="26"/>
                </a:cubicBezTo>
                <a:cubicBezTo>
                  <a:pt x="5" y="26"/>
                  <a:pt x="5" y="26"/>
                  <a:pt x="5" y="26"/>
                </a:cubicBezTo>
                <a:cubicBezTo>
                  <a:pt x="5" y="26"/>
                  <a:pt x="5" y="26"/>
                  <a:pt x="5" y="26"/>
                </a:cubicBezTo>
                <a:cubicBezTo>
                  <a:pt x="3" y="27"/>
                  <a:pt x="2" y="28"/>
                  <a:pt x="0" y="29"/>
                </a:cubicBezTo>
                <a:cubicBezTo>
                  <a:pt x="0" y="29"/>
                  <a:pt x="0" y="30"/>
                  <a:pt x="0" y="30"/>
                </a:cubicBezTo>
                <a:cubicBezTo>
                  <a:pt x="0" y="31"/>
                  <a:pt x="0" y="31"/>
                  <a:pt x="0" y="32"/>
                </a:cubicBezTo>
                <a:cubicBezTo>
                  <a:pt x="31" y="62"/>
                  <a:pt x="31" y="62"/>
                  <a:pt x="31" y="62"/>
                </a:cubicBezTo>
                <a:cubicBezTo>
                  <a:pt x="31" y="63"/>
                  <a:pt x="32" y="63"/>
                  <a:pt x="32" y="63"/>
                </a:cubicBezTo>
                <a:cubicBezTo>
                  <a:pt x="33" y="63"/>
                  <a:pt x="33" y="63"/>
                  <a:pt x="33" y="62"/>
                </a:cubicBezTo>
                <a:cubicBezTo>
                  <a:pt x="38" y="57"/>
                  <a:pt x="41" y="49"/>
                  <a:pt x="37" y="42"/>
                </a:cubicBezTo>
                <a:cubicBezTo>
                  <a:pt x="35" y="39"/>
                  <a:pt x="44" y="30"/>
                  <a:pt x="46" y="27"/>
                </a:cubicBezTo>
                <a:cubicBezTo>
                  <a:pt x="48" y="25"/>
                  <a:pt x="51" y="24"/>
                  <a:pt x="54" y="25"/>
                </a:cubicBezTo>
                <a:cubicBezTo>
                  <a:pt x="54" y="25"/>
                  <a:pt x="55" y="25"/>
                  <a:pt x="56" y="25"/>
                </a:cubicBezTo>
                <a:cubicBezTo>
                  <a:pt x="58" y="25"/>
                  <a:pt x="60" y="25"/>
                  <a:pt x="61" y="23"/>
                </a:cubicBezTo>
                <a:cubicBezTo>
                  <a:pt x="61" y="23"/>
                  <a:pt x="61" y="23"/>
                  <a:pt x="61" y="23"/>
                </a:cubicBezTo>
                <a:cubicBezTo>
                  <a:pt x="66" y="17"/>
                  <a:pt x="54" y="3"/>
                  <a:pt x="45" y="1"/>
                </a:cubicBezTo>
                <a:close/>
                <a:moveTo>
                  <a:pt x="54" y="9"/>
                </a:moveTo>
                <a:cubicBezTo>
                  <a:pt x="52" y="8"/>
                  <a:pt x="52" y="8"/>
                  <a:pt x="52" y="8"/>
                </a:cubicBezTo>
                <a:cubicBezTo>
                  <a:pt x="53" y="8"/>
                  <a:pt x="53" y="9"/>
                  <a:pt x="54" y="9"/>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TextBox 33"/>
          <p:cNvSpPr txBox="1"/>
          <p:nvPr/>
        </p:nvSpPr>
        <p:spPr>
          <a:xfrm>
            <a:off x="2971535"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智能化生产</a:t>
            </a:r>
          </a:p>
        </p:txBody>
      </p:sp>
      <p:sp>
        <p:nvSpPr>
          <p:cNvPr id="34" name="TextBox 34"/>
          <p:cNvSpPr txBox="1"/>
          <p:nvPr/>
        </p:nvSpPr>
        <p:spPr>
          <a:xfrm>
            <a:off x="2852472"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企业应通过引入先进的生产技术和装备，实现生产过程的自动化、柔性化和智能化。</a:t>
            </a:r>
          </a:p>
        </p:txBody>
      </p:sp>
      <p:sp>
        <p:nvSpPr>
          <p:cNvPr id="35" name="AutoShape 35"/>
          <p:cNvSpPr/>
          <p:nvPr/>
        </p:nvSpPr>
        <p:spPr>
          <a:xfrm flipV="1">
            <a:off x="5104684" y="4006263"/>
            <a:ext cx="2057400" cy="432054"/>
          </a:xfrm>
          <a:prstGeom prst="roundRect">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5016482"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3">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37" name="Freeform 37"/>
          <p:cNvSpPr/>
          <p:nvPr/>
        </p:nvSpPr>
        <p:spPr>
          <a:xfrm>
            <a:off x="5735524" y="2286095"/>
            <a:ext cx="609124" cy="563499"/>
          </a:xfrm>
          <a:custGeom>
            <a:rect l="l" t="t" r="r" b="b"/>
            <a:pathLst>
              <a:path w="68" h="62">
                <a:moveTo>
                  <a:pt x="45" y="35"/>
                </a:moveTo>
                <a:cubicBezTo>
                  <a:pt x="45" y="35"/>
                  <a:pt x="45" y="36"/>
                  <a:pt x="45" y="36"/>
                </a:cubicBezTo>
                <a:cubicBezTo>
                  <a:pt x="39" y="36"/>
                  <a:pt x="39" y="36"/>
                  <a:pt x="39" y="36"/>
                </a:cubicBezTo>
                <a:cubicBezTo>
                  <a:pt x="39" y="37"/>
                  <a:pt x="38" y="38"/>
                  <a:pt x="38" y="39"/>
                </a:cubicBezTo>
                <a:cubicBezTo>
                  <a:pt x="39" y="41"/>
                  <a:pt x="40" y="42"/>
                  <a:pt x="41" y="43"/>
                </a:cubicBezTo>
                <a:cubicBezTo>
                  <a:pt x="41" y="43"/>
                  <a:pt x="41" y="44"/>
                  <a:pt x="41" y="44"/>
                </a:cubicBezTo>
                <a:cubicBezTo>
                  <a:pt x="41" y="44"/>
                  <a:pt x="41" y="44"/>
                  <a:pt x="41" y="45"/>
                </a:cubicBezTo>
                <a:cubicBezTo>
                  <a:pt x="40" y="46"/>
                  <a:pt x="36" y="50"/>
                  <a:pt x="35" y="50"/>
                </a:cubicBezTo>
                <a:cubicBezTo>
                  <a:pt x="35" y="50"/>
                  <a:pt x="35" y="50"/>
                  <a:pt x="35" y="50"/>
                </a:cubicBezTo>
                <a:cubicBezTo>
                  <a:pt x="31" y="47"/>
                  <a:pt x="31" y="47"/>
                  <a:pt x="31" y="47"/>
                </a:cubicBezTo>
                <a:cubicBezTo>
                  <a:pt x="30" y="47"/>
                  <a:pt x="29" y="47"/>
                  <a:pt x="28" y="48"/>
                </a:cubicBezTo>
                <a:cubicBezTo>
                  <a:pt x="28" y="49"/>
                  <a:pt x="27" y="51"/>
                  <a:pt x="27" y="53"/>
                </a:cubicBezTo>
                <a:cubicBezTo>
                  <a:pt x="27" y="54"/>
                  <a:pt x="26" y="54"/>
                  <a:pt x="26" y="54"/>
                </a:cubicBezTo>
                <a:cubicBezTo>
                  <a:pt x="19" y="54"/>
                  <a:pt x="19" y="54"/>
                  <a:pt x="19" y="54"/>
                </a:cubicBezTo>
                <a:cubicBezTo>
                  <a:pt x="19" y="54"/>
                  <a:pt x="18" y="54"/>
                  <a:pt x="18" y="53"/>
                </a:cubicBezTo>
                <a:cubicBezTo>
                  <a:pt x="17" y="48"/>
                  <a:pt x="17" y="48"/>
                  <a:pt x="17" y="48"/>
                </a:cubicBezTo>
                <a:cubicBezTo>
                  <a:pt x="16" y="47"/>
                  <a:pt x="16" y="47"/>
                  <a:pt x="15" y="47"/>
                </a:cubicBezTo>
                <a:cubicBezTo>
                  <a:pt x="11" y="50"/>
                  <a:pt x="11" y="50"/>
                  <a:pt x="11" y="50"/>
                </a:cubicBezTo>
                <a:cubicBezTo>
                  <a:pt x="10" y="50"/>
                  <a:pt x="10" y="50"/>
                  <a:pt x="10" y="50"/>
                </a:cubicBezTo>
                <a:cubicBezTo>
                  <a:pt x="10" y="50"/>
                  <a:pt x="9" y="50"/>
                  <a:pt x="9" y="50"/>
                </a:cubicBezTo>
                <a:cubicBezTo>
                  <a:pt x="8" y="49"/>
                  <a:pt x="4" y="45"/>
                  <a:pt x="4" y="44"/>
                </a:cubicBezTo>
                <a:cubicBezTo>
                  <a:pt x="4" y="44"/>
                  <a:pt x="4" y="44"/>
                  <a:pt x="4" y="43"/>
                </a:cubicBezTo>
                <a:cubicBezTo>
                  <a:pt x="5" y="42"/>
                  <a:pt x="6" y="41"/>
                  <a:pt x="7" y="39"/>
                </a:cubicBezTo>
                <a:cubicBezTo>
                  <a:pt x="7" y="38"/>
                  <a:pt x="6" y="37"/>
                  <a:pt x="6" y="36"/>
                </a:cubicBezTo>
                <a:cubicBezTo>
                  <a:pt x="1" y="35"/>
                  <a:pt x="1" y="35"/>
                  <a:pt x="1" y="35"/>
                </a:cubicBezTo>
                <a:cubicBezTo>
                  <a:pt x="0" y="35"/>
                  <a:pt x="0" y="35"/>
                  <a:pt x="0" y="34"/>
                </a:cubicBezTo>
                <a:cubicBezTo>
                  <a:pt x="0" y="28"/>
                  <a:pt x="0" y="28"/>
                  <a:pt x="0" y="28"/>
                </a:cubicBezTo>
                <a:cubicBezTo>
                  <a:pt x="0" y="27"/>
                  <a:pt x="0" y="27"/>
                  <a:pt x="1" y="27"/>
                </a:cubicBezTo>
                <a:cubicBezTo>
                  <a:pt x="6" y="26"/>
                  <a:pt x="6" y="26"/>
                  <a:pt x="6" y="26"/>
                </a:cubicBezTo>
                <a:cubicBezTo>
                  <a:pt x="6" y="25"/>
                  <a:pt x="7" y="24"/>
                  <a:pt x="7" y="23"/>
                </a:cubicBezTo>
                <a:cubicBezTo>
                  <a:pt x="6" y="22"/>
                  <a:pt x="5" y="20"/>
                  <a:pt x="4" y="19"/>
                </a:cubicBezTo>
                <a:cubicBezTo>
                  <a:pt x="4" y="19"/>
                  <a:pt x="4" y="19"/>
                  <a:pt x="4" y="18"/>
                </a:cubicBezTo>
                <a:cubicBezTo>
                  <a:pt x="4" y="18"/>
                  <a:pt x="4" y="18"/>
                  <a:pt x="4" y="18"/>
                </a:cubicBezTo>
                <a:cubicBezTo>
                  <a:pt x="5" y="17"/>
                  <a:pt x="9" y="12"/>
                  <a:pt x="10" y="12"/>
                </a:cubicBezTo>
                <a:cubicBezTo>
                  <a:pt x="10" y="12"/>
                  <a:pt x="10" y="12"/>
                  <a:pt x="11" y="13"/>
                </a:cubicBezTo>
                <a:cubicBezTo>
                  <a:pt x="15" y="16"/>
                  <a:pt x="15" y="16"/>
                  <a:pt x="15" y="16"/>
                </a:cubicBezTo>
                <a:cubicBezTo>
                  <a:pt x="16" y="15"/>
                  <a:pt x="16" y="15"/>
                  <a:pt x="17" y="15"/>
                </a:cubicBezTo>
                <a:cubicBezTo>
                  <a:pt x="18" y="13"/>
                  <a:pt x="18" y="11"/>
                  <a:pt x="18" y="9"/>
                </a:cubicBezTo>
                <a:cubicBezTo>
                  <a:pt x="18" y="9"/>
                  <a:pt x="19" y="8"/>
                  <a:pt x="19" y="8"/>
                </a:cubicBezTo>
                <a:cubicBezTo>
                  <a:pt x="26" y="8"/>
                  <a:pt x="26" y="8"/>
                  <a:pt x="26" y="8"/>
                </a:cubicBezTo>
                <a:cubicBezTo>
                  <a:pt x="26" y="8"/>
                  <a:pt x="27" y="9"/>
                  <a:pt x="27" y="9"/>
                </a:cubicBezTo>
                <a:cubicBezTo>
                  <a:pt x="28" y="15"/>
                  <a:pt x="28" y="15"/>
                  <a:pt x="28" y="15"/>
                </a:cubicBezTo>
                <a:cubicBezTo>
                  <a:pt x="29" y="15"/>
                  <a:pt x="30" y="15"/>
                  <a:pt x="31" y="16"/>
                </a:cubicBezTo>
                <a:cubicBezTo>
                  <a:pt x="35" y="13"/>
                  <a:pt x="35" y="13"/>
                  <a:pt x="35" y="13"/>
                </a:cubicBezTo>
                <a:cubicBezTo>
                  <a:pt x="35" y="12"/>
                  <a:pt x="35" y="12"/>
                  <a:pt x="35" y="12"/>
                </a:cubicBezTo>
                <a:cubicBezTo>
                  <a:pt x="36" y="12"/>
                  <a:pt x="36" y="12"/>
                  <a:pt x="36" y="13"/>
                </a:cubicBezTo>
                <a:cubicBezTo>
                  <a:pt x="37" y="13"/>
                  <a:pt x="41" y="17"/>
                  <a:pt x="41" y="18"/>
                </a:cubicBezTo>
                <a:cubicBezTo>
                  <a:pt x="41" y="19"/>
                  <a:pt x="41" y="19"/>
                  <a:pt x="41" y="19"/>
                </a:cubicBezTo>
                <a:cubicBezTo>
                  <a:pt x="40" y="20"/>
                  <a:pt x="39" y="22"/>
                  <a:pt x="38" y="23"/>
                </a:cubicBezTo>
                <a:cubicBezTo>
                  <a:pt x="38" y="24"/>
                  <a:pt x="39" y="25"/>
                  <a:pt x="39" y="26"/>
                </a:cubicBezTo>
                <a:cubicBezTo>
                  <a:pt x="45" y="27"/>
                  <a:pt x="45" y="27"/>
                  <a:pt x="45" y="27"/>
                </a:cubicBezTo>
                <a:cubicBezTo>
                  <a:pt x="45" y="27"/>
                  <a:pt x="45" y="27"/>
                  <a:pt x="45" y="28"/>
                </a:cubicBezTo>
                <a:lnTo>
                  <a:pt x="45" y="35"/>
                </a:lnTo>
                <a:close/>
                <a:moveTo>
                  <a:pt x="23" y="22"/>
                </a:moveTo>
                <a:cubicBezTo>
                  <a:pt x="18" y="22"/>
                  <a:pt x="13" y="26"/>
                  <a:pt x="13" y="31"/>
                </a:cubicBezTo>
                <a:cubicBezTo>
                  <a:pt x="13" y="36"/>
                  <a:pt x="18" y="40"/>
                  <a:pt x="23" y="40"/>
                </a:cubicBezTo>
                <a:cubicBezTo>
                  <a:pt x="28" y="40"/>
                  <a:pt x="32" y="36"/>
                  <a:pt x="32" y="31"/>
                </a:cubicBezTo>
                <a:cubicBezTo>
                  <a:pt x="32" y="26"/>
                  <a:pt x="28" y="22"/>
                  <a:pt x="23" y="22"/>
                </a:cubicBezTo>
                <a:close/>
                <a:moveTo>
                  <a:pt x="68" y="15"/>
                </a:moveTo>
                <a:cubicBezTo>
                  <a:pt x="68" y="16"/>
                  <a:pt x="64" y="16"/>
                  <a:pt x="63" y="16"/>
                </a:cubicBezTo>
                <a:cubicBezTo>
                  <a:pt x="63" y="17"/>
                  <a:pt x="62" y="18"/>
                  <a:pt x="62" y="18"/>
                </a:cubicBezTo>
                <a:cubicBezTo>
                  <a:pt x="62" y="19"/>
                  <a:pt x="64" y="23"/>
                  <a:pt x="64" y="23"/>
                </a:cubicBezTo>
                <a:cubicBezTo>
                  <a:pt x="64" y="23"/>
                  <a:pt x="64" y="23"/>
                  <a:pt x="64" y="24"/>
                </a:cubicBezTo>
                <a:cubicBezTo>
                  <a:pt x="63" y="24"/>
                  <a:pt x="59" y="26"/>
                  <a:pt x="59" y="26"/>
                </a:cubicBezTo>
                <a:cubicBezTo>
                  <a:pt x="59" y="26"/>
                  <a:pt x="56" y="22"/>
                  <a:pt x="56" y="22"/>
                </a:cubicBezTo>
                <a:cubicBezTo>
                  <a:pt x="55" y="22"/>
                  <a:pt x="55" y="22"/>
                  <a:pt x="55" y="22"/>
                </a:cubicBezTo>
                <a:cubicBezTo>
                  <a:pt x="54" y="22"/>
                  <a:pt x="54" y="22"/>
                  <a:pt x="54" y="22"/>
                </a:cubicBezTo>
                <a:cubicBezTo>
                  <a:pt x="53" y="22"/>
                  <a:pt x="50" y="26"/>
                  <a:pt x="50" y="26"/>
                </a:cubicBezTo>
                <a:cubicBezTo>
                  <a:pt x="50" y="26"/>
                  <a:pt x="46" y="24"/>
                  <a:pt x="46" y="24"/>
                </a:cubicBezTo>
                <a:cubicBezTo>
                  <a:pt x="45" y="23"/>
                  <a:pt x="45" y="23"/>
                  <a:pt x="45" y="23"/>
                </a:cubicBezTo>
                <a:cubicBezTo>
                  <a:pt x="45" y="23"/>
                  <a:pt x="47" y="19"/>
                  <a:pt x="47" y="18"/>
                </a:cubicBezTo>
                <a:cubicBezTo>
                  <a:pt x="47" y="18"/>
                  <a:pt x="46" y="17"/>
                  <a:pt x="46" y="16"/>
                </a:cubicBezTo>
                <a:cubicBezTo>
                  <a:pt x="45" y="16"/>
                  <a:pt x="41" y="16"/>
                  <a:pt x="41" y="15"/>
                </a:cubicBezTo>
                <a:cubicBezTo>
                  <a:pt x="41" y="10"/>
                  <a:pt x="41" y="10"/>
                  <a:pt x="41" y="10"/>
                </a:cubicBezTo>
                <a:cubicBezTo>
                  <a:pt x="41" y="10"/>
                  <a:pt x="45" y="9"/>
                  <a:pt x="46" y="9"/>
                </a:cubicBezTo>
                <a:cubicBezTo>
                  <a:pt x="46" y="9"/>
                  <a:pt x="47" y="8"/>
                  <a:pt x="47" y="7"/>
                </a:cubicBezTo>
                <a:cubicBezTo>
                  <a:pt x="47" y="7"/>
                  <a:pt x="45" y="3"/>
                  <a:pt x="45" y="2"/>
                </a:cubicBezTo>
                <a:cubicBezTo>
                  <a:pt x="45" y="2"/>
                  <a:pt x="45" y="2"/>
                  <a:pt x="46" y="2"/>
                </a:cubicBezTo>
                <a:cubicBezTo>
                  <a:pt x="46" y="2"/>
                  <a:pt x="50" y="0"/>
                  <a:pt x="50" y="0"/>
                </a:cubicBezTo>
                <a:cubicBezTo>
                  <a:pt x="50" y="0"/>
                  <a:pt x="53" y="3"/>
                  <a:pt x="54" y="4"/>
                </a:cubicBezTo>
                <a:cubicBezTo>
                  <a:pt x="54" y="4"/>
                  <a:pt x="54" y="4"/>
                  <a:pt x="55" y="4"/>
                </a:cubicBezTo>
                <a:cubicBezTo>
                  <a:pt x="55" y="4"/>
                  <a:pt x="55" y="4"/>
                  <a:pt x="56" y="4"/>
                </a:cubicBezTo>
                <a:cubicBezTo>
                  <a:pt x="57" y="2"/>
                  <a:pt x="58" y="1"/>
                  <a:pt x="59" y="0"/>
                </a:cubicBezTo>
                <a:cubicBezTo>
                  <a:pt x="59" y="0"/>
                  <a:pt x="59" y="0"/>
                  <a:pt x="59" y="0"/>
                </a:cubicBezTo>
                <a:cubicBezTo>
                  <a:pt x="59" y="0"/>
                  <a:pt x="63" y="2"/>
                  <a:pt x="64" y="2"/>
                </a:cubicBezTo>
                <a:cubicBezTo>
                  <a:pt x="64" y="2"/>
                  <a:pt x="64" y="2"/>
                  <a:pt x="64" y="2"/>
                </a:cubicBezTo>
                <a:cubicBezTo>
                  <a:pt x="64" y="3"/>
                  <a:pt x="62" y="7"/>
                  <a:pt x="62" y="7"/>
                </a:cubicBezTo>
                <a:cubicBezTo>
                  <a:pt x="62" y="8"/>
                  <a:pt x="63" y="9"/>
                  <a:pt x="63" y="9"/>
                </a:cubicBezTo>
                <a:cubicBezTo>
                  <a:pt x="64" y="9"/>
                  <a:pt x="68" y="10"/>
                  <a:pt x="68" y="10"/>
                </a:cubicBezTo>
                <a:lnTo>
                  <a:pt x="68" y="15"/>
                </a:lnTo>
                <a:close/>
                <a:moveTo>
                  <a:pt x="68" y="52"/>
                </a:moveTo>
                <a:cubicBezTo>
                  <a:pt x="68" y="52"/>
                  <a:pt x="64" y="53"/>
                  <a:pt x="63" y="53"/>
                </a:cubicBezTo>
                <a:cubicBezTo>
                  <a:pt x="63" y="54"/>
                  <a:pt x="62" y="54"/>
                  <a:pt x="62" y="55"/>
                </a:cubicBezTo>
                <a:cubicBezTo>
                  <a:pt x="62" y="56"/>
                  <a:pt x="64" y="59"/>
                  <a:pt x="64" y="60"/>
                </a:cubicBezTo>
                <a:cubicBezTo>
                  <a:pt x="64" y="60"/>
                  <a:pt x="64" y="60"/>
                  <a:pt x="64" y="60"/>
                </a:cubicBezTo>
                <a:cubicBezTo>
                  <a:pt x="63" y="60"/>
                  <a:pt x="59" y="63"/>
                  <a:pt x="59" y="63"/>
                </a:cubicBezTo>
                <a:cubicBezTo>
                  <a:pt x="59" y="63"/>
                  <a:pt x="56" y="59"/>
                  <a:pt x="56" y="59"/>
                </a:cubicBezTo>
                <a:cubicBezTo>
                  <a:pt x="55" y="59"/>
                  <a:pt x="55" y="59"/>
                  <a:pt x="55" y="59"/>
                </a:cubicBezTo>
                <a:cubicBezTo>
                  <a:pt x="54" y="59"/>
                  <a:pt x="54" y="59"/>
                  <a:pt x="54" y="59"/>
                </a:cubicBezTo>
                <a:cubicBezTo>
                  <a:pt x="53" y="59"/>
                  <a:pt x="50" y="63"/>
                  <a:pt x="50" y="63"/>
                </a:cubicBezTo>
                <a:cubicBezTo>
                  <a:pt x="50" y="63"/>
                  <a:pt x="46" y="60"/>
                  <a:pt x="46" y="60"/>
                </a:cubicBezTo>
                <a:cubicBezTo>
                  <a:pt x="45" y="60"/>
                  <a:pt x="45" y="60"/>
                  <a:pt x="45" y="60"/>
                </a:cubicBezTo>
                <a:cubicBezTo>
                  <a:pt x="45" y="59"/>
                  <a:pt x="47" y="56"/>
                  <a:pt x="47" y="55"/>
                </a:cubicBezTo>
                <a:cubicBezTo>
                  <a:pt x="47" y="54"/>
                  <a:pt x="46" y="54"/>
                  <a:pt x="46" y="53"/>
                </a:cubicBezTo>
                <a:cubicBezTo>
                  <a:pt x="45" y="53"/>
                  <a:pt x="41" y="52"/>
                  <a:pt x="41" y="52"/>
                </a:cubicBezTo>
                <a:cubicBezTo>
                  <a:pt x="41" y="47"/>
                  <a:pt x="41" y="47"/>
                  <a:pt x="41" y="47"/>
                </a:cubicBezTo>
                <a:cubicBezTo>
                  <a:pt x="41" y="46"/>
                  <a:pt x="45" y="46"/>
                  <a:pt x="46" y="46"/>
                </a:cubicBezTo>
                <a:cubicBezTo>
                  <a:pt x="46" y="45"/>
                  <a:pt x="47" y="45"/>
                  <a:pt x="47" y="44"/>
                </a:cubicBezTo>
                <a:cubicBezTo>
                  <a:pt x="47" y="43"/>
                  <a:pt x="45" y="40"/>
                  <a:pt x="45" y="39"/>
                </a:cubicBezTo>
                <a:cubicBezTo>
                  <a:pt x="45" y="39"/>
                  <a:pt x="45" y="39"/>
                  <a:pt x="46" y="39"/>
                </a:cubicBezTo>
                <a:cubicBezTo>
                  <a:pt x="46" y="39"/>
                  <a:pt x="50" y="36"/>
                  <a:pt x="50" y="36"/>
                </a:cubicBezTo>
                <a:cubicBezTo>
                  <a:pt x="50" y="36"/>
                  <a:pt x="53" y="40"/>
                  <a:pt x="54" y="40"/>
                </a:cubicBezTo>
                <a:cubicBezTo>
                  <a:pt x="54" y="40"/>
                  <a:pt x="54" y="40"/>
                  <a:pt x="55" y="40"/>
                </a:cubicBezTo>
                <a:cubicBezTo>
                  <a:pt x="55" y="40"/>
                  <a:pt x="55" y="40"/>
                  <a:pt x="56" y="40"/>
                </a:cubicBezTo>
                <a:cubicBezTo>
                  <a:pt x="57" y="39"/>
                  <a:pt x="58" y="38"/>
                  <a:pt x="59" y="36"/>
                </a:cubicBezTo>
                <a:cubicBezTo>
                  <a:pt x="59" y="36"/>
                  <a:pt x="59" y="36"/>
                  <a:pt x="59" y="36"/>
                </a:cubicBezTo>
                <a:cubicBezTo>
                  <a:pt x="59" y="36"/>
                  <a:pt x="63" y="39"/>
                  <a:pt x="64" y="39"/>
                </a:cubicBezTo>
                <a:cubicBezTo>
                  <a:pt x="64" y="39"/>
                  <a:pt x="64" y="39"/>
                  <a:pt x="64" y="39"/>
                </a:cubicBezTo>
                <a:cubicBezTo>
                  <a:pt x="64" y="40"/>
                  <a:pt x="62" y="43"/>
                  <a:pt x="62" y="44"/>
                </a:cubicBezTo>
                <a:cubicBezTo>
                  <a:pt x="62" y="45"/>
                  <a:pt x="63" y="45"/>
                  <a:pt x="63" y="46"/>
                </a:cubicBezTo>
                <a:cubicBezTo>
                  <a:pt x="64" y="46"/>
                  <a:pt x="68" y="46"/>
                  <a:pt x="68" y="47"/>
                </a:cubicBezTo>
                <a:lnTo>
                  <a:pt x="68" y="52"/>
                </a:lnTo>
                <a:close/>
                <a:moveTo>
                  <a:pt x="55" y="8"/>
                </a:moveTo>
                <a:cubicBezTo>
                  <a:pt x="52" y="8"/>
                  <a:pt x="50" y="10"/>
                  <a:pt x="50" y="13"/>
                </a:cubicBezTo>
                <a:cubicBezTo>
                  <a:pt x="50" y="15"/>
                  <a:pt x="52" y="17"/>
                  <a:pt x="55" y="17"/>
                </a:cubicBezTo>
                <a:cubicBezTo>
                  <a:pt x="57" y="17"/>
                  <a:pt x="59" y="15"/>
                  <a:pt x="59" y="13"/>
                </a:cubicBezTo>
                <a:cubicBezTo>
                  <a:pt x="59" y="10"/>
                  <a:pt x="57" y="8"/>
                  <a:pt x="55" y="8"/>
                </a:cubicBezTo>
                <a:close/>
                <a:moveTo>
                  <a:pt x="55" y="45"/>
                </a:moveTo>
                <a:cubicBezTo>
                  <a:pt x="52" y="45"/>
                  <a:pt x="50" y="47"/>
                  <a:pt x="50" y="49"/>
                </a:cubicBezTo>
                <a:cubicBezTo>
                  <a:pt x="50" y="52"/>
                  <a:pt x="52" y="54"/>
                  <a:pt x="55" y="54"/>
                </a:cubicBezTo>
                <a:cubicBezTo>
                  <a:pt x="57" y="54"/>
                  <a:pt x="59" y="52"/>
                  <a:pt x="59" y="49"/>
                </a:cubicBezTo>
                <a:cubicBezTo>
                  <a:pt x="59" y="47"/>
                  <a:pt x="57" y="45"/>
                  <a:pt x="55" y="45"/>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TextBox 38"/>
          <p:cNvSpPr txBox="1"/>
          <p:nvPr/>
        </p:nvSpPr>
        <p:spPr>
          <a:xfrm>
            <a:off x="5209459"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网络化协同</a:t>
            </a:r>
          </a:p>
        </p:txBody>
      </p:sp>
      <p:sp>
        <p:nvSpPr>
          <p:cNvPr id="39" name="TextBox 39"/>
          <p:cNvSpPr txBox="1"/>
          <p:nvPr/>
        </p:nvSpPr>
        <p:spPr>
          <a:xfrm>
            <a:off x="5090396"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企业应构建工业互联网平台，实现内外部资源的协同优化和生产过程的可视化管理。</a:t>
            </a:r>
          </a:p>
        </p:txBody>
      </p:sp>
      <p:sp>
        <p:nvSpPr>
          <p:cNvPr id="40" name="AutoShape 40"/>
          <p:cNvSpPr/>
          <p:nvPr/>
        </p:nvSpPr>
        <p:spPr>
          <a:xfrm flipV="1">
            <a:off x="7342608" y="4006263"/>
            <a:ext cx="2057400" cy="432054"/>
          </a:xfrm>
          <a:prstGeom prst="roundRect">
            <a:avLst>
              <a:gd name="adj" fmla="val 50000"/>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Freeform 41"/>
          <p:cNvSpPr/>
          <p:nvPr/>
        </p:nvSpPr>
        <p:spPr>
          <a:xfrm>
            <a:off x="7254406"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4">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42" name="Freeform 42"/>
          <p:cNvSpPr/>
          <p:nvPr/>
        </p:nvSpPr>
        <p:spPr>
          <a:xfrm>
            <a:off x="7954875" y="2347341"/>
            <a:ext cx="589693" cy="487108"/>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TextBox 43"/>
          <p:cNvSpPr txBox="1"/>
          <p:nvPr/>
        </p:nvSpPr>
        <p:spPr>
          <a:xfrm>
            <a:off x="7447383"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个性化定制</a:t>
            </a:r>
          </a:p>
        </p:txBody>
      </p:sp>
      <p:sp>
        <p:nvSpPr>
          <p:cNvPr id="44" name="TextBox 44"/>
          <p:cNvSpPr txBox="1"/>
          <p:nvPr/>
        </p:nvSpPr>
        <p:spPr>
          <a:xfrm>
            <a:off x="7328320"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企业应能够根据客户需求提供个性化产品和服务，实现生产模式的创新。</a:t>
            </a:r>
          </a:p>
        </p:txBody>
      </p:sp>
      <p:sp>
        <p:nvSpPr>
          <p:cNvPr id="45" name="AutoShape 45"/>
          <p:cNvSpPr/>
          <p:nvPr/>
        </p:nvSpPr>
        <p:spPr>
          <a:xfrm flipV="1">
            <a:off x="9580531" y="4006263"/>
            <a:ext cx="2057400" cy="432054"/>
          </a:xfrm>
          <a:prstGeom prst="roundRect">
            <a:avLst>
              <a:gd name="adj" fmla="val 50000"/>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Freeform 46"/>
          <p:cNvSpPr/>
          <p:nvPr/>
        </p:nvSpPr>
        <p:spPr>
          <a:xfrm>
            <a:off x="9492330" y="1836420"/>
            <a:ext cx="2233803" cy="1434560"/>
          </a:xfrm>
          <a:custGeom>
            <a:rect l="l" t="t" r="r" b="b"/>
            <a:pathLst>
              <a:path w="2234654" h="1434898">
                <a:moveTo>
                  <a:pt x="0" y="0"/>
                </a:moveTo>
                <a:lnTo>
                  <a:pt x="372442" y="0"/>
                </a:lnTo>
                <a:lnTo>
                  <a:pt x="372442" y="0"/>
                </a:lnTo>
                <a:lnTo>
                  <a:pt x="931106" y="0"/>
                </a:lnTo>
                <a:lnTo>
                  <a:pt x="2234654" y="0"/>
                </a:lnTo>
                <a:lnTo>
                  <a:pt x="2234654" y="837024"/>
                </a:lnTo>
                <a:lnTo>
                  <a:pt x="2234654" y="837024"/>
                </a:lnTo>
                <a:lnTo>
                  <a:pt x="2234654" y="1195748"/>
                </a:lnTo>
                <a:lnTo>
                  <a:pt x="2234654" y="1434898"/>
                </a:lnTo>
                <a:lnTo>
                  <a:pt x="931106" y="1434898"/>
                </a:lnTo>
                <a:lnTo>
                  <a:pt x="651782" y="1614260"/>
                </a:lnTo>
                <a:lnTo>
                  <a:pt x="372442" y="1434898"/>
                </a:lnTo>
                <a:lnTo>
                  <a:pt x="0" y="1434898"/>
                </a:lnTo>
                <a:lnTo>
                  <a:pt x="0" y="1195748"/>
                </a:lnTo>
                <a:lnTo>
                  <a:pt x="0" y="837024"/>
                </a:lnTo>
                <a:lnTo>
                  <a:pt x="0" y="837024"/>
                </a:lnTo>
                <a:lnTo>
                  <a:pt x="0" y="0"/>
                </a:lnTo>
                <a:close/>
              </a:path>
            </a:pathLst>
          </a:custGeom>
          <a:solidFill>
            <a:schemeClr val="accent5">
              <a:alpha val="100000"/>
            </a:schemeClr>
          </a:solidFill>
          <a:ln w="19050">
            <a:solidFill>
              <a:schemeClr val="lt1">
                <a:lumMod val="95000"/>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47" name="Freeform 47"/>
          <p:cNvSpPr/>
          <p:nvPr/>
        </p:nvSpPr>
        <p:spPr>
          <a:xfrm>
            <a:off x="10311194" y="2330196"/>
            <a:ext cx="571976" cy="508825"/>
          </a:xfrm>
          <a:custGeom>
            <a:rect l="l" t="t" r="r" b="b"/>
            <a:pathLst>
              <a:path w="134" h="119">
                <a:moveTo>
                  <a:pt x="133" y="16"/>
                </a:moveTo>
                <a:cubicBezTo>
                  <a:pt x="121" y="5"/>
                  <a:pt x="121" y="5"/>
                  <a:pt x="121" y="5"/>
                </a:cubicBezTo>
                <a:cubicBezTo>
                  <a:pt x="119" y="3"/>
                  <a:pt x="117" y="3"/>
                  <a:pt x="115" y="5"/>
                </a:cubicBezTo>
                <a:cubicBezTo>
                  <a:pt x="114" y="6"/>
                  <a:pt x="114" y="7"/>
                  <a:pt x="114" y="8"/>
                </a:cubicBezTo>
                <a:cubicBezTo>
                  <a:pt x="113" y="8"/>
                  <a:pt x="112" y="8"/>
                  <a:pt x="111" y="9"/>
                </a:cubicBezTo>
                <a:cubicBezTo>
                  <a:pt x="111" y="9"/>
                  <a:pt x="111" y="9"/>
                  <a:pt x="111" y="9"/>
                </a:cubicBezTo>
                <a:cubicBezTo>
                  <a:pt x="81" y="39"/>
                  <a:pt x="81" y="39"/>
                  <a:pt x="81" y="39"/>
                </a:cubicBezTo>
                <a:cubicBezTo>
                  <a:pt x="81" y="42"/>
                  <a:pt x="80" y="45"/>
                  <a:pt x="79" y="47"/>
                </a:cubicBezTo>
                <a:cubicBezTo>
                  <a:pt x="82" y="50"/>
                  <a:pt x="82" y="50"/>
                  <a:pt x="82" y="50"/>
                </a:cubicBezTo>
                <a:cubicBezTo>
                  <a:pt x="82" y="50"/>
                  <a:pt x="82" y="50"/>
                  <a:pt x="82" y="50"/>
                </a:cubicBezTo>
                <a:cubicBezTo>
                  <a:pt x="83" y="51"/>
                  <a:pt x="83" y="51"/>
                  <a:pt x="83" y="51"/>
                </a:cubicBezTo>
                <a:cubicBezTo>
                  <a:pt x="76" y="57"/>
                  <a:pt x="76" y="57"/>
                  <a:pt x="76" y="57"/>
                </a:cubicBezTo>
                <a:cubicBezTo>
                  <a:pt x="54" y="35"/>
                  <a:pt x="54" y="35"/>
                  <a:pt x="54" y="35"/>
                </a:cubicBezTo>
                <a:cubicBezTo>
                  <a:pt x="56" y="26"/>
                  <a:pt x="54" y="17"/>
                  <a:pt x="47" y="10"/>
                </a:cubicBezTo>
                <a:cubicBezTo>
                  <a:pt x="40" y="3"/>
                  <a:pt x="30" y="0"/>
                  <a:pt x="21" y="3"/>
                </a:cubicBezTo>
                <a:cubicBezTo>
                  <a:pt x="36" y="18"/>
                  <a:pt x="36" y="18"/>
                  <a:pt x="36" y="18"/>
                </a:cubicBezTo>
                <a:cubicBezTo>
                  <a:pt x="32" y="32"/>
                  <a:pt x="32" y="32"/>
                  <a:pt x="32" y="32"/>
                </a:cubicBezTo>
                <a:cubicBezTo>
                  <a:pt x="18" y="36"/>
                  <a:pt x="18" y="36"/>
                  <a:pt x="18" y="36"/>
                </a:cubicBezTo>
                <a:cubicBezTo>
                  <a:pt x="3" y="21"/>
                  <a:pt x="3" y="21"/>
                  <a:pt x="3" y="21"/>
                </a:cubicBezTo>
                <a:cubicBezTo>
                  <a:pt x="0" y="30"/>
                  <a:pt x="3" y="40"/>
                  <a:pt x="10" y="47"/>
                </a:cubicBezTo>
                <a:cubicBezTo>
                  <a:pt x="17" y="54"/>
                  <a:pt x="27" y="56"/>
                  <a:pt x="36" y="53"/>
                </a:cubicBezTo>
                <a:cubicBezTo>
                  <a:pt x="37" y="53"/>
                  <a:pt x="37" y="53"/>
                  <a:pt x="37" y="53"/>
                </a:cubicBezTo>
                <a:cubicBezTo>
                  <a:pt x="58" y="75"/>
                  <a:pt x="58" y="75"/>
                  <a:pt x="58" y="75"/>
                </a:cubicBezTo>
                <a:cubicBezTo>
                  <a:pt x="38" y="96"/>
                  <a:pt x="38" y="96"/>
                  <a:pt x="38" y="96"/>
                </a:cubicBezTo>
                <a:cubicBezTo>
                  <a:pt x="36" y="95"/>
                  <a:pt x="36" y="95"/>
                  <a:pt x="36" y="95"/>
                </a:cubicBezTo>
                <a:cubicBezTo>
                  <a:pt x="31" y="99"/>
                  <a:pt x="31" y="99"/>
                  <a:pt x="31" y="99"/>
                </a:cubicBezTo>
                <a:cubicBezTo>
                  <a:pt x="21" y="115"/>
                  <a:pt x="21" y="115"/>
                  <a:pt x="21" y="115"/>
                </a:cubicBezTo>
                <a:cubicBezTo>
                  <a:pt x="23" y="117"/>
                  <a:pt x="23" y="117"/>
                  <a:pt x="23" y="117"/>
                </a:cubicBezTo>
                <a:cubicBezTo>
                  <a:pt x="39" y="107"/>
                  <a:pt x="39" y="107"/>
                  <a:pt x="39" y="107"/>
                </a:cubicBezTo>
                <a:cubicBezTo>
                  <a:pt x="43" y="101"/>
                  <a:pt x="43" y="101"/>
                  <a:pt x="43" y="101"/>
                </a:cubicBezTo>
                <a:cubicBezTo>
                  <a:pt x="42" y="100"/>
                  <a:pt x="42" y="100"/>
                  <a:pt x="42" y="100"/>
                </a:cubicBezTo>
                <a:cubicBezTo>
                  <a:pt x="63" y="80"/>
                  <a:pt x="63" y="80"/>
                  <a:pt x="63" y="80"/>
                </a:cubicBezTo>
                <a:cubicBezTo>
                  <a:pt x="98" y="115"/>
                  <a:pt x="98" y="115"/>
                  <a:pt x="98" y="115"/>
                </a:cubicBezTo>
                <a:cubicBezTo>
                  <a:pt x="101" y="117"/>
                  <a:pt x="104" y="119"/>
                  <a:pt x="107" y="119"/>
                </a:cubicBezTo>
                <a:cubicBezTo>
                  <a:pt x="110" y="119"/>
                  <a:pt x="113" y="117"/>
                  <a:pt x="116" y="115"/>
                </a:cubicBezTo>
                <a:cubicBezTo>
                  <a:pt x="121" y="110"/>
                  <a:pt x="121" y="102"/>
                  <a:pt x="116" y="97"/>
                </a:cubicBezTo>
                <a:cubicBezTo>
                  <a:pt x="81" y="62"/>
                  <a:pt x="81" y="62"/>
                  <a:pt x="81" y="62"/>
                </a:cubicBezTo>
                <a:cubicBezTo>
                  <a:pt x="87" y="56"/>
                  <a:pt x="87" y="56"/>
                  <a:pt x="87" y="56"/>
                </a:cubicBezTo>
                <a:cubicBezTo>
                  <a:pt x="90" y="59"/>
                  <a:pt x="90" y="59"/>
                  <a:pt x="90" y="59"/>
                </a:cubicBezTo>
                <a:cubicBezTo>
                  <a:pt x="92" y="57"/>
                  <a:pt x="95" y="56"/>
                  <a:pt x="98" y="57"/>
                </a:cubicBezTo>
                <a:cubicBezTo>
                  <a:pt x="128" y="26"/>
                  <a:pt x="128" y="26"/>
                  <a:pt x="128" y="26"/>
                </a:cubicBezTo>
                <a:cubicBezTo>
                  <a:pt x="128" y="26"/>
                  <a:pt x="128" y="26"/>
                  <a:pt x="128" y="26"/>
                </a:cubicBezTo>
                <a:cubicBezTo>
                  <a:pt x="128" y="26"/>
                  <a:pt x="128" y="26"/>
                  <a:pt x="128" y="26"/>
                </a:cubicBezTo>
                <a:cubicBezTo>
                  <a:pt x="129" y="25"/>
                  <a:pt x="129" y="24"/>
                  <a:pt x="129" y="23"/>
                </a:cubicBezTo>
                <a:cubicBezTo>
                  <a:pt x="130" y="24"/>
                  <a:pt x="132" y="23"/>
                  <a:pt x="133" y="22"/>
                </a:cubicBezTo>
                <a:cubicBezTo>
                  <a:pt x="134" y="21"/>
                  <a:pt x="134" y="18"/>
                  <a:pt x="133" y="16"/>
                </a:cubicBezTo>
                <a:close/>
                <a:moveTo>
                  <a:pt x="108" y="103"/>
                </a:moveTo>
                <a:cubicBezTo>
                  <a:pt x="111" y="103"/>
                  <a:pt x="113" y="106"/>
                  <a:pt x="113" y="108"/>
                </a:cubicBezTo>
                <a:cubicBezTo>
                  <a:pt x="113" y="111"/>
                  <a:pt x="111" y="113"/>
                  <a:pt x="108" y="113"/>
                </a:cubicBezTo>
                <a:cubicBezTo>
                  <a:pt x="105" y="113"/>
                  <a:pt x="103" y="111"/>
                  <a:pt x="103" y="108"/>
                </a:cubicBezTo>
                <a:cubicBezTo>
                  <a:pt x="103" y="106"/>
                  <a:pt x="105" y="103"/>
                  <a:pt x="108" y="103"/>
                </a:cubicBezTo>
                <a:close/>
                <a:moveTo>
                  <a:pt x="91" y="41"/>
                </a:moveTo>
                <a:cubicBezTo>
                  <a:pt x="89" y="39"/>
                  <a:pt x="89" y="39"/>
                  <a:pt x="89" y="39"/>
                </a:cubicBezTo>
                <a:cubicBezTo>
                  <a:pt x="112" y="17"/>
                  <a:pt x="112" y="17"/>
                  <a:pt x="112" y="17"/>
                </a:cubicBezTo>
                <a:cubicBezTo>
                  <a:pt x="114" y="19"/>
                  <a:pt x="114" y="19"/>
                  <a:pt x="114" y="19"/>
                </a:cubicBezTo>
                <a:lnTo>
                  <a:pt x="91" y="41"/>
                </a:lnTo>
                <a:close/>
                <a:moveTo>
                  <a:pt x="98" y="48"/>
                </a:moveTo>
                <a:cubicBezTo>
                  <a:pt x="96" y="47"/>
                  <a:pt x="96" y="47"/>
                  <a:pt x="96" y="47"/>
                </a:cubicBezTo>
                <a:cubicBezTo>
                  <a:pt x="119" y="24"/>
                  <a:pt x="119" y="24"/>
                  <a:pt x="119" y="24"/>
                </a:cubicBezTo>
                <a:cubicBezTo>
                  <a:pt x="121" y="26"/>
                  <a:pt x="121" y="26"/>
                  <a:pt x="121" y="26"/>
                </a:cubicBezTo>
                <a:lnTo>
                  <a:pt x="98" y="4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TextBox 48"/>
          <p:cNvSpPr txBox="1"/>
          <p:nvPr/>
        </p:nvSpPr>
        <p:spPr>
          <a:xfrm>
            <a:off x="9685306" y="3988927"/>
            <a:ext cx="1847850" cy="466725"/>
          </a:xfrm>
          <a:prstGeom prst="rect">
            <a:avLst/>
          </a:prstGeom>
        </p:spPr>
        <p:txBody>
          <a:bodyPr vert="horz" wrap="square" lIns="95250" tIns="95250" rIns="47625" bIns="952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rgbClr val="FFFEFE">
                    <a:alpha val="100000"/>
                  </a:srgbClr>
                </a:solidFill>
                <a:latin typeface="Microsoft Yahei"/>
                <a:ea typeface="Microsoft Yahei"/>
                <a:cs typeface="Microsoft Yahei"/>
              </a:rPr>
              <a:t>服务化延伸</a:t>
            </a:r>
          </a:p>
        </p:txBody>
      </p:sp>
      <p:sp>
        <p:nvSpPr>
          <p:cNvPr id="49" name="TextBox 49"/>
          <p:cNvSpPr txBox="1"/>
          <p:nvPr/>
        </p:nvSpPr>
        <p:spPr>
          <a:xfrm>
            <a:off x="9566244" y="4632433"/>
            <a:ext cx="2085975" cy="13906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企业应通过提供智能化产品和服务，拓展业务领域，提升市场竞争力。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评估方法与流程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评估方法选择</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利用专家经验、知识和判断力，对智能制造能力成熟度进行定性评估。</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通过设计问卷，收集企业内部人员和相关利益方对智能制造能力成熟度的看法和意见，进行定量评估。</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通过对典型案例进行深入分析，提炼智能制造能力成熟度的评估指标和评估方法。</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专家评估法</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问卷调查法</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案例研究法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1423988"/>
            <a:ext cx="6085713" cy="1369790"/>
            <a:chOff x="454963" y="1423988"/>
            <a:chExt cx="6085713" cy="1369790"/>
          </a:xfrm>
        </p:grpSpPr>
        <p:sp>
          <p:nvSpPr>
            <p:cNvPr id="3" name="Freeform 3"/>
            <p:cNvSpPr/>
            <p:nvPr/>
          </p:nvSpPr>
          <p:spPr>
            <a:xfrm>
              <a:off x="1412320" y="1423988"/>
              <a:ext cx="737616" cy="1369790"/>
            </a:xfrm>
            <a:custGeom>
              <a:rect l="l" t="t" r="r" b="b"/>
              <a:pathLst>
                <a:path w="325" h="603">
                  <a:moveTo>
                    <a:pt x="0" y="0"/>
                  </a:moveTo>
                  <a:lnTo>
                    <a:pt x="325" y="316"/>
                  </a:lnTo>
                  <a:lnTo>
                    <a:pt x="325" y="603"/>
                  </a:lnTo>
                  <a:lnTo>
                    <a:pt x="0" y="397"/>
                  </a:lnTo>
                  <a:lnTo>
                    <a:pt x="0" y="0"/>
                  </a:lnTo>
                  <a:close/>
                </a:path>
              </a:pathLst>
            </a:custGeom>
            <a:solidFill>
              <a:schemeClr val="accent1">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4963" y="1423988"/>
              <a:ext cx="957358" cy="9016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2149841" y="2141982"/>
              <a:ext cx="4390835" cy="651796"/>
            </a:xfrm>
            <a:custGeom>
              <a:rect l="l" t="t" r="r" b="b"/>
              <a:pathLst>
                <a:path w="1931" h="287">
                  <a:moveTo>
                    <a:pt x="0" y="0"/>
                  </a:moveTo>
                  <a:lnTo>
                    <a:pt x="1831" y="0"/>
                  </a:lnTo>
                  <a:lnTo>
                    <a:pt x="1932" y="144"/>
                  </a:lnTo>
                  <a:lnTo>
                    <a:pt x="1831" y="287"/>
                  </a:lnTo>
                  <a:lnTo>
                    <a:pt x="0" y="287"/>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 name="TextBox 6"/>
          <p:cNvSpPr txBox="1"/>
          <p:nvPr/>
        </p:nvSpPr>
        <p:spPr>
          <a:xfrm>
            <a:off x="689754" y="1679924"/>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2400">
                <a:solidFill>
                  <a:schemeClr val="lt1">
                    <a:alpha val="100000"/>
                  </a:schemeClr>
                </a:solidFill>
                <a:latin typeface="Microsoft Yahei"/>
                <a:ea typeface="Microsoft Yahei"/>
                <a:cs typeface="Microsoft Yahei"/>
              </a:rPr>
              <a:t>01</a:t>
            </a:r>
          </a:p>
        </p:txBody>
      </p:sp>
      <p:grpSp>
        <p:nvGrpSpPr>
          <p:cNvPr id="7" name="Group 7"/>
          <p:cNvGrpSpPr/>
          <p:nvPr/>
        </p:nvGrpSpPr>
        <p:grpSpPr>
          <a:xfrm>
            <a:off x="454963" y="2325624"/>
            <a:ext cx="6085713" cy="1131951"/>
            <a:chOff x="454963" y="2325624"/>
            <a:chExt cx="6085713" cy="1131951"/>
          </a:xfrm>
        </p:grpSpPr>
        <p:sp>
          <p:nvSpPr>
            <p:cNvPr id="8" name="Freeform 8"/>
            <p:cNvSpPr/>
            <p:nvPr/>
          </p:nvSpPr>
          <p:spPr>
            <a:xfrm>
              <a:off x="1412320" y="2325624"/>
              <a:ext cx="737616" cy="1131951"/>
            </a:xfrm>
            <a:custGeom>
              <a:rect l="l" t="t" r="r" b="b"/>
              <a:pathLst>
                <a:path w="325" h="498">
                  <a:moveTo>
                    <a:pt x="0" y="0"/>
                  </a:moveTo>
                  <a:lnTo>
                    <a:pt x="325" y="206"/>
                  </a:lnTo>
                  <a:lnTo>
                    <a:pt x="325" y="498"/>
                  </a:lnTo>
                  <a:lnTo>
                    <a:pt x="0" y="398"/>
                  </a:lnTo>
                  <a:lnTo>
                    <a:pt x="0" y="0"/>
                  </a:lnTo>
                  <a:close/>
                </a:path>
              </a:pathLst>
            </a:custGeom>
            <a:solidFill>
              <a:schemeClr val="accent2">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454963" y="2325624"/>
              <a:ext cx="957358" cy="90468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2149841" y="2793778"/>
              <a:ext cx="4390835" cy="663797"/>
            </a:xfrm>
            <a:custGeom>
              <a:rect l="l" t="t" r="r" b="b"/>
              <a:pathLst>
                <a:path w="1931" h="292">
                  <a:moveTo>
                    <a:pt x="0" y="0"/>
                  </a:moveTo>
                  <a:lnTo>
                    <a:pt x="1831" y="0"/>
                  </a:lnTo>
                  <a:lnTo>
                    <a:pt x="1932" y="149"/>
                  </a:lnTo>
                  <a:lnTo>
                    <a:pt x="1831" y="292"/>
                  </a:lnTo>
                  <a:lnTo>
                    <a:pt x="0" y="292"/>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646129" y="2549938"/>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02</a:t>
              </a:r>
            </a:p>
          </p:txBody>
        </p:sp>
      </p:grpSp>
      <p:grpSp>
        <p:nvGrpSpPr>
          <p:cNvPr id="12" name="Group 12"/>
          <p:cNvGrpSpPr/>
          <p:nvPr/>
        </p:nvGrpSpPr>
        <p:grpSpPr>
          <a:xfrm>
            <a:off x="454963" y="3230309"/>
            <a:ext cx="6085713" cy="903160"/>
            <a:chOff x="454963" y="3230309"/>
            <a:chExt cx="6085713" cy="903160"/>
          </a:xfrm>
        </p:grpSpPr>
        <p:sp>
          <p:nvSpPr>
            <p:cNvPr id="13" name="Freeform 13"/>
            <p:cNvSpPr/>
            <p:nvPr/>
          </p:nvSpPr>
          <p:spPr>
            <a:xfrm>
              <a:off x="1412320" y="3230309"/>
              <a:ext cx="737616" cy="903160"/>
            </a:xfrm>
            <a:custGeom>
              <a:rect l="l" t="t" r="r" b="b"/>
              <a:pathLst>
                <a:path w="325" h="397">
                  <a:moveTo>
                    <a:pt x="0" y="0"/>
                  </a:moveTo>
                  <a:lnTo>
                    <a:pt x="325" y="100"/>
                  </a:lnTo>
                  <a:lnTo>
                    <a:pt x="325" y="397"/>
                  </a:lnTo>
                  <a:lnTo>
                    <a:pt x="0" y="397"/>
                  </a:lnTo>
                  <a:lnTo>
                    <a:pt x="0" y="0"/>
                  </a:lnTo>
                  <a:close/>
                </a:path>
              </a:pathLst>
            </a:custGeom>
            <a:solidFill>
              <a:schemeClr val="accent3">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454963" y="3230309"/>
              <a:ext cx="957358" cy="903160"/>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2149841" y="3457575"/>
              <a:ext cx="4390835" cy="675894"/>
            </a:xfrm>
            <a:custGeom>
              <a:rect l="l" t="t" r="r" b="b"/>
              <a:pathLst>
                <a:path w="1931" h="293">
                  <a:moveTo>
                    <a:pt x="0" y="0"/>
                  </a:moveTo>
                  <a:lnTo>
                    <a:pt x="1831" y="0"/>
                  </a:lnTo>
                  <a:lnTo>
                    <a:pt x="1932" y="149"/>
                  </a:lnTo>
                  <a:lnTo>
                    <a:pt x="1831" y="293"/>
                  </a:lnTo>
                  <a:lnTo>
                    <a:pt x="0" y="293"/>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TextBox 16"/>
            <p:cNvSpPr txBox="1"/>
            <p:nvPr/>
          </p:nvSpPr>
          <p:spPr>
            <a:xfrm>
              <a:off x="646129" y="343804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03</a:t>
              </a:r>
            </a:p>
          </p:txBody>
        </p:sp>
      </p:grpSp>
      <p:grpSp>
        <p:nvGrpSpPr>
          <p:cNvPr id="17" name="Group 17"/>
          <p:cNvGrpSpPr/>
          <p:nvPr/>
        </p:nvGrpSpPr>
        <p:grpSpPr>
          <a:xfrm>
            <a:off x="454963" y="4133469"/>
            <a:ext cx="6085713" cy="892588"/>
            <a:chOff x="454963" y="4133469"/>
            <a:chExt cx="6085713" cy="892588"/>
          </a:xfrm>
        </p:grpSpPr>
        <p:sp>
          <p:nvSpPr>
            <p:cNvPr id="18" name="Freeform 18"/>
            <p:cNvSpPr/>
            <p:nvPr/>
          </p:nvSpPr>
          <p:spPr>
            <a:xfrm>
              <a:off x="1412320" y="4133469"/>
              <a:ext cx="737616" cy="892588"/>
            </a:xfrm>
            <a:custGeom>
              <a:rect l="l" t="t" r="r" b="b"/>
              <a:pathLst>
                <a:path w="325" h="393">
                  <a:moveTo>
                    <a:pt x="0" y="393"/>
                  </a:moveTo>
                  <a:lnTo>
                    <a:pt x="325" y="293"/>
                  </a:lnTo>
                  <a:lnTo>
                    <a:pt x="325" y="0"/>
                  </a:lnTo>
                  <a:lnTo>
                    <a:pt x="0" y="0"/>
                  </a:lnTo>
                  <a:lnTo>
                    <a:pt x="0" y="393"/>
                  </a:lnTo>
                  <a:close/>
                </a:path>
              </a:pathLst>
            </a:custGeom>
            <a:solidFill>
              <a:schemeClr val="accent4">
                <a:lumMod val="60000"/>
                <a:lumOff val="40000"/>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133469"/>
              <a:ext cx="957358" cy="892588"/>
            </a:xfrm>
            <a:prstGeom prst="rect">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2149841" y="4133469"/>
              <a:ext cx="4390835" cy="665321"/>
            </a:xfrm>
            <a:custGeom>
              <a:rect l="l" t="t" r="r" b="b"/>
              <a:pathLst>
                <a:path w="1931" h="288">
                  <a:moveTo>
                    <a:pt x="0" y="288"/>
                  </a:moveTo>
                  <a:lnTo>
                    <a:pt x="1831" y="288"/>
                  </a:lnTo>
                  <a:lnTo>
                    <a:pt x="1932" y="144"/>
                  </a:lnTo>
                  <a:lnTo>
                    <a:pt x="1831" y="0"/>
                  </a:lnTo>
                  <a:lnTo>
                    <a:pt x="0" y="0"/>
                  </a:lnTo>
                  <a:lnTo>
                    <a:pt x="0" y="28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TextBox 21"/>
            <p:cNvSpPr txBox="1"/>
            <p:nvPr/>
          </p:nvSpPr>
          <p:spPr>
            <a:xfrm>
              <a:off x="661179" y="4335209"/>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04</a:t>
              </a:r>
            </a:p>
          </p:txBody>
        </p:sp>
      </p:grpSp>
      <p:grpSp>
        <p:nvGrpSpPr>
          <p:cNvPr id="22" name="Group 22"/>
          <p:cNvGrpSpPr/>
          <p:nvPr/>
        </p:nvGrpSpPr>
        <p:grpSpPr>
          <a:xfrm>
            <a:off x="454963" y="4797266"/>
            <a:ext cx="6085713" cy="1133476"/>
            <a:chOff x="454963" y="4797266"/>
            <a:chExt cx="6085713" cy="1133476"/>
          </a:xfrm>
        </p:grpSpPr>
        <p:sp>
          <p:nvSpPr>
            <p:cNvPr id="23" name="Freeform 23"/>
            <p:cNvSpPr/>
            <p:nvPr/>
          </p:nvSpPr>
          <p:spPr>
            <a:xfrm>
              <a:off x="1412320" y="4797266"/>
              <a:ext cx="737616" cy="1133475"/>
            </a:xfrm>
            <a:custGeom>
              <a:rect l="l" t="t" r="r" b="b"/>
              <a:pathLst>
                <a:path w="325" h="498">
                  <a:moveTo>
                    <a:pt x="0" y="498"/>
                  </a:moveTo>
                  <a:lnTo>
                    <a:pt x="325" y="292"/>
                  </a:lnTo>
                  <a:lnTo>
                    <a:pt x="325" y="0"/>
                  </a:lnTo>
                  <a:lnTo>
                    <a:pt x="0" y="100"/>
                  </a:lnTo>
                  <a:lnTo>
                    <a:pt x="0" y="498"/>
                  </a:lnTo>
                  <a:close/>
                </a:path>
              </a:pathLst>
            </a:custGeom>
            <a:solidFill>
              <a:schemeClr val="accent5">
                <a:alpha val="6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026057"/>
              <a:ext cx="957358" cy="904685"/>
            </a:xfrm>
            <a:prstGeom prst="rect">
              <a:avLst/>
            </a:pr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2149841" y="4797266"/>
              <a:ext cx="4390835" cy="663797"/>
            </a:xfrm>
            <a:custGeom>
              <a:rect l="l" t="t" r="r" b="b"/>
              <a:pathLst>
                <a:path w="1931" h="292">
                  <a:moveTo>
                    <a:pt x="0" y="292"/>
                  </a:moveTo>
                  <a:lnTo>
                    <a:pt x="1831" y="292"/>
                  </a:lnTo>
                  <a:lnTo>
                    <a:pt x="1932" y="143"/>
                  </a:lnTo>
                  <a:lnTo>
                    <a:pt x="1831" y="0"/>
                  </a:lnTo>
                  <a:lnTo>
                    <a:pt x="0" y="0"/>
                  </a:lnTo>
                  <a:lnTo>
                    <a:pt x="0" y="292"/>
                  </a:lnTo>
                  <a:close/>
                </a:path>
              </a:pathLst>
            </a:custGeom>
            <a:solidFill>
              <a:schemeClr val="accent5">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TextBox 26"/>
            <p:cNvSpPr txBox="1"/>
            <p:nvPr/>
          </p:nvSpPr>
          <p:spPr>
            <a:xfrm>
              <a:off x="661179" y="5275992"/>
              <a:ext cx="541020" cy="413385"/>
            </a:xfrm>
            <a:prstGeom prst="rect">
              <a:avLst/>
            </a:prstGeom>
          </p:spPr>
          <p:txBody>
            <a:bodyPr vert="horz" wrap="square" lIns="60960" tIns="30480" rIns="60960" bIns="3048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2400">
                  <a:solidFill>
                    <a:schemeClr val="lt1">
                      <a:alpha val="100000"/>
                    </a:schemeClr>
                  </a:solidFill>
                  <a:latin typeface="Microsoft Yahei"/>
                  <a:ea typeface="Microsoft Yahei"/>
                  <a:cs typeface="Microsoft Yahei"/>
                </a:rPr>
                <a:t>05</a:t>
              </a:r>
            </a:p>
          </p:txBody>
        </p:sp>
      </p:grpSp>
      <p:sp>
        <p:nvSpPr>
          <p:cNvPr id="27" name="TextBox 27"/>
          <p:cNvSpPr txBox="1"/>
          <p:nvPr/>
        </p:nvSpPr>
        <p:spPr>
          <a:xfrm>
            <a:off x="2398926" y="2234517"/>
            <a:ext cx="3697074" cy="48015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明确评估目标</a:t>
            </a:r>
          </a:p>
        </p:txBody>
      </p:sp>
      <p:sp>
        <p:nvSpPr>
          <p:cNvPr id="28" name="TextBox 28"/>
          <p:cNvSpPr txBox="1"/>
          <p:nvPr/>
        </p:nvSpPr>
        <p:spPr>
          <a:xfrm>
            <a:off x="2398926" y="289159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制定评估计划</a:t>
            </a:r>
          </a:p>
        </p:txBody>
      </p:sp>
      <p:sp>
        <p:nvSpPr>
          <p:cNvPr id="29" name="TextBox 29"/>
          <p:cNvSpPr txBox="1"/>
          <p:nvPr/>
        </p:nvSpPr>
        <p:spPr>
          <a:xfrm>
            <a:off x="2398926" y="3562160"/>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设计评估指标</a:t>
            </a:r>
          </a:p>
        </p:txBody>
      </p:sp>
      <p:sp>
        <p:nvSpPr>
          <p:cNvPr id="30" name="TextBox 30"/>
          <p:cNvSpPr txBox="1"/>
          <p:nvPr/>
        </p:nvSpPr>
        <p:spPr>
          <a:xfrm>
            <a:off x="2398926" y="4213114"/>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实施评估</a:t>
            </a:r>
          </a:p>
        </p:txBody>
      </p:sp>
      <p:sp>
        <p:nvSpPr>
          <p:cNvPr id="31" name="TextBox 31"/>
          <p:cNvSpPr txBox="1"/>
          <p:nvPr/>
        </p:nvSpPr>
        <p:spPr>
          <a:xfrm>
            <a:off x="2398926" y="4897279"/>
            <a:ext cx="3695700"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rgbClr val="FFFEFE">
                    <a:alpha val="100000"/>
                  </a:srgbClr>
                </a:solidFill>
                <a:latin typeface="Microsoft Yahei"/>
                <a:ea typeface="Microsoft Yahei"/>
                <a:cs typeface="Microsoft Yahei"/>
              </a:rPr>
              <a:t>分析评估结果</a:t>
            </a:r>
          </a:p>
        </p:txBody>
      </p:sp>
      <p:sp>
        <p:nvSpPr>
          <p:cNvPr id="32" name="TextBox 32"/>
          <p:cNvSpPr txBox="1"/>
          <p:nvPr/>
        </p:nvSpPr>
        <p:spPr>
          <a:xfrm>
            <a:off x="6833989" y="2108883"/>
            <a:ext cx="4716780" cy="6057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确定智能制造能力成熟度的评估目的和评估范围。</a:t>
            </a:r>
          </a:p>
        </p:txBody>
      </p:sp>
      <p:sp>
        <p:nvSpPr>
          <p:cNvPr id="33" name="TextBox 33"/>
          <p:cNvSpPr txBox="1"/>
          <p:nvPr/>
        </p:nvSpPr>
        <p:spPr>
          <a:xfrm>
            <a:off x="6831121" y="2771823"/>
            <a:ext cx="4719647"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包括评估时间、地点、人员、资源等方面的安排。</a:t>
            </a:r>
          </a:p>
        </p:txBody>
      </p:sp>
      <p:sp>
        <p:nvSpPr>
          <p:cNvPr id="34" name="TextBox 34"/>
          <p:cNvSpPr txBox="1"/>
          <p:nvPr/>
        </p:nvSpPr>
        <p:spPr>
          <a:xfrm>
            <a:off x="6831121" y="3435620"/>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根据智能制造能力成熟度的内涵和特点，设计科学合理的评估指标。</a:t>
            </a:r>
          </a:p>
        </p:txBody>
      </p:sp>
      <p:sp>
        <p:nvSpPr>
          <p:cNvPr id="35" name="TextBox 35"/>
          <p:cNvSpPr txBox="1"/>
          <p:nvPr/>
        </p:nvSpPr>
        <p:spPr>
          <a:xfrm>
            <a:off x="6831121" y="4111514"/>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按照评估计划，采用相应的评估方法进行数据收集和处理。</a:t>
            </a:r>
          </a:p>
        </p:txBody>
      </p:sp>
      <p:sp>
        <p:nvSpPr>
          <p:cNvPr id="36" name="TextBox 36"/>
          <p:cNvSpPr txBox="1"/>
          <p:nvPr/>
        </p:nvSpPr>
        <p:spPr>
          <a:xfrm>
            <a:off x="6831121" y="4776835"/>
            <a:ext cx="4714875" cy="6629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对收集的数据进行分析，得出智能制造能力成熟度的评估结果。</a:t>
            </a:r>
          </a:p>
        </p:txBody>
      </p:sp>
      <p:grpSp>
        <p:nvGrpSpPr>
          <p:cNvPr id="37" name="Group 37"/>
          <p:cNvGrpSpPr/>
          <p:nvPr/>
        </p:nvGrpSpPr>
        <p:grpSpPr>
          <a:xfrm>
            <a:off x="454963" y="93878"/>
            <a:ext cx="10641129" cy="914400"/>
            <a:chOff x="454963" y="93878"/>
            <a:chExt cx="10641129" cy="914400"/>
          </a:xfrm>
        </p:grpSpPr>
        <p:sp>
          <p:nvSpPr>
            <p:cNvPr id="38" name="AutoShape 3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AutoShape 4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AutoShape 4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AutoShape 4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AutoShape 4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AutoShape 4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AutoShape 4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AutoShape 5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AutoShape 5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AutoShape 5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AutoShape 5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8" name="TextBox 5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评估流程设计</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204294" y="1287329"/>
            <a:ext cx="2035112" cy="2035112"/>
            <a:chOff x="1204294" y="1287329"/>
            <a:chExt cx="2035112" cy="2035112"/>
          </a:xfrm>
        </p:grpSpPr>
        <p:sp>
          <p:nvSpPr>
            <p:cNvPr id="3" name="AutoShape 3"/>
            <p:cNvSpPr/>
            <p:nvPr/>
          </p:nvSpPr>
          <p:spPr>
            <a:xfrm flipH="1">
              <a:off x="1204294" y="1287329"/>
              <a:ext cx="2035112" cy="2035112"/>
            </a:xfrm>
            <a:prstGeom prst="ellipse">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4" name="Freeform 4"/>
            <p:cNvSpPr/>
            <p:nvPr/>
          </p:nvSpPr>
          <p:spPr>
            <a:xfrm>
              <a:off x="1791319" y="1987226"/>
              <a:ext cx="891159" cy="635222"/>
            </a:xfrm>
            <a:custGeom>
              <a:rect l="l" t="t" r="r" b="b"/>
              <a:pathLst>
                <a:path w="21600" h="21600">
                  <a:moveTo>
                    <a:pt x="20056" y="17282"/>
                  </a:moveTo>
                  <a:lnTo>
                    <a:pt x="1544" y="17282"/>
                  </a:lnTo>
                  <a:cubicBezTo>
                    <a:pt x="691" y="17282"/>
                    <a:pt x="0" y="18250"/>
                    <a:pt x="0" y="19441"/>
                  </a:cubicBezTo>
                  <a:cubicBezTo>
                    <a:pt x="0" y="20638"/>
                    <a:pt x="691" y="21600"/>
                    <a:pt x="1544" y="21600"/>
                  </a:cubicBezTo>
                  <a:lnTo>
                    <a:pt x="20056" y="21600"/>
                  </a:lnTo>
                  <a:cubicBezTo>
                    <a:pt x="20909" y="21600"/>
                    <a:pt x="21600" y="20638"/>
                    <a:pt x="21600" y="19441"/>
                  </a:cubicBezTo>
                  <a:cubicBezTo>
                    <a:pt x="21600" y="18250"/>
                    <a:pt x="20909" y="17282"/>
                    <a:pt x="20056" y="17282"/>
                  </a:cubicBezTo>
                  <a:close/>
                  <a:moveTo>
                    <a:pt x="1544" y="4321"/>
                  </a:moveTo>
                  <a:lnTo>
                    <a:pt x="20056" y="4321"/>
                  </a:lnTo>
                  <a:cubicBezTo>
                    <a:pt x="20909" y="4321"/>
                    <a:pt x="21600" y="3353"/>
                    <a:pt x="21600" y="2159"/>
                  </a:cubicBezTo>
                  <a:cubicBezTo>
                    <a:pt x="21600" y="965"/>
                    <a:pt x="20909" y="0"/>
                    <a:pt x="20056" y="0"/>
                  </a:cubicBezTo>
                  <a:lnTo>
                    <a:pt x="1544" y="0"/>
                  </a:lnTo>
                  <a:cubicBezTo>
                    <a:pt x="691" y="0"/>
                    <a:pt x="0" y="965"/>
                    <a:pt x="0" y="2159"/>
                  </a:cubicBezTo>
                  <a:cubicBezTo>
                    <a:pt x="0" y="3353"/>
                    <a:pt x="691" y="4321"/>
                    <a:pt x="1544" y="4321"/>
                  </a:cubicBezTo>
                  <a:close/>
                  <a:moveTo>
                    <a:pt x="20056" y="8640"/>
                  </a:moveTo>
                  <a:lnTo>
                    <a:pt x="1544" y="8640"/>
                  </a:lnTo>
                  <a:cubicBezTo>
                    <a:pt x="691" y="8640"/>
                    <a:pt x="0" y="9608"/>
                    <a:pt x="0" y="10799"/>
                  </a:cubicBezTo>
                  <a:cubicBezTo>
                    <a:pt x="0" y="11996"/>
                    <a:pt x="691" y="12958"/>
                    <a:pt x="1544" y="12958"/>
                  </a:cubicBezTo>
                  <a:lnTo>
                    <a:pt x="20056" y="12958"/>
                  </a:lnTo>
                  <a:cubicBezTo>
                    <a:pt x="20909" y="12958"/>
                    <a:pt x="21600" y="11996"/>
                    <a:pt x="21600" y="10799"/>
                  </a:cubicBezTo>
                  <a:cubicBezTo>
                    <a:pt x="21600" y="9608"/>
                    <a:pt x="20909" y="8640"/>
                    <a:pt x="20056" y="864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5" name="AutoShape 5"/>
          <p:cNvSpPr/>
          <p:nvPr/>
        </p:nvSpPr>
        <p:spPr>
          <a:xfrm flipH="1">
            <a:off x="3838147" y="1287233"/>
            <a:ext cx="2035112" cy="2035112"/>
          </a:xfrm>
          <a:prstGeom prst="ellipse">
            <a:avLst/>
          </a:prstGeom>
          <a:noFill/>
          <a:ln w="9525">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 name="Freeform 6"/>
          <p:cNvSpPr/>
          <p:nvPr/>
        </p:nvSpPr>
        <p:spPr>
          <a:xfrm>
            <a:off x="4556617" y="1941220"/>
            <a:ext cx="595503" cy="1060133"/>
          </a:xfrm>
          <a:custGeom>
            <a:rect l="l" t="t" r="r" b="b"/>
            <a:pathLst>
              <a:path w="421" h="751">
                <a:moveTo>
                  <a:pt x="421" y="509"/>
                </a:moveTo>
                <a:cubicBezTo>
                  <a:pt x="421" y="509"/>
                  <a:pt x="400" y="323"/>
                  <a:pt x="359" y="306"/>
                </a:cubicBezTo>
                <a:cubicBezTo>
                  <a:pt x="391" y="250"/>
                  <a:pt x="338" y="0"/>
                  <a:pt x="338" y="0"/>
                </a:cubicBezTo>
                <a:cubicBezTo>
                  <a:pt x="338" y="0"/>
                  <a:pt x="355" y="183"/>
                  <a:pt x="307" y="216"/>
                </a:cubicBezTo>
                <a:cubicBezTo>
                  <a:pt x="307" y="215"/>
                  <a:pt x="307" y="215"/>
                  <a:pt x="307" y="214"/>
                </a:cubicBezTo>
                <a:cubicBezTo>
                  <a:pt x="307" y="211"/>
                  <a:pt x="307" y="207"/>
                  <a:pt x="307" y="204"/>
                </a:cubicBezTo>
                <a:cubicBezTo>
                  <a:pt x="288" y="204"/>
                  <a:pt x="288" y="204"/>
                  <a:pt x="288" y="204"/>
                </a:cubicBezTo>
                <a:cubicBezTo>
                  <a:pt x="288" y="213"/>
                  <a:pt x="288" y="222"/>
                  <a:pt x="288" y="230"/>
                </a:cubicBezTo>
                <a:cubicBezTo>
                  <a:pt x="285" y="233"/>
                  <a:pt x="281" y="236"/>
                  <a:pt x="279" y="238"/>
                </a:cubicBezTo>
                <a:cubicBezTo>
                  <a:pt x="279" y="227"/>
                  <a:pt x="278" y="216"/>
                  <a:pt x="278" y="204"/>
                </a:cubicBezTo>
                <a:cubicBezTo>
                  <a:pt x="219" y="204"/>
                  <a:pt x="219" y="204"/>
                  <a:pt x="219" y="204"/>
                </a:cubicBezTo>
                <a:cubicBezTo>
                  <a:pt x="219" y="243"/>
                  <a:pt x="219" y="243"/>
                  <a:pt x="219" y="243"/>
                </a:cubicBezTo>
                <a:cubicBezTo>
                  <a:pt x="274" y="243"/>
                  <a:pt x="274" y="243"/>
                  <a:pt x="274" y="243"/>
                </a:cubicBezTo>
                <a:cubicBezTo>
                  <a:pt x="272" y="244"/>
                  <a:pt x="271" y="246"/>
                  <a:pt x="270" y="247"/>
                </a:cubicBezTo>
                <a:cubicBezTo>
                  <a:pt x="268" y="250"/>
                  <a:pt x="266" y="252"/>
                  <a:pt x="264" y="254"/>
                </a:cubicBezTo>
                <a:cubicBezTo>
                  <a:pt x="219" y="254"/>
                  <a:pt x="219" y="254"/>
                  <a:pt x="219" y="254"/>
                </a:cubicBezTo>
                <a:cubicBezTo>
                  <a:pt x="219" y="291"/>
                  <a:pt x="219" y="291"/>
                  <a:pt x="219" y="291"/>
                </a:cubicBezTo>
                <a:cubicBezTo>
                  <a:pt x="233" y="291"/>
                  <a:pt x="233" y="291"/>
                  <a:pt x="233" y="291"/>
                </a:cubicBezTo>
                <a:cubicBezTo>
                  <a:pt x="227" y="294"/>
                  <a:pt x="223" y="296"/>
                  <a:pt x="219" y="300"/>
                </a:cubicBezTo>
                <a:cubicBezTo>
                  <a:pt x="219" y="291"/>
                  <a:pt x="219" y="291"/>
                  <a:pt x="219" y="291"/>
                </a:cubicBezTo>
                <a:cubicBezTo>
                  <a:pt x="210" y="291"/>
                  <a:pt x="210" y="291"/>
                  <a:pt x="210" y="291"/>
                </a:cubicBezTo>
                <a:cubicBezTo>
                  <a:pt x="210" y="302"/>
                  <a:pt x="210" y="302"/>
                  <a:pt x="210" y="302"/>
                </a:cubicBezTo>
                <a:cubicBezTo>
                  <a:pt x="217" y="302"/>
                  <a:pt x="217" y="302"/>
                  <a:pt x="217" y="302"/>
                </a:cubicBezTo>
                <a:cubicBezTo>
                  <a:pt x="215" y="304"/>
                  <a:pt x="214" y="305"/>
                  <a:pt x="213" y="306"/>
                </a:cubicBezTo>
                <a:cubicBezTo>
                  <a:pt x="212" y="305"/>
                  <a:pt x="211" y="304"/>
                  <a:pt x="210" y="303"/>
                </a:cubicBezTo>
                <a:cubicBezTo>
                  <a:pt x="210" y="302"/>
                  <a:pt x="210" y="302"/>
                  <a:pt x="210" y="302"/>
                </a:cubicBezTo>
                <a:cubicBezTo>
                  <a:pt x="209" y="302"/>
                  <a:pt x="209" y="302"/>
                  <a:pt x="209" y="302"/>
                </a:cubicBezTo>
                <a:cubicBezTo>
                  <a:pt x="203" y="297"/>
                  <a:pt x="195" y="294"/>
                  <a:pt x="185" y="291"/>
                </a:cubicBezTo>
                <a:cubicBezTo>
                  <a:pt x="185" y="291"/>
                  <a:pt x="185" y="291"/>
                  <a:pt x="185" y="291"/>
                </a:cubicBezTo>
                <a:cubicBezTo>
                  <a:pt x="210" y="291"/>
                  <a:pt x="210" y="291"/>
                  <a:pt x="210" y="291"/>
                </a:cubicBezTo>
                <a:cubicBezTo>
                  <a:pt x="210" y="254"/>
                  <a:pt x="210" y="254"/>
                  <a:pt x="210" y="254"/>
                </a:cubicBezTo>
                <a:cubicBezTo>
                  <a:pt x="162" y="254"/>
                  <a:pt x="162" y="254"/>
                  <a:pt x="162" y="254"/>
                </a:cubicBezTo>
                <a:cubicBezTo>
                  <a:pt x="162" y="253"/>
                  <a:pt x="161" y="253"/>
                  <a:pt x="161" y="252"/>
                </a:cubicBezTo>
                <a:cubicBezTo>
                  <a:pt x="158" y="249"/>
                  <a:pt x="156" y="246"/>
                  <a:pt x="153" y="244"/>
                </a:cubicBezTo>
                <a:cubicBezTo>
                  <a:pt x="153" y="243"/>
                  <a:pt x="153" y="243"/>
                  <a:pt x="153" y="243"/>
                </a:cubicBezTo>
                <a:cubicBezTo>
                  <a:pt x="152" y="243"/>
                  <a:pt x="152" y="243"/>
                  <a:pt x="152" y="243"/>
                </a:cubicBezTo>
                <a:cubicBezTo>
                  <a:pt x="149" y="240"/>
                  <a:pt x="146" y="238"/>
                  <a:pt x="143" y="235"/>
                </a:cubicBezTo>
                <a:cubicBezTo>
                  <a:pt x="143" y="225"/>
                  <a:pt x="144" y="215"/>
                  <a:pt x="144" y="204"/>
                </a:cubicBezTo>
                <a:cubicBezTo>
                  <a:pt x="122" y="204"/>
                  <a:pt x="122" y="204"/>
                  <a:pt x="122" y="204"/>
                </a:cubicBezTo>
                <a:cubicBezTo>
                  <a:pt x="122" y="208"/>
                  <a:pt x="122" y="211"/>
                  <a:pt x="122" y="214"/>
                </a:cubicBezTo>
                <a:cubicBezTo>
                  <a:pt x="122" y="216"/>
                  <a:pt x="122" y="217"/>
                  <a:pt x="122" y="219"/>
                </a:cubicBezTo>
                <a:cubicBezTo>
                  <a:pt x="74" y="187"/>
                  <a:pt x="71" y="0"/>
                  <a:pt x="71" y="0"/>
                </a:cubicBezTo>
                <a:cubicBezTo>
                  <a:pt x="71" y="0"/>
                  <a:pt x="39" y="254"/>
                  <a:pt x="71" y="310"/>
                </a:cubicBezTo>
                <a:cubicBezTo>
                  <a:pt x="30" y="327"/>
                  <a:pt x="0" y="503"/>
                  <a:pt x="0" y="503"/>
                </a:cubicBezTo>
                <a:cubicBezTo>
                  <a:pt x="0" y="503"/>
                  <a:pt x="75" y="431"/>
                  <a:pt x="131" y="412"/>
                </a:cubicBezTo>
                <a:cubicBezTo>
                  <a:pt x="151" y="500"/>
                  <a:pt x="219" y="751"/>
                  <a:pt x="301" y="409"/>
                </a:cubicBezTo>
                <a:cubicBezTo>
                  <a:pt x="354" y="432"/>
                  <a:pt x="421" y="509"/>
                  <a:pt x="421" y="509"/>
                </a:cubicBezTo>
                <a:close/>
                <a:moveTo>
                  <a:pt x="218" y="384"/>
                </a:moveTo>
                <a:cubicBezTo>
                  <a:pt x="217" y="384"/>
                  <a:pt x="217" y="384"/>
                  <a:pt x="217" y="384"/>
                </a:cubicBezTo>
                <a:cubicBezTo>
                  <a:pt x="217" y="384"/>
                  <a:pt x="217" y="384"/>
                  <a:pt x="217" y="384"/>
                </a:cubicBezTo>
                <a:cubicBezTo>
                  <a:pt x="217" y="384"/>
                  <a:pt x="217" y="384"/>
                  <a:pt x="218" y="384"/>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7" name="Group 7"/>
          <p:cNvGrpSpPr/>
          <p:nvPr/>
        </p:nvGrpSpPr>
        <p:grpSpPr>
          <a:xfrm>
            <a:off x="4729210" y="1757387"/>
            <a:ext cx="261747" cy="541878"/>
            <a:chOff x="4729210" y="1757387"/>
            <a:chExt cx="261747" cy="541878"/>
          </a:xfrm>
        </p:grpSpPr>
        <p:sp>
          <p:nvSpPr>
            <p:cNvPr id="8" name="Freeform 8"/>
            <p:cNvSpPr/>
            <p:nvPr/>
          </p:nvSpPr>
          <p:spPr>
            <a:xfrm>
              <a:off x="4866656" y="2100573"/>
              <a:ext cx="80296" cy="45244"/>
            </a:xfrm>
            <a:custGeom>
              <a:rect l="l" t="t" r="r" b="b"/>
              <a:pathLst>
                <a:path w="57" h="32">
                  <a:moveTo>
                    <a:pt x="0" y="32"/>
                  </a:moveTo>
                  <a:cubicBezTo>
                    <a:pt x="57" y="32"/>
                    <a:pt x="57" y="32"/>
                    <a:pt x="57" y="32"/>
                  </a:cubicBezTo>
                  <a:cubicBezTo>
                    <a:pt x="56" y="21"/>
                    <a:pt x="55" y="11"/>
                    <a:pt x="54" y="0"/>
                  </a:cubicBezTo>
                  <a:cubicBezTo>
                    <a:pt x="0" y="0"/>
                    <a:pt x="0" y="0"/>
                    <a:pt x="0" y="0"/>
                  </a:cubicBezTo>
                  <a:lnTo>
                    <a:pt x="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Freeform 9"/>
            <p:cNvSpPr/>
            <p:nvPr/>
          </p:nvSpPr>
          <p:spPr>
            <a:xfrm>
              <a:off x="4940380" y="1956650"/>
              <a:ext cx="28004" cy="60674"/>
            </a:xfrm>
            <a:custGeom>
              <a:rect l="l" t="t" r="r" b="b"/>
              <a:pathLst>
                <a:path w="20" h="43">
                  <a:moveTo>
                    <a:pt x="20" y="43"/>
                  </a:moveTo>
                  <a:cubicBezTo>
                    <a:pt x="18" y="28"/>
                    <a:pt x="15" y="14"/>
                    <a:pt x="12" y="0"/>
                  </a:cubicBezTo>
                  <a:cubicBezTo>
                    <a:pt x="0" y="0"/>
                    <a:pt x="0" y="0"/>
                    <a:pt x="0" y="0"/>
                  </a:cubicBezTo>
                  <a:cubicBezTo>
                    <a:pt x="2" y="15"/>
                    <a:pt x="4" y="29"/>
                    <a:pt x="6" y="43"/>
                  </a:cubicBezTo>
                  <a:lnTo>
                    <a:pt x="2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Freeform 10"/>
            <p:cNvSpPr/>
            <p:nvPr/>
          </p:nvSpPr>
          <p:spPr>
            <a:xfrm>
              <a:off x="4866656" y="2032755"/>
              <a:ext cx="74962" cy="52388"/>
            </a:xfrm>
            <a:custGeom>
              <a:rect l="l" t="t" r="r" b="b"/>
              <a:pathLst>
                <a:path w="52" h="37">
                  <a:moveTo>
                    <a:pt x="0" y="37"/>
                  </a:moveTo>
                  <a:cubicBezTo>
                    <a:pt x="53" y="37"/>
                    <a:pt x="53" y="37"/>
                    <a:pt x="53" y="37"/>
                  </a:cubicBezTo>
                  <a:cubicBezTo>
                    <a:pt x="52" y="25"/>
                    <a:pt x="51" y="13"/>
                    <a:pt x="50"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4949905" y="2032755"/>
              <a:ext cx="29718" cy="52388"/>
            </a:xfrm>
            <a:custGeom>
              <a:rect l="l" t="t" r="r" b="b"/>
              <a:pathLst>
                <a:path w="21" h="37">
                  <a:moveTo>
                    <a:pt x="21" y="37"/>
                  </a:moveTo>
                  <a:cubicBezTo>
                    <a:pt x="19" y="25"/>
                    <a:pt x="17" y="12"/>
                    <a:pt x="15" y="0"/>
                  </a:cubicBezTo>
                  <a:cubicBezTo>
                    <a:pt x="0" y="0"/>
                    <a:pt x="0" y="0"/>
                    <a:pt x="0" y="0"/>
                  </a:cubicBezTo>
                  <a:cubicBezTo>
                    <a:pt x="2" y="13"/>
                    <a:pt x="3" y="25"/>
                    <a:pt x="4"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Freeform 12"/>
            <p:cNvSpPr/>
            <p:nvPr/>
          </p:nvSpPr>
          <p:spPr>
            <a:xfrm>
              <a:off x="4917139" y="1828158"/>
              <a:ext cx="20193" cy="49339"/>
            </a:xfrm>
            <a:custGeom>
              <a:rect l="l" t="t" r="r" b="b"/>
              <a:pathLst>
                <a:path w="14" h="35">
                  <a:moveTo>
                    <a:pt x="14" y="35"/>
                  </a:moveTo>
                  <a:cubicBezTo>
                    <a:pt x="10" y="23"/>
                    <a:pt x="6" y="11"/>
                    <a:pt x="1" y="0"/>
                  </a:cubicBezTo>
                  <a:cubicBezTo>
                    <a:pt x="0" y="0"/>
                    <a:pt x="0" y="0"/>
                    <a:pt x="0" y="0"/>
                  </a:cubicBezTo>
                  <a:cubicBezTo>
                    <a:pt x="2" y="12"/>
                    <a:pt x="5" y="24"/>
                    <a:pt x="7" y="35"/>
                  </a:cubicBezTo>
                  <a:lnTo>
                    <a:pt x="14"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Freeform 13"/>
            <p:cNvSpPr/>
            <p:nvPr/>
          </p:nvSpPr>
          <p:spPr>
            <a:xfrm>
              <a:off x="4930283" y="1894167"/>
              <a:ext cx="22574" cy="46958"/>
            </a:xfrm>
            <a:custGeom>
              <a:rect l="l" t="t" r="r" b="b"/>
              <a:pathLst>
                <a:path w="16" h="33">
                  <a:moveTo>
                    <a:pt x="16" y="33"/>
                  </a:moveTo>
                  <a:cubicBezTo>
                    <a:pt x="14" y="21"/>
                    <a:pt x="11" y="10"/>
                    <a:pt x="8" y="0"/>
                  </a:cubicBezTo>
                  <a:cubicBezTo>
                    <a:pt x="0" y="0"/>
                    <a:pt x="0" y="0"/>
                    <a:pt x="0" y="0"/>
                  </a:cubicBezTo>
                  <a:cubicBezTo>
                    <a:pt x="2" y="11"/>
                    <a:pt x="4" y="22"/>
                    <a:pt x="5" y="33"/>
                  </a:cubicBezTo>
                  <a:lnTo>
                    <a:pt x="16"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733306" y="2100573"/>
              <a:ext cx="33909" cy="45244"/>
            </a:xfrm>
            <a:custGeom>
              <a:rect l="l" t="t" r="r" b="b"/>
              <a:pathLst>
                <a:path w="24" h="32">
                  <a:moveTo>
                    <a:pt x="4" y="0"/>
                  </a:moveTo>
                  <a:cubicBezTo>
                    <a:pt x="2" y="11"/>
                    <a:pt x="1" y="21"/>
                    <a:pt x="0" y="32"/>
                  </a:cubicBezTo>
                  <a:cubicBezTo>
                    <a:pt x="21" y="32"/>
                    <a:pt x="21" y="32"/>
                    <a:pt x="21" y="32"/>
                  </a:cubicBezTo>
                  <a:cubicBezTo>
                    <a:pt x="22" y="21"/>
                    <a:pt x="23" y="11"/>
                    <a:pt x="24" y="0"/>
                  </a:cubicBezTo>
                  <a:lnTo>
                    <a:pt x="4"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766072" y="1894167"/>
              <a:ext cx="26765" cy="46958"/>
            </a:xfrm>
            <a:custGeom>
              <a:rect l="l" t="t" r="r" b="b"/>
              <a:pathLst>
                <a:path w="19" h="33">
                  <a:moveTo>
                    <a:pt x="9" y="0"/>
                  </a:moveTo>
                  <a:cubicBezTo>
                    <a:pt x="6" y="10"/>
                    <a:pt x="3" y="21"/>
                    <a:pt x="0" y="33"/>
                  </a:cubicBezTo>
                  <a:cubicBezTo>
                    <a:pt x="14" y="33"/>
                    <a:pt x="14" y="33"/>
                    <a:pt x="14" y="33"/>
                  </a:cubicBezTo>
                  <a:cubicBezTo>
                    <a:pt x="16" y="22"/>
                    <a:pt x="17" y="11"/>
                    <a:pt x="19" y="0"/>
                  </a:cubicBezTo>
                  <a:lnTo>
                    <a:pt x="9"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4740450" y="2032755"/>
              <a:ext cx="32766" cy="52388"/>
            </a:xfrm>
            <a:custGeom>
              <a:rect l="l" t="t" r="r" b="b"/>
              <a:pathLst>
                <a:path w="23" h="37">
                  <a:moveTo>
                    <a:pt x="6" y="0"/>
                  </a:moveTo>
                  <a:cubicBezTo>
                    <a:pt x="4" y="12"/>
                    <a:pt x="2" y="25"/>
                    <a:pt x="0" y="37"/>
                  </a:cubicBezTo>
                  <a:cubicBezTo>
                    <a:pt x="19" y="37"/>
                    <a:pt x="19" y="37"/>
                    <a:pt x="19" y="37"/>
                  </a:cubicBezTo>
                  <a:cubicBezTo>
                    <a:pt x="21" y="25"/>
                    <a:pt x="22" y="13"/>
                    <a:pt x="23" y="0"/>
                  </a:cubicBezTo>
                  <a:lnTo>
                    <a:pt x="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Freeform 17"/>
            <p:cNvSpPr/>
            <p:nvPr/>
          </p:nvSpPr>
          <p:spPr>
            <a:xfrm>
              <a:off x="4822555" y="1757387"/>
              <a:ext cx="30956" cy="55340"/>
            </a:xfrm>
            <a:custGeom>
              <a:rect l="l" t="t" r="r" b="b"/>
              <a:pathLst>
                <a:path w="22" h="39">
                  <a:moveTo>
                    <a:pt x="22" y="0"/>
                  </a:moveTo>
                  <a:cubicBezTo>
                    <a:pt x="14" y="2"/>
                    <a:pt x="7" y="9"/>
                    <a:pt x="0" y="19"/>
                  </a:cubicBezTo>
                  <a:cubicBezTo>
                    <a:pt x="5" y="21"/>
                    <a:pt x="5" y="21"/>
                    <a:pt x="5" y="21"/>
                  </a:cubicBezTo>
                  <a:cubicBezTo>
                    <a:pt x="3" y="27"/>
                    <a:pt x="2" y="33"/>
                    <a:pt x="1" y="39"/>
                  </a:cubicBezTo>
                  <a:cubicBezTo>
                    <a:pt x="22" y="39"/>
                    <a:pt x="22" y="39"/>
                    <a:pt x="22" y="39"/>
                  </a:cubicBezTo>
                  <a:lnTo>
                    <a:pt x="2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Freeform 18"/>
            <p:cNvSpPr/>
            <p:nvPr/>
          </p:nvSpPr>
          <p:spPr>
            <a:xfrm>
              <a:off x="4866656" y="1757387"/>
              <a:ext cx="33909" cy="55340"/>
            </a:xfrm>
            <a:custGeom>
              <a:rect l="l" t="t" r="r" b="b"/>
              <a:pathLst>
                <a:path w="24" h="39">
                  <a:moveTo>
                    <a:pt x="20" y="21"/>
                  </a:moveTo>
                  <a:cubicBezTo>
                    <a:pt x="22" y="20"/>
                    <a:pt x="22" y="20"/>
                    <a:pt x="22" y="20"/>
                  </a:cubicBezTo>
                  <a:cubicBezTo>
                    <a:pt x="15" y="9"/>
                    <a:pt x="8" y="2"/>
                    <a:pt x="0" y="0"/>
                  </a:cubicBezTo>
                  <a:cubicBezTo>
                    <a:pt x="0" y="39"/>
                    <a:pt x="0" y="39"/>
                    <a:pt x="0" y="39"/>
                  </a:cubicBezTo>
                  <a:cubicBezTo>
                    <a:pt x="24" y="39"/>
                    <a:pt x="24" y="39"/>
                    <a:pt x="24" y="39"/>
                  </a:cubicBezTo>
                  <a:cubicBezTo>
                    <a:pt x="22" y="33"/>
                    <a:pt x="21" y="27"/>
                    <a:pt x="20" y="2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4807125" y="1804346"/>
              <a:ext cx="4191" cy="8287"/>
            </a:xfrm>
            <a:custGeom>
              <a:rect l="l" t="t" r="r" b="b"/>
              <a:pathLst>
                <a:path w="3" h="6">
                  <a:moveTo>
                    <a:pt x="0" y="6"/>
                  </a:moveTo>
                  <a:cubicBezTo>
                    <a:pt x="2" y="6"/>
                    <a:pt x="2" y="6"/>
                    <a:pt x="2" y="6"/>
                  </a:cubicBezTo>
                  <a:cubicBezTo>
                    <a:pt x="2" y="4"/>
                    <a:pt x="3" y="2"/>
                    <a:pt x="3" y="0"/>
                  </a:cubicBezTo>
                  <a:cubicBezTo>
                    <a:pt x="2" y="2"/>
                    <a:pt x="1" y="4"/>
                    <a:pt x="0" y="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4782741" y="1828158"/>
              <a:ext cx="23241" cy="49339"/>
            </a:xfrm>
            <a:custGeom>
              <a:rect l="l" t="t" r="r" b="b"/>
              <a:pathLst>
                <a:path w="16" h="35">
                  <a:moveTo>
                    <a:pt x="12" y="0"/>
                  </a:moveTo>
                  <a:cubicBezTo>
                    <a:pt x="8" y="11"/>
                    <a:pt x="4" y="23"/>
                    <a:pt x="0" y="35"/>
                  </a:cubicBezTo>
                  <a:cubicBezTo>
                    <a:pt x="9" y="35"/>
                    <a:pt x="9" y="35"/>
                    <a:pt x="9" y="35"/>
                  </a:cubicBezTo>
                  <a:cubicBezTo>
                    <a:pt x="12" y="24"/>
                    <a:pt x="14" y="12"/>
                    <a:pt x="16" y="0"/>
                  </a:cubicBezTo>
                  <a:lnTo>
                    <a:pt x="1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Freeform 21"/>
            <p:cNvSpPr/>
            <p:nvPr/>
          </p:nvSpPr>
          <p:spPr>
            <a:xfrm>
              <a:off x="4751785" y="1956650"/>
              <a:ext cx="30956" cy="60674"/>
            </a:xfrm>
            <a:custGeom>
              <a:rect l="l" t="t" r="r" b="b"/>
              <a:pathLst>
                <a:path w="22" h="43">
                  <a:moveTo>
                    <a:pt x="8" y="0"/>
                  </a:moveTo>
                  <a:cubicBezTo>
                    <a:pt x="5" y="14"/>
                    <a:pt x="2" y="28"/>
                    <a:pt x="0" y="43"/>
                  </a:cubicBezTo>
                  <a:cubicBezTo>
                    <a:pt x="16" y="43"/>
                    <a:pt x="16" y="43"/>
                    <a:pt x="16" y="43"/>
                  </a:cubicBezTo>
                  <a:cubicBezTo>
                    <a:pt x="18" y="29"/>
                    <a:pt x="20" y="15"/>
                    <a:pt x="22" y="0"/>
                  </a:cubicBezTo>
                  <a:lnTo>
                    <a:pt x="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Freeform 22"/>
            <p:cNvSpPr/>
            <p:nvPr/>
          </p:nvSpPr>
          <p:spPr>
            <a:xfrm>
              <a:off x="4866656" y="2161343"/>
              <a:ext cx="83248" cy="52388"/>
            </a:xfrm>
            <a:custGeom>
              <a:rect l="l" t="t" r="r" b="b"/>
              <a:pathLst>
                <a:path w="59" h="37">
                  <a:moveTo>
                    <a:pt x="0" y="37"/>
                  </a:moveTo>
                  <a:cubicBezTo>
                    <a:pt x="59" y="37"/>
                    <a:pt x="59" y="37"/>
                    <a:pt x="59" y="37"/>
                  </a:cubicBezTo>
                  <a:cubicBezTo>
                    <a:pt x="58" y="25"/>
                    <a:pt x="58" y="13"/>
                    <a:pt x="57" y="0"/>
                  </a:cubicBezTo>
                  <a:cubicBezTo>
                    <a:pt x="0" y="0"/>
                    <a:pt x="0" y="0"/>
                    <a:pt x="0" y="0"/>
                  </a:cubicBezTo>
                  <a:lnTo>
                    <a:pt x="0"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Freeform 23"/>
            <p:cNvSpPr/>
            <p:nvPr/>
          </p:nvSpPr>
          <p:spPr>
            <a:xfrm>
              <a:off x="4788646" y="1956650"/>
              <a:ext cx="64865" cy="60674"/>
            </a:xfrm>
            <a:custGeom>
              <a:rect l="l" t="t" r="r" b="b"/>
              <a:pathLst>
                <a:path w="46" h="43">
                  <a:moveTo>
                    <a:pt x="46" y="0"/>
                  </a:moveTo>
                  <a:cubicBezTo>
                    <a:pt x="6" y="0"/>
                    <a:pt x="6" y="0"/>
                    <a:pt x="6" y="0"/>
                  </a:cubicBezTo>
                  <a:cubicBezTo>
                    <a:pt x="4" y="15"/>
                    <a:pt x="2" y="29"/>
                    <a:pt x="0" y="43"/>
                  </a:cubicBezTo>
                  <a:cubicBezTo>
                    <a:pt x="46" y="43"/>
                    <a:pt x="46" y="43"/>
                    <a:pt x="46" y="43"/>
                  </a:cubicBezTo>
                  <a:lnTo>
                    <a:pt x="46"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Freeform 24"/>
            <p:cNvSpPr/>
            <p:nvPr/>
          </p:nvSpPr>
          <p:spPr>
            <a:xfrm>
              <a:off x="4810078" y="1828158"/>
              <a:ext cx="43434" cy="49339"/>
            </a:xfrm>
            <a:custGeom>
              <a:rect l="l" t="t" r="r" b="b"/>
              <a:pathLst>
                <a:path w="31" h="35">
                  <a:moveTo>
                    <a:pt x="31" y="0"/>
                  </a:moveTo>
                  <a:cubicBezTo>
                    <a:pt x="7" y="0"/>
                    <a:pt x="7" y="0"/>
                    <a:pt x="7" y="0"/>
                  </a:cubicBezTo>
                  <a:cubicBezTo>
                    <a:pt x="5" y="12"/>
                    <a:pt x="2" y="24"/>
                    <a:pt x="0" y="35"/>
                  </a:cubicBezTo>
                  <a:cubicBezTo>
                    <a:pt x="31" y="35"/>
                    <a:pt x="31" y="35"/>
                    <a:pt x="31" y="35"/>
                  </a:cubicBezTo>
                  <a:cubicBezTo>
                    <a:pt x="31" y="0"/>
                    <a:pt x="31" y="0"/>
                    <a:pt x="3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Freeform 25"/>
            <p:cNvSpPr/>
            <p:nvPr/>
          </p:nvSpPr>
          <p:spPr>
            <a:xfrm>
              <a:off x="4781503" y="2032755"/>
              <a:ext cx="72009" cy="52388"/>
            </a:xfrm>
            <a:custGeom>
              <a:rect l="l" t="t" r="r" b="b"/>
              <a:pathLst>
                <a:path w="51" h="37">
                  <a:moveTo>
                    <a:pt x="51" y="0"/>
                  </a:moveTo>
                  <a:cubicBezTo>
                    <a:pt x="4" y="0"/>
                    <a:pt x="4" y="0"/>
                    <a:pt x="4" y="0"/>
                  </a:cubicBezTo>
                  <a:cubicBezTo>
                    <a:pt x="2" y="13"/>
                    <a:pt x="1" y="25"/>
                    <a:pt x="0" y="37"/>
                  </a:cubicBezTo>
                  <a:cubicBezTo>
                    <a:pt x="51" y="37"/>
                    <a:pt x="51" y="37"/>
                    <a:pt x="51" y="37"/>
                  </a:cubicBezTo>
                  <a:lnTo>
                    <a:pt x="51"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Freeform 26"/>
            <p:cNvSpPr/>
            <p:nvPr/>
          </p:nvSpPr>
          <p:spPr>
            <a:xfrm>
              <a:off x="4866656" y="1956650"/>
              <a:ext cx="67818" cy="60674"/>
            </a:xfrm>
            <a:custGeom>
              <a:rect l="l" t="t" r="r" b="b"/>
              <a:pathLst>
                <a:path w="48" h="43">
                  <a:moveTo>
                    <a:pt x="0" y="43"/>
                  </a:moveTo>
                  <a:cubicBezTo>
                    <a:pt x="48" y="43"/>
                    <a:pt x="48" y="43"/>
                    <a:pt x="48" y="43"/>
                  </a:cubicBezTo>
                  <a:cubicBezTo>
                    <a:pt x="47" y="29"/>
                    <a:pt x="45" y="15"/>
                    <a:pt x="43" y="0"/>
                  </a:cubicBezTo>
                  <a:cubicBezTo>
                    <a:pt x="0" y="0"/>
                    <a:pt x="0" y="0"/>
                    <a:pt x="0" y="0"/>
                  </a:cubicBezTo>
                  <a:lnTo>
                    <a:pt x="0" y="4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Freeform 27"/>
            <p:cNvSpPr/>
            <p:nvPr/>
          </p:nvSpPr>
          <p:spPr>
            <a:xfrm>
              <a:off x="4866656" y="1828158"/>
              <a:ext cx="46387" cy="49339"/>
            </a:xfrm>
            <a:custGeom>
              <a:rect l="l" t="t" r="r" b="b"/>
              <a:pathLst>
                <a:path w="33" h="35">
                  <a:moveTo>
                    <a:pt x="33" y="35"/>
                  </a:moveTo>
                  <a:cubicBezTo>
                    <a:pt x="31" y="24"/>
                    <a:pt x="29" y="12"/>
                    <a:pt x="26" y="0"/>
                  </a:cubicBezTo>
                  <a:cubicBezTo>
                    <a:pt x="0" y="0"/>
                    <a:pt x="0" y="0"/>
                    <a:pt x="0" y="0"/>
                  </a:cubicBezTo>
                  <a:cubicBezTo>
                    <a:pt x="0" y="35"/>
                    <a:pt x="0" y="35"/>
                    <a:pt x="0" y="35"/>
                  </a:cubicBezTo>
                  <a:lnTo>
                    <a:pt x="33" y="35"/>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Freeform 28"/>
            <p:cNvSpPr/>
            <p:nvPr/>
          </p:nvSpPr>
          <p:spPr>
            <a:xfrm>
              <a:off x="4866656" y="1894167"/>
              <a:ext cx="57721" cy="46958"/>
            </a:xfrm>
            <a:custGeom>
              <a:rect l="l" t="t" r="r" b="b"/>
              <a:pathLst>
                <a:path w="41" h="33">
                  <a:moveTo>
                    <a:pt x="0" y="33"/>
                  </a:moveTo>
                  <a:cubicBezTo>
                    <a:pt x="41" y="33"/>
                    <a:pt x="41" y="33"/>
                    <a:pt x="41" y="33"/>
                  </a:cubicBezTo>
                  <a:cubicBezTo>
                    <a:pt x="39" y="22"/>
                    <a:pt x="37" y="11"/>
                    <a:pt x="35" y="0"/>
                  </a:cubicBezTo>
                  <a:cubicBezTo>
                    <a:pt x="0" y="0"/>
                    <a:pt x="0" y="0"/>
                    <a:pt x="0" y="0"/>
                  </a:cubicBezTo>
                  <a:lnTo>
                    <a:pt x="0" y="33"/>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Freeform 29"/>
            <p:cNvSpPr/>
            <p:nvPr/>
          </p:nvSpPr>
          <p:spPr>
            <a:xfrm>
              <a:off x="4799981" y="1894167"/>
              <a:ext cx="53530" cy="46958"/>
            </a:xfrm>
            <a:custGeom>
              <a:rect l="l" t="t" r="r" b="b"/>
              <a:pathLst>
                <a:path w="38" h="33">
                  <a:moveTo>
                    <a:pt x="38" y="0"/>
                  </a:moveTo>
                  <a:cubicBezTo>
                    <a:pt x="5" y="0"/>
                    <a:pt x="5" y="0"/>
                    <a:pt x="5" y="0"/>
                  </a:cubicBezTo>
                  <a:cubicBezTo>
                    <a:pt x="3" y="11"/>
                    <a:pt x="1" y="22"/>
                    <a:pt x="0" y="33"/>
                  </a:cubicBezTo>
                  <a:cubicBezTo>
                    <a:pt x="38" y="33"/>
                    <a:pt x="38" y="33"/>
                    <a:pt x="38" y="33"/>
                  </a:cubicBezTo>
                  <a:lnTo>
                    <a:pt x="38"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Freeform 30"/>
            <p:cNvSpPr/>
            <p:nvPr/>
          </p:nvSpPr>
          <p:spPr>
            <a:xfrm>
              <a:off x="4773216" y="2229161"/>
              <a:ext cx="80296" cy="54769"/>
            </a:xfrm>
            <a:custGeom>
              <a:rect l="l" t="t" r="r" b="b"/>
              <a:pathLst>
                <a:path w="57" h="39">
                  <a:moveTo>
                    <a:pt x="57" y="0"/>
                  </a:moveTo>
                  <a:cubicBezTo>
                    <a:pt x="0" y="0"/>
                    <a:pt x="0" y="0"/>
                    <a:pt x="0" y="0"/>
                  </a:cubicBezTo>
                  <a:cubicBezTo>
                    <a:pt x="0" y="14"/>
                    <a:pt x="0" y="27"/>
                    <a:pt x="0" y="39"/>
                  </a:cubicBezTo>
                  <a:cubicBezTo>
                    <a:pt x="57" y="39"/>
                    <a:pt x="57" y="39"/>
                    <a:pt x="57" y="39"/>
                  </a:cubicBezTo>
                  <a:lnTo>
                    <a:pt x="57"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Freeform 31"/>
            <p:cNvSpPr/>
            <p:nvPr/>
          </p:nvSpPr>
          <p:spPr>
            <a:xfrm>
              <a:off x="4777407" y="2100573"/>
              <a:ext cx="76105" cy="45244"/>
            </a:xfrm>
            <a:custGeom>
              <a:rect l="l" t="t" r="r" b="b"/>
              <a:pathLst>
                <a:path w="54" h="32">
                  <a:moveTo>
                    <a:pt x="54" y="0"/>
                  </a:moveTo>
                  <a:cubicBezTo>
                    <a:pt x="2" y="0"/>
                    <a:pt x="2" y="0"/>
                    <a:pt x="2" y="0"/>
                  </a:cubicBezTo>
                  <a:cubicBezTo>
                    <a:pt x="1" y="11"/>
                    <a:pt x="0" y="21"/>
                    <a:pt x="0" y="32"/>
                  </a:cubicBezTo>
                  <a:cubicBezTo>
                    <a:pt x="54" y="32"/>
                    <a:pt x="54" y="32"/>
                    <a:pt x="54" y="32"/>
                  </a:cubicBezTo>
                  <a:cubicBezTo>
                    <a:pt x="54" y="0"/>
                    <a:pt x="54" y="0"/>
                    <a:pt x="54"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Freeform 32"/>
            <p:cNvSpPr/>
            <p:nvPr/>
          </p:nvSpPr>
          <p:spPr>
            <a:xfrm>
              <a:off x="4774359" y="2161343"/>
              <a:ext cx="79153" cy="52388"/>
            </a:xfrm>
            <a:custGeom>
              <a:rect l="l" t="t" r="r" b="b"/>
              <a:pathLst>
                <a:path w="56" h="37">
                  <a:moveTo>
                    <a:pt x="56" y="0"/>
                  </a:moveTo>
                  <a:cubicBezTo>
                    <a:pt x="1" y="0"/>
                    <a:pt x="1" y="0"/>
                    <a:pt x="1" y="0"/>
                  </a:cubicBezTo>
                  <a:cubicBezTo>
                    <a:pt x="0" y="13"/>
                    <a:pt x="0" y="25"/>
                    <a:pt x="0" y="37"/>
                  </a:cubicBezTo>
                  <a:cubicBezTo>
                    <a:pt x="56" y="37"/>
                    <a:pt x="56" y="37"/>
                    <a:pt x="56" y="37"/>
                  </a:cubicBezTo>
                  <a:cubicBezTo>
                    <a:pt x="56" y="0"/>
                    <a:pt x="56" y="0"/>
                    <a:pt x="56"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Freeform 33"/>
            <p:cNvSpPr/>
            <p:nvPr/>
          </p:nvSpPr>
          <p:spPr>
            <a:xfrm>
              <a:off x="4729210" y="2161343"/>
              <a:ext cx="33909" cy="52388"/>
            </a:xfrm>
            <a:custGeom>
              <a:rect l="l" t="t" r="r" b="b"/>
              <a:pathLst>
                <a:path w="24" h="37">
                  <a:moveTo>
                    <a:pt x="2" y="0"/>
                  </a:moveTo>
                  <a:cubicBezTo>
                    <a:pt x="1" y="13"/>
                    <a:pt x="1" y="25"/>
                    <a:pt x="0" y="37"/>
                  </a:cubicBezTo>
                  <a:cubicBezTo>
                    <a:pt x="22" y="37"/>
                    <a:pt x="22" y="37"/>
                    <a:pt x="22" y="37"/>
                  </a:cubicBezTo>
                  <a:cubicBezTo>
                    <a:pt x="22" y="25"/>
                    <a:pt x="23" y="13"/>
                    <a:pt x="24" y="0"/>
                  </a:cubicBezTo>
                  <a:lnTo>
                    <a:pt x="2"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Freeform 34"/>
            <p:cNvSpPr/>
            <p:nvPr/>
          </p:nvSpPr>
          <p:spPr>
            <a:xfrm>
              <a:off x="4961239" y="2161343"/>
              <a:ext cx="29718" cy="52388"/>
            </a:xfrm>
            <a:custGeom>
              <a:rect l="l" t="t" r="r" b="b"/>
              <a:pathLst>
                <a:path w="21" h="37">
                  <a:moveTo>
                    <a:pt x="21" y="37"/>
                  </a:moveTo>
                  <a:cubicBezTo>
                    <a:pt x="20" y="25"/>
                    <a:pt x="19" y="13"/>
                    <a:pt x="18" y="0"/>
                  </a:cubicBezTo>
                  <a:cubicBezTo>
                    <a:pt x="0" y="0"/>
                    <a:pt x="0" y="0"/>
                    <a:pt x="0" y="0"/>
                  </a:cubicBezTo>
                  <a:cubicBezTo>
                    <a:pt x="0" y="13"/>
                    <a:pt x="1" y="25"/>
                    <a:pt x="1" y="37"/>
                  </a:cubicBezTo>
                  <a:lnTo>
                    <a:pt x="21" y="37"/>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Freeform 35"/>
            <p:cNvSpPr/>
            <p:nvPr/>
          </p:nvSpPr>
          <p:spPr>
            <a:xfrm>
              <a:off x="4957049" y="2100573"/>
              <a:ext cx="28575" cy="45244"/>
            </a:xfrm>
            <a:custGeom>
              <a:rect l="l" t="t" r="r" b="b"/>
              <a:pathLst>
                <a:path w="20" h="32">
                  <a:moveTo>
                    <a:pt x="20" y="32"/>
                  </a:moveTo>
                  <a:cubicBezTo>
                    <a:pt x="19" y="21"/>
                    <a:pt x="18" y="11"/>
                    <a:pt x="17" y="0"/>
                  </a:cubicBezTo>
                  <a:cubicBezTo>
                    <a:pt x="0" y="0"/>
                    <a:pt x="0" y="0"/>
                    <a:pt x="0" y="0"/>
                  </a:cubicBezTo>
                  <a:cubicBezTo>
                    <a:pt x="1" y="11"/>
                    <a:pt x="1" y="21"/>
                    <a:pt x="2" y="32"/>
                  </a:cubicBezTo>
                  <a:lnTo>
                    <a:pt x="20" y="32"/>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Freeform 36"/>
            <p:cNvSpPr/>
            <p:nvPr/>
          </p:nvSpPr>
          <p:spPr>
            <a:xfrm>
              <a:off x="4805887" y="1812728"/>
              <a:ext cx="17812" cy="15431"/>
            </a:xfrm>
            <a:custGeom>
              <a:rect l="l" t="t" r="r" b="b"/>
              <a:pathLst>
                <a:path w="13" h="11">
                  <a:moveTo>
                    <a:pt x="13" y="0"/>
                  </a:moveTo>
                  <a:cubicBezTo>
                    <a:pt x="3" y="0"/>
                    <a:pt x="3" y="0"/>
                    <a:pt x="3" y="0"/>
                  </a:cubicBezTo>
                  <a:cubicBezTo>
                    <a:pt x="2" y="4"/>
                    <a:pt x="1" y="8"/>
                    <a:pt x="0" y="11"/>
                  </a:cubicBezTo>
                  <a:cubicBezTo>
                    <a:pt x="10" y="11"/>
                    <a:pt x="10" y="11"/>
                    <a:pt x="10" y="11"/>
                  </a:cubicBezTo>
                  <a:cubicBezTo>
                    <a:pt x="11" y="8"/>
                    <a:pt x="12" y="4"/>
                    <a:pt x="13"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Freeform 37"/>
            <p:cNvSpPr/>
            <p:nvPr/>
          </p:nvSpPr>
          <p:spPr>
            <a:xfrm>
              <a:off x="4900565" y="1812728"/>
              <a:ext cx="16669" cy="15431"/>
            </a:xfrm>
            <a:custGeom>
              <a:rect l="l" t="t" r="r" b="b"/>
              <a:pathLst>
                <a:path w="12" h="11">
                  <a:moveTo>
                    <a:pt x="12" y="11"/>
                  </a:moveTo>
                  <a:cubicBezTo>
                    <a:pt x="12" y="9"/>
                    <a:pt x="11" y="7"/>
                    <a:pt x="11" y="5"/>
                  </a:cubicBezTo>
                  <a:cubicBezTo>
                    <a:pt x="10" y="3"/>
                    <a:pt x="9" y="2"/>
                    <a:pt x="9" y="0"/>
                  </a:cubicBezTo>
                  <a:cubicBezTo>
                    <a:pt x="0" y="0"/>
                    <a:pt x="0" y="0"/>
                    <a:pt x="0" y="0"/>
                  </a:cubicBezTo>
                  <a:cubicBezTo>
                    <a:pt x="1" y="4"/>
                    <a:pt x="1" y="8"/>
                    <a:pt x="2" y="11"/>
                  </a:cubicBezTo>
                  <a:lnTo>
                    <a:pt x="12" y="11"/>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4853512" y="1812728"/>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Freeform 39"/>
            <p:cNvSpPr/>
            <p:nvPr/>
          </p:nvSpPr>
          <p:spPr>
            <a:xfrm>
              <a:off x="4792837" y="1877498"/>
              <a:ext cx="17240" cy="16669"/>
            </a:xfrm>
            <a:custGeom>
              <a:rect l="l" t="t" r="r" b="b"/>
              <a:pathLst>
                <a:path w="12" h="12">
                  <a:moveTo>
                    <a:pt x="12" y="0"/>
                  </a:moveTo>
                  <a:cubicBezTo>
                    <a:pt x="2" y="0"/>
                    <a:pt x="2" y="0"/>
                    <a:pt x="2" y="0"/>
                  </a:cubicBezTo>
                  <a:cubicBezTo>
                    <a:pt x="2" y="4"/>
                    <a:pt x="1" y="8"/>
                    <a:pt x="0" y="12"/>
                  </a:cubicBezTo>
                  <a:cubicBezTo>
                    <a:pt x="10" y="12"/>
                    <a:pt x="10" y="12"/>
                    <a:pt x="10" y="12"/>
                  </a:cubicBezTo>
                  <a:cubicBezTo>
                    <a:pt x="11" y="8"/>
                    <a:pt x="12"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Freeform 40"/>
            <p:cNvSpPr/>
            <p:nvPr/>
          </p:nvSpPr>
          <p:spPr>
            <a:xfrm>
              <a:off x="4913043" y="1877498"/>
              <a:ext cx="17240" cy="16669"/>
            </a:xfrm>
            <a:custGeom>
              <a:rect l="l" t="t" r="r" b="b"/>
              <a:pathLst>
                <a:path w="12" h="12">
                  <a:moveTo>
                    <a:pt x="2" y="12"/>
                  </a:moveTo>
                  <a:cubicBezTo>
                    <a:pt x="12" y="12"/>
                    <a:pt x="12" y="12"/>
                    <a:pt x="12" y="12"/>
                  </a:cubicBezTo>
                  <a:cubicBezTo>
                    <a:pt x="11" y="8"/>
                    <a:pt x="11" y="4"/>
                    <a:pt x="10" y="0"/>
                  </a:cubicBezTo>
                  <a:cubicBezTo>
                    <a:pt x="0" y="0"/>
                    <a:pt x="0" y="0"/>
                    <a:pt x="0" y="0"/>
                  </a:cubicBezTo>
                  <a:cubicBezTo>
                    <a:pt x="1" y="4"/>
                    <a:pt x="2" y="8"/>
                    <a:pt x="2" y="1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4853512" y="1877498"/>
              <a:ext cx="13049" cy="1666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Freeform 42"/>
            <p:cNvSpPr/>
            <p:nvPr/>
          </p:nvSpPr>
          <p:spPr>
            <a:xfrm>
              <a:off x="4782741" y="1941220"/>
              <a:ext cx="17240" cy="15431"/>
            </a:xfrm>
            <a:custGeom>
              <a:rect l="l" t="t" r="r" b="b"/>
              <a:pathLst>
                <a:path w="12" h="11">
                  <a:moveTo>
                    <a:pt x="12" y="0"/>
                  </a:moveTo>
                  <a:cubicBezTo>
                    <a:pt x="2" y="0"/>
                    <a:pt x="2" y="0"/>
                    <a:pt x="2" y="0"/>
                  </a:cubicBezTo>
                  <a:cubicBezTo>
                    <a:pt x="1" y="4"/>
                    <a:pt x="1" y="7"/>
                    <a:pt x="0" y="11"/>
                  </a:cubicBezTo>
                  <a:cubicBezTo>
                    <a:pt x="10" y="11"/>
                    <a:pt x="10" y="11"/>
                    <a:pt x="10" y="11"/>
                  </a:cubicBezTo>
                  <a:cubicBezTo>
                    <a:pt x="10" y="7"/>
                    <a:pt x="11" y="4"/>
                    <a:pt x="12"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3" name="Freeform 43"/>
            <p:cNvSpPr/>
            <p:nvPr/>
          </p:nvSpPr>
          <p:spPr>
            <a:xfrm>
              <a:off x="4924283" y="1941220"/>
              <a:ext cx="16097" cy="15431"/>
            </a:xfrm>
            <a:custGeom>
              <a:rect l="l" t="t" r="r" b="b"/>
              <a:pathLst>
                <a:path w="11" h="11">
                  <a:moveTo>
                    <a:pt x="2" y="11"/>
                  </a:moveTo>
                  <a:cubicBezTo>
                    <a:pt x="11" y="11"/>
                    <a:pt x="11" y="11"/>
                    <a:pt x="11" y="11"/>
                  </a:cubicBezTo>
                  <a:cubicBezTo>
                    <a:pt x="11" y="7"/>
                    <a:pt x="10" y="4"/>
                    <a:pt x="9" y="0"/>
                  </a:cubicBezTo>
                  <a:cubicBezTo>
                    <a:pt x="0" y="0"/>
                    <a:pt x="0" y="0"/>
                    <a:pt x="0" y="0"/>
                  </a:cubicBezTo>
                  <a:cubicBezTo>
                    <a:pt x="0" y="4"/>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4" name="AutoShape 44"/>
            <p:cNvSpPr/>
            <p:nvPr/>
          </p:nvSpPr>
          <p:spPr>
            <a:xfrm>
              <a:off x="4853512" y="1941220"/>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5" name="Freeform 45"/>
            <p:cNvSpPr/>
            <p:nvPr/>
          </p:nvSpPr>
          <p:spPr>
            <a:xfrm>
              <a:off x="4773216" y="2017325"/>
              <a:ext cx="15431" cy="15431"/>
            </a:xfrm>
            <a:custGeom>
              <a:rect l="l" t="t" r="r" b="b"/>
              <a:pathLst>
                <a:path w="11" h="11">
                  <a:moveTo>
                    <a:pt x="11" y="0"/>
                  </a:moveTo>
                  <a:cubicBezTo>
                    <a:pt x="1" y="0"/>
                    <a:pt x="1" y="0"/>
                    <a:pt x="1" y="0"/>
                  </a:cubicBezTo>
                  <a:cubicBezTo>
                    <a:pt x="1" y="3"/>
                    <a:pt x="1" y="7"/>
                    <a:pt x="0" y="11"/>
                  </a:cubicBezTo>
                  <a:cubicBezTo>
                    <a:pt x="10" y="11"/>
                    <a:pt x="10" y="11"/>
                    <a:pt x="10" y="11"/>
                  </a:cubicBezTo>
                  <a:cubicBezTo>
                    <a:pt x="10" y="7"/>
                    <a:pt x="11" y="3"/>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6" name="Freeform 46"/>
            <p:cNvSpPr/>
            <p:nvPr/>
          </p:nvSpPr>
          <p:spPr>
            <a:xfrm>
              <a:off x="4934474" y="2017325"/>
              <a:ext cx="15431" cy="15431"/>
            </a:xfrm>
            <a:custGeom>
              <a:rect l="l" t="t" r="r" b="b"/>
              <a:pathLst>
                <a:path w="11" h="11">
                  <a:moveTo>
                    <a:pt x="2" y="11"/>
                  </a:moveTo>
                  <a:cubicBezTo>
                    <a:pt x="11" y="11"/>
                    <a:pt x="11" y="11"/>
                    <a:pt x="11" y="11"/>
                  </a:cubicBezTo>
                  <a:cubicBezTo>
                    <a:pt x="11" y="7"/>
                    <a:pt x="10" y="3"/>
                    <a:pt x="10" y="0"/>
                  </a:cubicBezTo>
                  <a:cubicBezTo>
                    <a:pt x="0" y="0"/>
                    <a:pt x="0" y="0"/>
                    <a:pt x="0" y="0"/>
                  </a:cubicBezTo>
                  <a:cubicBezTo>
                    <a:pt x="1" y="3"/>
                    <a:pt x="1" y="7"/>
                    <a:pt x="2"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7" name="AutoShape 47"/>
            <p:cNvSpPr/>
            <p:nvPr/>
          </p:nvSpPr>
          <p:spPr>
            <a:xfrm>
              <a:off x="4853512" y="201732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8" name="Freeform 48"/>
            <p:cNvSpPr/>
            <p:nvPr/>
          </p:nvSpPr>
          <p:spPr>
            <a:xfrm>
              <a:off x="4766072" y="2085143"/>
              <a:ext cx="15431" cy="15431"/>
            </a:xfrm>
            <a:custGeom>
              <a:rect l="l" t="t" r="r" b="b"/>
              <a:pathLst>
                <a:path w="11" h="11">
                  <a:moveTo>
                    <a:pt x="11" y="0"/>
                  </a:moveTo>
                  <a:cubicBezTo>
                    <a:pt x="1" y="0"/>
                    <a:pt x="1" y="0"/>
                    <a:pt x="1" y="0"/>
                  </a:cubicBezTo>
                  <a:cubicBezTo>
                    <a:pt x="1" y="4"/>
                    <a:pt x="1" y="7"/>
                    <a:pt x="0" y="11"/>
                  </a:cubicBezTo>
                  <a:cubicBezTo>
                    <a:pt x="10" y="11"/>
                    <a:pt x="10" y="11"/>
                    <a:pt x="10" y="11"/>
                  </a:cubicBezTo>
                  <a:cubicBezTo>
                    <a:pt x="10" y="7"/>
                    <a:pt x="11" y="4"/>
                    <a:pt x="1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9" name="Freeform 49"/>
            <p:cNvSpPr/>
            <p:nvPr/>
          </p:nvSpPr>
          <p:spPr>
            <a:xfrm>
              <a:off x="4941523" y="2085143"/>
              <a:ext cx="15431" cy="15431"/>
            </a:xfrm>
            <a:custGeom>
              <a:rect l="l" t="t" r="r" b="b"/>
              <a:pathLst>
                <a:path w="11" h="11">
                  <a:moveTo>
                    <a:pt x="1" y="11"/>
                  </a:moveTo>
                  <a:cubicBezTo>
                    <a:pt x="11" y="11"/>
                    <a:pt x="11" y="11"/>
                    <a:pt x="11" y="11"/>
                  </a:cubicBezTo>
                  <a:cubicBezTo>
                    <a:pt x="11" y="7"/>
                    <a:pt x="10" y="4"/>
                    <a:pt x="10" y="0"/>
                  </a:cubicBezTo>
                  <a:cubicBezTo>
                    <a:pt x="0" y="0"/>
                    <a:pt x="0" y="0"/>
                    <a:pt x="0" y="0"/>
                  </a:cubicBezTo>
                  <a:cubicBezTo>
                    <a:pt x="1" y="4"/>
                    <a:pt x="1" y="7"/>
                    <a:pt x="1"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0" name="AutoShape 50"/>
            <p:cNvSpPr/>
            <p:nvPr/>
          </p:nvSpPr>
          <p:spPr>
            <a:xfrm>
              <a:off x="4853512" y="2085143"/>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1" name="Freeform 51"/>
            <p:cNvSpPr/>
            <p:nvPr/>
          </p:nvSpPr>
          <p:spPr>
            <a:xfrm>
              <a:off x="4763119" y="2145817"/>
              <a:ext cx="14288" cy="15431"/>
            </a:xfrm>
            <a:custGeom>
              <a:rect l="l" t="t" r="r" b="b"/>
              <a:pathLst>
                <a:path w="10" h="11">
                  <a:moveTo>
                    <a:pt x="10" y="0"/>
                  </a:moveTo>
                  <a:cubicBezTo>
                    <a:pt x="0" y="0"/>
                    <a:pt x="0" y="0"/>
                    <a:pt x="0" y="0"/>
                  </a:cubicBezTo>
                  <a:cubicBezTo>
                    <a:pt x="0" y="3"/>
                    <a:pt x="0" y="7"/>
                    <a:pt x="0" y="11"/>
                  </a:cubicBezTo>
                  <a:cubicBezTo>
                    <a:pt x="9" y="11"/>
                    <a:pt x="9" y="11"/>
                    <a:pt x="9" y="11"/>
                  </a:cubicBezTo>
                  <a:cubicBezTo>
                    <a:pt x="9" y="7"/>
                    <a:pt x="10" y="3"/>
                    <a:pt x="10"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2" name="Freeform 52"/>
            <p:cNvSpPr/>
            <p:nvPr/>
          </p:nvSpPr>
          <p:spPr>
            <a:xfrm>
              <a:off x="4946952" y="2145817"/>
              <a:ext cx="14288" cy="15431"/>
            </a:xfrm>
            <a:custGeom>
              <a:rect l="l" t="t" r="r" b="b"/>
              <a:pathLst>
                <a:path w="10" h="11">
                  <a:moveTo>
                    <a:pt x="0" y="11"/>
                  </a:moveTo>
                  <a:cubicBezTo>
                    <a:pt x="10" y="11"/>
                    <a:pt x="10" y="11"/>
                    <a:pt x="10" y="11"/>
                  </a:cubicBezTo>
                  <a:cubicBezTo>
                    <a:pt x="10" y="7"/>
                    <a:pt x="9" y="3"/>
                    <a:pt x="9" y="0"/>
                  </a:cubicBezTo>
                  <a:cubicBezTo>
                    <a:pt x="0" y="0"/>
                    <a:pt x="0" y="0"/>
                    <a:pt x="0" y="0"/>
                  </a:cubicBezTo>
                  <a:cubicBezTo>
                    <a:pt x="0" y="3"/>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3" name="AutoShape 53"/>
            <p:cNvSpPr/>
            <p:nvPr/>
          </p:nvSpPr>
          <p:spPr>
            <a:xfrm>
              <a:off x="4853512" y="2145817"/>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4" name="Freeform 54"/>
            <p:cNvSpPr/>
            <p:nvPr/>
          </p:nvSpPr>
          <p:spPr>
            <a:xfrm>
              <a:off x="4760166" y="2213635"/>
              <a:ext cx="13049" cy="15431"/>
            </a:xfrm>
            <a:custGeom>
              <a:rect l="l" t="t" r="r" b="b"/>
              <a:pathLst>
                <a:path w="9" h="11">
                  <a:moveTo>
                    <a:pt x="9" y="0"/>
                  </a:moveTo>
                  <a:cubicBezTo>
                    <a:pt x="0" y="0"/>
                    <a:pt x="0" y="0"/>
                    <a:pt x="0" y="0"/>
                  </a:cubicBezTo>
                  <a:cubicBezTo>
                    <a:pt x="0" y="4"/>
                    <a:pt x="0" y="7"/>
                    <a:pt x="0" y="11"/>
                  </a:cubicBezTo>
                  <a:cubicBezTo>
                    <a:pt x="9" y="11"/>
                    <a:pt x="9" y="11"/>
                    <a:pt x="9" y="11"/>
                  </a:cubicBezTo>
                  <a:cubicBezTo>
                    <a:pt x="9" y="7"/>
                    <a:pt x="9" y="4"/>
                    <a:pt x="9"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5" name="Freeform 55"/>
            <p:cNvSpPr/>
            <p:nvPr/>
          </p:nvSpPr>
          <p:spPr>
            <a:xfrm>
              <a:off x="4949905" y="2213635"/>
              <a:ext cx="14288" cy="15431"/>
            </a:xfrm>
            <a:custGeom>
              <a:rect l="l" t="t" r="r" b="b"/>
              <a:pathLst>
                <a:path w="10" h="11">
                  <a:moveTo>
                    <a:pt x="0" y="11"/>
                  </a:moveTo>
                  <a:cubicBezTo>
                    <a:pt x="10" y="11"/>
                    <a:pt x="10" y="11"/>
                    <a:pt x="10" y="11"/>
                  </a:cubicBezTo>
                  <a:cubicBezTo>
                    <a:pt x="10" y="7"/>
                    <a:pt x="9" y="4"/>
                    <a:pt x="9" y="0"/>
                  </a:cubicBezTo>
                  <a:cubicBezTo>
                    <a:pt x="0" y="0"/>
                    <a:pt x="0" y="0"/>
                    <a:pt x="0" y="0"/>
                  </a:cubicBezTo>
                  <a:cubicBezTo>
                    <a:pt x="0" y="4"/>
                    <a:pt x="0" y="7"/>
                    <a:pt x="0" y="1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6" name="AutoShape 56"/>
            <p:cNvSpPr/>
            <p:nvPr/>
          </p:nvSpPr>
          <p:spPr>
            <a:xfrm>
              <a:off x="4853512" y="2213635"/>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7" name="AutoShape 57"/>
            <p:cNvSpPr/>
            <p:nvPr/>
          </p:nvSpPr>
          <p:spPr>
            <a:xfrm>
              <a:off x="4853512" y="2283834"/>
              <a:ext cx="13049" cy="1543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58" name="Group 58"/>
          <p:cNvGrpSpPr/>
          <p:nvPr/>
        </p:nvGrpSpPr>
        <p:grpSpPr>
          <a:xfrm>
            <a:off x="6479524" y="1287233"/>
            <a:ext cx="2035112" cy="2035112"/>
            <a:chOff x="6479524" y="1287233"/>
            <a:chExt cx="2035112" cy="2035112"/>
          </a:xfrm>
        </p:grpSpPr>
        <p:sp>
          <p:nvSpPr>
            <p:cNvPr id="59" name="AutoShape 59"/>
            <p:cNvSpPr/>
            <p:nvPr/>
          </p:nvSpPr>
          <p:spPr>
            <a:xfrm flipH="1">
              <a:off x="6479524" y="1287233"/>
              <a:ext cx="2035112" cy="2035112"/>
            </a:xfrm>
            <a:prstGeom prst="ellipse">
              <a:avLst/>
            </a:prstGeom>
            <a:noFill/>
            <a:ln w="9525">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0" name="Freeform 60"/>
            <p:cNvSpPr/>
            <p:nvPr/>
          </p:nvSpPr>
          <p:spPr>
            <a:xfrm>
              <a:off x="7181041" y="1888451"/>
              <a:ext cx="662750" cy="833056"/>
            </a:xfrm>
            <a:custGeom>
              <a:rect l="l" t="t" r="r" b="b"/>
              <a:pathLst>
                <a:path w="21600" h="21600">
                  <a:moveTo>
                    <a:pt x="10799" y="0"/>
                  </a:moveTo>
                  <a:cubicBezTo>
                    <a:pt x="4836" y="0"/>
                    <a:pt x="0" y="1447"/>
                    <a:pt x="0" y="3231"/>
                  </a:cubicBezTo>
                  <a:lnTo>
                    <a:pt x="0" y="4776"/>
                  </a:lnTo>
                  <a:cubicBezTo>
                    <a:pt x="0" y="6669"/>
                    <a:pt x="4836" y="8203"/>
                    <a:pt x="10799" y="8203"/>
                  </a:cubicBezTo>
                  <a:cubicBezTo>
                    <a:pt x="16764" y="8203"/>
                    <a:pt x="21600" y="6669"/>
                    <a:pt x="21600" y="4776"/>
                  </a:cubicBezTo>
                  <a:lnTo>
                    <a:pt x="21600" y="3231"/>
                  </a:lnTo>
                  <a:cubicBezTo>
                    <a:pt x="21600" y="1447"/>
                    <a:pt x="16764" y="0"/>
                    <a:pt x="10799" y="0"/>
                  </a:cubicBezTo>
                  <a:close/>
                  <a:moveTo>
                    <a:pt x="21195" y="8008"/>
                  </a:moveTo>
                  <a:cubicBezTo>
                    <a:pt x="19915" y="9488"/>
                    <a:pt x="15746" y="10572"/>
                    <a:pt x="10799" y="10572"/>
                  </a:cubicBezTo>
                  <a:cubicBezTo>
                    <a:pt x="5856" y="10572"/>
                    <a:pt x="1685" y="9488"/>
                    <a:pt x="405" y="8008"/>
                  </a:cubicBezTo>
                  <a:cubicBezTo>
                    <a:pt x="141" y="7702"/>
                    <a:pt x="0" y="7868"/>
                    <a:pt x="0" y="8007"/>
                  </a:cubicBezTo>
                  <a:cubicBezTo>
                    <a:pt x="0" y="8144"/>
                    <a:pt x="0" y="10898"/>
                    <a:pt x="0" y="10898"/>
                  </a:cubicBezTo>
                  <a:cubicBezTo>
                    <a:pt x="0" y="13061"/>
                    <a:pt x="4836" y="14814"/>
                    <a:pt x="10799" y="14814"/>
                  </a:cubicBezTo>
                  <a:cubicBezTo>
                    <a:pt x="16764" y="14814"/>
                    <a:pt x="21600" y="13061"/>
                    <a:pt x="21600" y="10898"/>
                  </a:cubicBezTo>
                  <a:cubicBezTo>
                    <a:pt x="21600" y="10898"/>
                    <a:pt x="21600" y="8144"/>
                    <a:pt x="21600" y="8007"/>
                  </a:cubicBezTo>
                  <a:cubicBezTo>
                    <a:pt x="21600" y="7868"/>
                    <a:pt x="21459" y="7702"/>
                    <a:pt x="21195" y="8008"/>
                  </a:cubicBezTo>
                  <a:close/>
                  <a:moveTo>
                    <a:pt x="21176" y="14285"/>
                  </a:moveTo>
                  <a:cubicBezTo>
                    <a:pt x="19876" y="15959"/>
                    <a:pt x="15722" y="17184"/>
                    <a:pt x="10799" y="17184"/>
                  </a:cubicBezTo>
                  <a:cubicBezTo>
                    <a:pt x="5878" y="17184"/>
                    <a:pt x="1724" y="15959"/>
                    <a:pt x="424" y="14285"/>
                  </a:cubicBezTo>
                  <a:cubicBezTo>
                    <a:pt x="147" y="13932"/>
                    <a:pt x="0" y="14121"/>
                    <a:pt x="0" y="14297"/>
                  </a:cubicBezTo>
                  <a:cubicBezTo>
                    <a:pt x="0" y="14472"/>
                    <a:pt x="0" y="16754"/>
                    <a:pt x="0" y="16754"/>
                  </a:cubicBezTo>
                  <a:cubicBezTo>
                    <a:pt x="0" y="19133"/>
                    <a:pt x="4836" y="21600"/>
                    <a:pt x="10799" y="21600"/>
                  </a:cubicBezTo>
                  <a:cubicBezTo>
                    <a:pt x="16764" y="21600"/>
                    <a:pt x="21600" y="19133"/>
                    <a:pt x="21600" y="16754"/>
                  </a:cubicBezTo>
                  <a:cubicBezTo>
                    <a:pt x="21600" y="16754"/>
                    <a:pt x="21600" y="14472"/>
                    <a:pt x="21600" y="14297"/>
                  </a:cubicBezTo>
                  <a:cubicBezTo>
                    <a:pt x="21600" y="14121"/>
                    <a:pt x="21453" y="13932"/>
                    <a:pt x="21176" y="14285"/>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61" name="Group 61"/>
          <p:cNvGrpSpPr/>
          <p:nvPr/>
        </p:nvGrpSpPr>
        <p:grpSpPr>
          <a:xfrm>
            <a:off x="9103948" y="1287329"/>
            <a:ext cx="2035112" cy="2035112"/>
            <a:chOff x="9103948" y="1287329"/>
            <a:chExt cx="2035112" cy="2035112"/>
          </a:xfrm>
        </p:grpSpPr>
        <p:sp>
          <p:nvSpPr>
            <p:cNvPr id="62" name="AutoShape 62"/>
            <p:cNvSpPr/>
            <p:nvPr/>
          </p:nvSpPr>
          <p:spPr>
            <a:xfrm flipH="1">
              <a:off x="9103948" y="1287329"/>
              <a:ext cx="2035112" cy="2035112"/>
            </a:xfrm>
            <a:prstGeom prst="ellipse">
              <a:avLst/>
            </a:prstGeom>
            <a:noFill/>
            <a:ln w="9525">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endParaRPr/>
            </a:p>
          </p:txBody>
        </p:sp>
        <p:sp>
          <p:nvSpPr>
            <p:cNvPr id="63" name="Freeform 63"/>
            <p:cNvSpPr/>
            <p:nvPr/>
          </p:nvSpPr>
          <p:spPr>
            <a:xfrm>
              <a:off x="9551051" y="2130196"/>
              <a:ext cx="1279493" cy="450056"/>
            </a:xfrm>
            <a:custGeom>
              <a:rect l="l" t="t" r="r" b="b"/>
              <a:pathLst>
                <a:path w="412" h="132">
                  <a:moveTo>
                    <a:pt x="412" y="15"/>
                  </a:moveTo>
                  <a:cubicBezTo>
                    <a:pt x="412" y="12"/>
                    <a:pt x="411" y="10"/>
                    <a:pt x="407" y="10"/>
                  </a:cubicBezTo>
                  <a:cubicBezTo>
                    <a:pt x="406" y="10"/>
                    <a:pt x="406" y="10"/>
                    <a:pt x="405" y="11"/>
                  </a:cubicBezTo>
                  <a:cubicBezTo>
                    <a:pt x="342" y="44"/>
                    <a:pt x="342" y="44"/>
                    <a:pt x="342" y="44"/>
                  </a:cubicBezTo>
                  <a:cubicBezTo>
                    <a:pt x="299" y="26"/>
                    <a:pt x="258" y="14"/>
                    <a:pt x="219" y="8"/>
                  </a:cubicBezTo>
                  <a:cubicBezTo>
                    <a:pt x="180" y="2"/>
                    <a:pt x="148" y="0"/>
                    <a:pt x="125" y="3"/>
                  </a:cubicBezTo>
                  <a:cubicBezTo>
                    <a:pt x="101" y="5"/>
                    <a:pt x="79" y="11"/>
                    <a:pt x="59" y="19"/>
                  </a:cubicBezTo>
                  <a:cubicBezTo>
                    <a:pt x="39" y="26"/>
                    <a:pt x="26" y="32"/>
                    <a:pt x="20" y="37"/>
                  </a:cubicBezTo>
                  <a:cubicBezTo>
                    <a:pt x="15" y="41"/>
                    <a:pt x="10" y="44"/>
                    <a:pt x="7" y="46"/>
                  </a:cubicBezTo>
                  <a:cubicBezTo>
                    <a:pt x="7" y="47"/>
                    <a:pt x="7" y="48"/>
                    <a:pt x="7" y="49"/>
                  </a:cubicBezTo>
                  <a:cubicBezTo>
                    <a:pt x="7" y="49"/>
                    <a:pt x="7" y="50"/>
                    <a:pt x="7" y="51"/>
                  </a:cubicBezTo>
                  <a:cubicBezTo>
                    <a:pt x="48" y="71"/>
                    <a:pt x="48" y="71"/>
                    <a:pt x="48" y="71"/>
                  </a:cubicBezTo>
                  <a:cubicBezTo>
                    <a:pt x="49" y="72"/>
                    <a:pt x="50" y="73"/>
                    <a:pt x="50" y="75"/>
                  </a:cubicBezTo>
                  <a:cubicBezTo>
                    <a:pt x="50" y="78"/>
                    <a:pt x="48" y="79"/>
                    <a:pt x="46" y="79"/>
                  </a:cubicBezTo>
                  <a:cubicBezTo>
                    <a:pt x="2" y="79"/>
                    <a:pt x="2" y="79"/>
                    <a:pt x="2" y="79"/>
                  </a:cubicBezTo>
                  <a:cubicBezTo>
                    <a:pt x="1" y="79"/>
                    <a:pt x="0" y="79"/>
                    <a:pt x="0" y="80"/>
                  </a:cubicBezTo>
                  <a:cubicBezTo>
                    <a:pt x="0" y="81"/>
                    <a:pt x="1" y="81"/>
                    <a:pt x="1" y="81"/>
                  </a:cubicBezTo>
                  <a:cubicBezTo>
                    <a:pt x="24" y="101"/>
                    <a:pt x="51" y="114"/>
                    <a:pt x="82" y="122"/>
                  </a:cubicBezTo>
                  <a:cubicBezTo>
                    <a:pt x="114" y="129"/>
                    <a:pt x="144" y="132"/>
                    <a:pt x="173" y="130"/>
                  </a:cubicBezTo>
                  <a:cubicBezTo>
                    <a:pt x="203" y="127"/>
                    <a:pt x="230" y="123"/>
                    <a:pt x="256" y="117"/>
                  </a:cubicBezTo>
                  <a:cubicBezTo>
                    <a:pt x="282" y="111"/>
                    <a:pt x="303" y="106"/>
                    <a:pt x="318" y="100"/>
                  </a:cubicBezTo>
                  <a:cubicBezTo>
                    <a:pt x="334" y="95"/>
                    <a:pt x="342" y="92"/>
                    <a:pt x="342" y="91"/>
                  </a:cubicBezTo>
                  <a:cubicBezTo>
                    <a:pt x="405" y="124"/>
                    <a:pt x="405" y="124"/>
                    <a:pt x="405" y="124"/>
                  </a:cubicBezTo>
                  <a:cubicBezTo>
                    <a:pt x="407" y="124"/>
                    <a:pt x="407" y="124"/>
                    <a:pt x="407" y="124"/>
                  </a:cubicBezTo>
                  <a:cubicBezTo>
                    <a:pt x="411" y="124"/>
                    <a:pt x="412" y="123"/>
                    <a:pt x="412" y="119"/>
                  </a:cubicBezTo>
                  <a:cubicBezTo>
                    <a:pt x="412" y="118"/>
                    <a:pt x="412" y="118"/>
                    <a:pt x="411" y="116"/>
                  </a:cubicBezTo>
                  <a:cubicBezTo>
                    <a:pt x="375" y="67"/>
                    <a:pt x="375" y="67"/>
                    <a:pt x="375" y="67"/>
                  </a:cubicBezTo>
                  <a:cubicBezTo>
                    <a:pt x="411" y="18"/>
                    <a:pt x="411" y="18"/>
                    <a:pt x="411" y="18"/>
                  </a:cubicBezTo>
                  <a:cubicBezTo>
                    <a:pt x="412" y="17"/>
                    <a:pt x="412" y="16"/>
                    <a:pt x="412" y="15"/>
                  </a:cubicBezTo>
                  <a:close/>
                  <a:moveTo>
                    <a:pt x="82" y="57"/>
                  </a:moveTo>
                  <a:cubicBezTo>
                    <a:pt x="79" y="60"/>
                    <a:pt x="76" y="61"/>
                    <a:pt x="72" y="61"/>
                  </a:cubicBezTo>
                  <a:cubicBezTo>
                    <a:pt x="68" y="61"/>
                    <a:pt x="64" y="60"/>
                    <a:pt x="61" y="57"/>
                  </a:cubicBezTo>
                  <a:cubicBezTo>
                    <a:pt x="58" y="54"/>
                    <a:pt x="57" y="50"/>
                    <a:pt x="57" y="45"/>
                  </a:cubicBezTo>
                  <a:cubicBezTo>
                    <a:pt x="57" y="41"/>
                    <a:pt x="58" y="37"/>
                    <a:pt x="61" y="34"/>
                  </a:cubicBezTo>
                  <a:cubicBezTo>
                    <a:pt x="64" y="31"/>
                    <a:pt x="68" y="29"/>
                    <a:pt x="72" y="29"/>
                  </a:cubicBezTo>
                  <a:cubicBezTo>
                    <a:pt x="76" y="29"/>
                    <a:pt x="79" y="31"/>
                    <a:pt x="82" y="34"/>
                  </a:cubicBezTo>
                  <a:cubicBezTo>
                    <a:pt x="85" y="37"/>
                    <a:pt x="87" y="41"/>
                    <a:pt x="87" y="45"/>
                  </a:cubicBezTo>
                  <a:cubicBezTo>
                    <a:pt x="87" y="50"/>
                    <a:pt x="85" y="54"/>
                    <a:pt x="82" y="57"/>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sp>
        <p:nvSpPr>
          <p:cNvPr id="64" name="AutoShape 64"/>
          <p:cNvSpPr/>
          <p:nvPr/>
        </p:nvSpPr>
        <p:spPr>
          <a:xfrm flipH="1">
            <a:off x="1061323" y="2678169"/>
            <a:ext cx="653320" cy="65179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5" name="AutoShape 65"/>
          <p:cNvSpPr/>
          <p:nvPr/>
        </p:nvSpPr>
        <p:spPr>
          <a:xfrm flipH="1">
            <a:off x="3695557" y="2678169"/>
            <a:ext cx="653320" cy="65179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6" name="AutoShape 66"/>
          <p:cNvSpPr/>
          <p:nvPr/>
        </p:nvSpPr>
        <p:spPr>
          <a:xfrm flipH="1">
            <a:off x="6337221" y="2678169"/>
            <a:ext cx="653320" cy="65179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7" name="AutoShape 67"/>
          <p:cNvSpPr/>
          <p:nvPr/>
        </p:nvSpPr>
        <p:spPr>
          <a:xfrm flipH="1">
            <a:off x="8962406" y="2678169"/>
            <a:ext cx="651796" cy="651796"/>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8" name="TextBox 68"/>
          <p:cNvSpPr txBox="1"/>
          <p:nvPr/>
        </p:nvSpPr>
        <p:spPr>
          <a:xfrm>
            <a:off x="948881" y="2735700"/>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01</a:t>
            </a:r>
          </a:p>
        </p:txBody>
      </p:sp>
      <p:sp>
        <p:nvSpPr>
          <p:cNvPr id="69" name="TextBox 69"/>
          <p:cNvSpPr txBox="1"/>
          <p:nvPr/>
        </p:nvSpPr>
        <p:spPr>
          <a:xfrm>
            <a:off x="3592640" y="2745225"/>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02</a:t>
            </a:r>
          </a:p>
        </p:txBody>
      </p:sp>
      <p:sp>
        <p:nvSpPr>
          <p:cNvPr id="70" name="TextBox 70"/>
          <p:cNvSpPr txBox="1"/>
          <p:nvPr/>
        </p:nvSpPr>
        <p:spPr>
          <a:xfrm>
            <a:off x="6234303"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03</a:t>
            </a:r>
          </a:p>
        </p:txBody>
      </p:sp>
      <p:sp>
        <p:nvSpPr>
          <p:cNvPr id="71" name="TextBox 71"/>
          <p:cNvSpPr txBox="1"/>
          <p:nvPr/>
        </p:nvSpPr>
        <p:spPr>
          <a:xfrm>
            <a:off x="8858727" y="2727032"/>
            <a:ext cx="859155" cy="548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700">
                <a:solidFill>
                  <a:schemeClr val="accent1">
                    <a:lumMod val="20000"/>
                    <a:lumOff val="80000"/>
                    <a:alpha val="100000"/>
                  </a:schemeClr>
                </a:solidFill>
                <a:latin typeface="Microsoft Yahei"/>
                <a:ea typeface="Microsoft Yahei"/>
                <a:cs typeface="Microsoft Yahei"/>
              </a:rPr>
              <a:t>04</a:t>
            </a:r>
          </a:p>
        </p:txBody>
      </p:sp>
      <p:sp>
        <p:nvSpPr>
          <p:cNvPr id="72" name="TextBox 72"/>
          <p:cNvSpPr txBox="1"/>
          <p:nvPr/>
        </p:nvSpPr>
        <p:spPr>
          <a:xfrm>
            <a:off x="94888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1">
                    <a:alpha val="100000"/>
                  </a:schemeClr>
                </a:solidFill>
                <a:latin typeface="Microsoft Yahei"/>
                <a:ea typeface="Microsoft Yahei"/>
                <a:cs typeface="Microsoft Yahei"/>
              </a:rPr>
              <a:t>数据收集</a:t>
            </a:r>
          </a:p>
        </p:txBody>
      </p:sp>
      <p:sp>
        <p:nvSpPr>
          <p:cNvPr id="73" name="TextBox 73"/>
          <p:cNvSpPr txBox="1"/>
          <p:nvPr/>
        </p:nvSpPr>
        <p:spPr>
          <a:xfrm>
            <a:off x="3582734"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2">
                    <a:alpha val="100000"/>
                  </a:schemeClr>
                </a:solidFill>
                <a:latin typeface="Microsoft Yahei"/>
                <a:ea typeface="Microsoft Yahei"/>
                <a:cs typeface="Microsoft Yahei"/>
              </a:rPr>
              <a:t>数据处理</a:t>
            </a:r>
          </a:p>
        </p:txBody>
      </p:sp>
      <p:sp>
        <p:nvSpPr>
          <p:cNvPr id="74" name="TextBox 74"/>
          <p:cNvSpPr txBox="1"/>
          <p:nvPr/>
        </p:nvSpPr>
        <p:spPr>
          <a:xfrm>
            <a:off x="6224111"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3">
                    <a:alpha val="100000"/>
                  </a:schemeClr>
                </a:solidFill>
                <a:latin typeface="Microsoft Yahei"/>
                <a:ea typeface="Microsoft Yahei"/>
                <a:cs typeface="Microsoft Yahei"/>
              </a:rPr>
              <a:t>数据分析</a:t>
            </a:r>
          </a:p>
        </p:txBody>
      </p:sp>
      <p:sp>
        <p:nvSpPr>
          <p:cNvPr id="75" name="TextBox 75"/>
          <p:cNvSpPr txBox="1"/>
          <p:nvPr/>
        </p:nvSpPr>
        <p:spPr>
          <a:xfrm>
            <a:off x="8848535" y="3787496"/>
            <a:ext cx="244792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1575" b="1">
                <a:solidFill>
                  <a:schemeClr val="accent4">
                    <a:alpha val="100000"/>
                  </a:schemeClr>
                </a:solidFill>
                <a:latin typeface="Microsoft Yahei"/>
                <a:ea typeface="Microsoft Yahei"/>
                <a:cs typeface="Microsoft Yahei"/>
              </a:rPr>
              <a:t>结果呈现</a:t>
            </a:r>
          </a:p>
        </p:txBody>
      </p:sp>
      <p:grpSp>
        <p:nvGrpSpPr>
          <p:cNvPr id="76" name="Group 76"/>
          <p:cNvGrpSpPr/>
          <p:nvPr/>
        </p:nvGrpSpPr>
        <p:grpSpPr>
          <a:xfrm>
            <a:off x="454963" y="93878"/>
            <a:ext cx="10641129" cy="914400"/>
            <a:chOff x="454963" y="93878"/>
            <a:chExt cx="10641129" cy="914400"/>
          </a:xfrm>
        </p:grpSpPr>
        <p:sp>
          <p:nvSpPr>
            <p:cNvPr id="77" name="AutoShape 7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8" name="AutoShape 7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9" name="AutoShape 7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0" name="AutoShape 8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1" name="AutoShape 8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2" name="AutoShape 8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3" name="AutoShape 8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4" name="AutoShape 8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5" name="AutoShape 8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6" name="AutoShape 8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7" name="AutoShape 8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8" name="AutoShape 8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9" name="AutoShape 8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0" name="AutoShape 9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1" name="AutoShape 9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2" name="AutoShape 9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3" name="AutoShape 9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4" name="AutoShape 9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5" name="AutoShape 9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6" name="AutoShape 9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7" name="TextBox 9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数据收集与处理</a:t>
              </a:r>
            </a:p>
          </p:txBody>
        </p:sp>
      </p:grpSp>
      <p:sp>
        <p:nvSpPr>
          <p:cNvPr id="98" name="TextBox 98"/>
          <p:cNvSpPr txBox="1"/>
          <p:nvPr/>
        </p:nvSpPr>
        <p:spPr>
          <a:xfrm>
            <a:off x="6257058"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运用统计分析方法，对处理后的数据进行深入分析，揭示智能制造能力成熟度的内在规律和特点。</a:t>
            </a:r>
          </a:p>
        </p:txBody>
      </p:sp>
      <p:sp>
        <p:nvSpPr>
          <p:cNvPr id="99" name="TextBox 99"/>
          <p:cNvSpPr txBox="1"/>
          <p:nvPr/>
        </p:nvSpPr>
        <p:spPr>
          <a:xfrm>
            <a:off x="3600742"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对收集的数据进行整理、分类、筛选和归纳，确保数据的准确性和完整性。</a:t>
            </a:r>
          </a:p>
        </p:txBody>
      </p:sp>
      <p:sp>
        <p:nvSpPr>
          <p:cNvPr id="100" name="TextBox 100"/>
          <p:cNvSpPr txBox="1"/>
          <p:nvPr/>
        </p:nvSpPr>
        <p:spPr>
          <a:xfrm>
            <a:off x="944426"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通过问卷调查、访谈、观察等方式收集企业内部和外部相关数据。</a:t>
            </a:r>
          </a:p>
        </p:txBody>
      </p:sp>
      <p:sp>
        <p:nvSpPr>
          <p:cNvPr id="101" name="TextBox 101"/>
          <p:cNvSpPr txBox="1"/>
          <p:nvPr/>
        </p:nvSpPr>
        <p:spPr>
          <a:xfrm>
            <a:off x="8913375" y="4234910"/>
            <a:ext cx="2447925"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将分析结果以图表、报告等形式呈现出来，为决策者提供直观、清晰的评估结果。</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https://d.book118.com/895233034221011120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115</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2024-09-23T04:33:01.163</cp:lastPrinted>
  <dcterms:created xsi:type="dcterms:W3CDTF">2024-09-22T20:33:01Z</dcterms:created>
  <dcterms:modified xsi:type="dcterms:W3CDTF">2024-09-22T20:33:03Z</dcterms:modified>
</cp:coreProperties>
</file>