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CCQIIT+EATLBG+MicrosoftYaHei-Bold"/>
      <p:regular r:id="rId15"/>
    </p:embeddedFont>
    <p:embeddedFont>
      <p:font typeface="LUVHMF+MS-UIGothic"/>
      <p:regular r:id="rId16"/>
    </p:embeddedFont>
    <p:embeddedFont>
      <p:font typeface="AMVECE+FGLFPA+ArialMT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1BFCE-C2D9-415E-BBBD-A8ED5D5AF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D1E77F-E673-4AE7-894F-506DAEB3F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8FE225-F8DC-4B38-A0BA-0B0720E75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4F6DCA-D79F-4A1E-A657-D31082947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F95BB0-A688-40E4-9724-CBA941CDA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DC6680-82D3-4B98-A789-2D4A2B002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FC9210-2AE5-48C0-8CE9-142A68A62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54D903-31CA-439F-8B12-A26B15288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616E2A-9B4B-48C5-93E6-57CF88E65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0B6E96-97AF-4761-9377-D02D6083E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CDD30B-015D-4DB8-AB0D-3DE954A64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323104024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2239" y="360273"/>
            <a:ext cx="854684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6B73"/>
                </a:solidFill>
                <a:latin typeface="CCQIIT+EATLBG+MicrosoftYaHei-Bold"/>
                <a:cs typeface="CCQIIT+EATLBG+MicrosoftYaHei-Bold"/>
              </a:rPr>
              <a:t>ONE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072369" y="360908"/>
            <a:ext cx="1597953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6B73"/>
                </a:solidFill>
                <a:latin typeface="CCQIIT+EATLBG+MicrosoftYaHei-Bold"/>
                <a:cs typeface="CCQIIT+EATLBG+MicrosoftYaHei-Bold"/>
              </a:rPr>
              <a:t>KEEP</a:t>
            </a:r>
            <a:r>
              <a:rPr sz="1800" spc="88">
                <a:solidFill>
                  <a:srgbClr val="006B73"/>
                </a:solidFill>
                <a:latin typeface="CCQIIT+EATLBG+MicrosoftYaHei-Bold"/>
                <a:cs typeface="CCQIIT+EATLBG+MicrosoftYaHei-Bold"/>
              </a:rPr>
              <a:t> </a:t>
            </a:r>
            <a:r>
              <a:rPr sz="1800">
                <a:solidFill>
                  <a:srgbClr val="006B73"/>
                </a:solidFill>
                <a:latin typeface="CCQIIT+EATLBG+MicrosoftYaHei-Bold"/>
                <a:cs typeface="CCQIIT+EATLBG+MicrosoftYaHei-Bold"/>
              </a:rPr>
              <a:t>VIEW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361690" y="2169045"/>
            <a:ext cx="6600825" cy="2326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1B1B1B"/>
                </a:solidFill>
                <a:latin typeface="LUVHMF+MS-UIGothic"/>
                <a:cs typeface="LUVHMF+MS-UIGothic"/>
              </a:rPr>
              <a:t>磁粉无</a:t>
            </a: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损检测</a:t>
            </a:r>
            <a:r>
              <a:rPr sz="4950">
                <a:solidFill>
                  <a:srgbClr val="1B1B1B"/>
                </a:solidFill>
                <a:latin typeface="LUVHMF+MS-UIGothic"/>
                <a:cs typeface="LUVHMF+MS-UIGothic"/>
              </a:rPr>
              <a:t>素材</a:t>
            </a: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课</a:t>
            </a:r>
          </a:p>
          <a:p>
            <a:pPr marL="2514600" marR="0">
              <a:lnSpc>
                <a:spcPts val="4950"/>
              </a:lnSpc>
              <a:spcBef>
                <a:spcPts val="990"/>
              </a:spcBef>
              <a:spcAft>
                <a:spcPct val="0"/>
              </a:spcAft>
            </a:pPr>
            <a:r>
              <a:rPr sz="4950">
                <a:solidFill>
                  <a:srgbClr val="1B1B1B"/>
                </a:solidFill>
                <a:latin typeface="LUVHMF+MS-UIGothic"/>
                <a:cs typeface="LUVHMF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47209" y="1420685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AMVECE+FGLFPA+ArialMT"/>
                <a:cs typeface="AMVECE+FGLFPA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LUVHMF+MS-UIGothic"/>
                <a:cs typeface="LUVHMF+MS-UIGothic"/>
              </a:rPr>
              <a:t>磁粉无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损检测</a:t>
            </a:r>
            <a:r>
              <a:rPr sz="2400">
                <a:solidFill>
                  <a:srgbClr val="000000"/>
                </a:solidFill>
                <a:latin typeface="LUVHMF+MS-UIGothic"/>
                <a:cs typeface="LUVHMF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47209" y="1859470"/>
            <a:ext cx="5491422" cy="25411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AMVECE+FGLFPA+ArialMT"/>
                <a:cs typeface="AMVECE+FGLFPA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LUVHMF+MS-UIGothic"/>
                <a:cs typeface="LUVHMF+MS-UIGothic"/>
              </a:rPr>
              <a:t>磁粉无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损检测设备</a:t>
            </a:r>
            <a:r>
              <a:rPr sz="2400">
                <a:solidFill>
                  <a:srgbClr val="000000"/>
                </a:solidFill>
                <a:latin typeface="LUVHMF+MS-UIGothic"/>
                <a:cs typeface="LUVHMF+MS-UIGothic"/>
              </a:rPr>
              <a:t>与器材</a:t>
            </a:r>
          </a:p>
          <a:p>
            <a:pPr marL="0" marR="0">
              <a:lnSpc>
                <a:spcPts val="2552"/>
              </a:lnSpc>
              <a:spcBef>
                <a:spcPts val="85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AMVECE+FGLFPA+ArialMT"/>
                <a:cs typeface="AMVECE+FGLFPA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LUVHMF+MS-UIGothic"/>
                <a:cs typeface="LUVHMF+MS-UIGothic"/>
              </a:rPr>
              <a:t>磁粉无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损检测</a:t>
            </a:r>
            <a:r>
              <a:rPr sz="2400">
                <a:solidFill>
                  <a:srgbClr val="000000"/>
                </a:solidFill>
                <a:latin typeface="LUVHMF+MS-UIGothic"/>
                <a:cs typeface="LUVHMF+MS-UIGothic"/>
              </a:rPr>
              <a:t>操作流程</a:t>
            </a:r>
          </a:p>
          <a:p>
            <a:pPr marL="0" marR="0">
              <a:lnSpc>
                <a:spcPts val="2552"/>
              </a:lnSpc>
              <a:spcBef>
                <a:spcPts val="90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AMVECE+FGLFPA+ArialMT"/>
                <a:cs typeface="AMVECE+FGLFPA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LUVHMF+MS-UIGothic"/>
                <a:cs typeface="LUVHMF+MS-UIGothic"/>
              </a:rPr>
              <a:t>磁粉无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损检测结</a:t>
            </a:r>
            <a:r>
              <a:rPr sz="2400">
                <a:solidFill>
                  <a:srgbClr val="000000"/>
                </a:solidFill>
                <a:latin typeface="LUVHMF+MS-UIGothic"/>
                <a:cs typeface="LUVHMF+MS-UIGothic"/>
              </a:rPr>
              <a:t>果分析</a:t>
            </a:r>
          </a:p>
          <a:p>
            <a:pPr marL="0" marR="0">
              <a:lnSpc>
                <a:spcPts val="2552"/>
              </a:lnSpc>
              <a:spcBef>
                <a:spcPts val="85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AMVECE+FGLFPA+ArialMT"/>
                <a:cs typeface="AMVECE+FGLFPA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LUVHMF+MS-UIGothic"/>
                <a:cs typeface="LUVHMF+MS-UIGothic"/>
              </a:rPr>
              <a:t>磁粉无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损检测</a:t>
            </a:r>
            <a:r>
              <a:rPr sz="2400">
                <a:solidFill>
                  <a:srgbClr val="000000"/>
                </a:solidFill>
                <a:latin typeface="LUVHMF+MS-UIGothic"/>
                <a:cs typeface="LUVHMF+MS-UIGothic"/>
              </a:rPr>
              <a:t>注意事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000000"/>
                </a:solidFill>
                <a:latin typeface="LUVHMF+MS-UIGothic"/>
                <a:cs typeface="LUVHMF+MS-UIGothic"/>
              </a:rPr>
              <a:t>与安全防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护</a:t>
            </a:r>
          </a:p>
          <a:p>
            <a:pPr marL="0" marR="0">
              <a:lnSpc>
                <a:spcPts val="2552"/>
              </a:lnSpc>
              <a:spcBef>
                <a:spcPts val="90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AMVECE+FGLFPA+ArialMT"/>
                <a:cs typeface="AMVECE+FGLFPA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LUVHMF+MS-UIGothic"/>
                <a:cs typeface="LUVHMF+MS-UIGothic"/>
              </a:rPr>
              <a:t>磁粉无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损检测</a:t>
            </a:r>
            <a:r>
              <a:rPr sz="2400">
                <a:solidFill>
                  <a:srgbClr val="000000"/>
                </a:solidFill>
                <a:latin typeface="LUVHMF+MS-UIGothic"/>
                <a:cs typeface="LUVHMF+MS-UIGothic"/>
              </a:rPr>
              <a:t>案例分析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929764" y="2576012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LUVHMF+MS-UIGothic"/>
                <a:cs typeface="LUVHMF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929764" y="3569153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CCQIIT+EATLBG+MicrosoftYaHei-Bold"/>
                <a:cs typeface="CCQIIT+EATLBG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CCQIIT+EATLBG+MicrosoftYaHei-Bold"/>
                <a:cs typeface="CCQIIT+EATLBG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810000" y="3441675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LUVHMF+MS-UIGothic"/>
                <a:cs typeface="LUVHMF+MS-UIGothic"/>
              </a:rPr>
              <a:t>磁粉无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损检测</a:t>
            </a:r>
            <a:r>
              <a:rPr sz="4500">
                <a:solidFill>
                  <a:srgbClr val="000000"/>
                </a:solidFill>
                <a:latin typeface="LUVHMF+MS-UIGothic"/>
                <a:cs typeface="LUVHMF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LUVHMF+MS-UIGothic"/>
                <a:cs typeface="LUVHMF+MS-UIGothic"/>
              </a:rPr>
              <a:t>定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6B73"/>
                </a:solidFill>
                <a:latin typeface="LUVHMF+MS-UIGothic"/>
                <a:cs typeface="LUVHMF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B73"/>
                </a:solidFill>
                <a:latin typeface="LUVHMF+MS-UIGothic"/>
                <a:cs typeface="LUVHMF+MS-UIGothic"/>
              </a:rPr>
              <a:t>定</a:t>
            </a:r>
            <a:r>
              <a:rPr sz="1550">
                <a:solidFill>
                  <a:srgbClr val="006B7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UVHMF+MS-UIGothic"/>
                <a:cs typeface="LUVHMF+MS-UIGothic"/>
              </a:rPr>
              <a:t>磁粉无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损检测</a:t>
            </a:r>
            <a:r>
              <a:rPr sz="1350">
                <a:solidFill>
                  <a:srgbClr val="000000"/>
                </a:solidFill>
                <a:latin typeface="LUVHMF+MS-UIGothic"/>
                <a:cs typeface="LUVHMF+MS-UIGothic"/>
              </a:rPr>
              <a:t>是一种利用磁粉或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UVHMF+MS-UIGothic"/>
                <a:cs typeface="LUVHMF+MS-UIGothic"/>
              </a:rPr>
              <a:t>磁性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悬</a:t>
            </a:r>
            <a:r>
              <a:rPr sz="1350">
                <a:solidFill>
                  <a:srgbClr val="000000"/>
                </a:solidFill>
                <a:latin typeface="LUVHMF+MS-UIGothic"/>
                <a:cs typeface="LUVHMF+MS-UIGothic"/>
              </a:rPr>
              <a:t>浮液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对铁</a:t>
            </a:r>
            <a:r>
              <a:rPr sz="1350">
                <a:solidFill>
                  <a:srgbClr val="000000"/>
                </a:solidFill>
                <a:latin typeface="LUVHMF+MS-UIGothic"/>
                <a:cs typeface="LUVHMF+MS-UIGothic"/>
              </a:rPr>
              <a:t>磁性材料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LUVHMF+MS-UIGothic"/>
                <a:cs typeface="LUVHMF+MS-UIGothic"/>
              </a:rPr>
              <a:t>行无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损检测</a:t>
            </a:r>
            <a:r>
              <a:rPr sz="1350">
                <a:solidFill>
                  <a:srgbClr val="000000"/>
                </a:solidFill>
                <a:latin typeface="LUVHMF+MS-UIGothic"/>
                <a:cs typeface="LUVHMF+MS-UIGothic"/>
              </a:rPr>
              <a:t>的方法。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B73"/>
                </a:solidFill>
                <a:latin typeface="LUVHMF+MS-UIGothic"/>
                <a:cs typeface="LUVHMF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UVHMF+MS-UIGothic"/>
                <a:cs typeface="LUVHMF+MS-UIGothic"/>
              </a:rPr>
              <a:t>具有高灵敏度、高分辨率和高可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UVHMF+MS-UIGothic"/>
                <a:cs typeface="LUVHMF+MS-UIGothic"/>
              </a:rPr>
              <a:t>靠性，能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够检测</a:t>
            </a:r>
            <a:r>
              <a:rPr sz="1350">
                <a:solidFill>
                  <a:srgbClr val="000000"/>
                </a:solidFill>
                <a:latin typeface="LUVHMF+MS-UIGothic"/>
                <a:cs typeface="LUVHMF+MS-UIGothic"/>
              </a:rPr>
              <a:t>出材料内部的裂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纹</a:t>
            </a:r>
            <a:r>
              <a:rPr sz="1350">
                <a:solidFill>
                  <a:srgbClr val="000000"/>
                </a:solidFill>
                <a:latin typeface="LUVHMF+MS-UIGothic"/>
                <a:cs typeface="LUVHMF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夹杂</a:t>
            </a:r>
            <a:r>
              <a:rPr sz="1350">
                <a:solidFill>
                  <a:srgbClr val="000000"/>
                </a:solidFill>
                <a:latin typeface="LUVHMF+MS-UIGothic"/>
                <a:cs typeface="LUVHMF+MS-UIGothic"/>
              </a:rPr>
              <a:t>物、气孔等缺陷，且不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UVHMF+MS-UIGothic"/>
                <a:cs typeface="LUVHMF+MS-UIGothic"/>
              </a:rPr>
              <a:t>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LUVHMF+MS-UIGothic"/>
                <a:cs typeface="LUVHMF+MS-UIGothic"/>
              </a:rPr>
              <a:t>材料造成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损伤</a:t>
            </a:r>
            <a:r>
              <a:rPr sz="1350">
                <a:solidFill>
                  <a:srgbClr val="000000"/>
                </a:solidFill>
                <a:latin typeface="LUVHMF+MS-UIGothic"/>
                <a:cs typeface="LUVHM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LUVHMF+MS-UIGothic"/>
                <a:cs typeface="LUVHMF+MS-UIGothic"/>
              </a:rPr>
              <a:t>工作原理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85544" y="1660287"/>
            <a:ext cx="8001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6B73"/>
                </a:solidFill>
                <a:latin typeface="LUVHMF+MS-UIGothic"/>
                <a:cs typeface="LUVHMF+MS-UIGothic"/>
              </a:rPr>
              <a:t>磁化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85544" y="2144767"/>
            <a:ext cx="49651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外部磁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铁</a:t>
            </a: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磁性材料磁化，使其内部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生磁感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应线</a:t>
            </a: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85544" y="3203971"/>
            <a:ext cx="12573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6B73"/>
                </a:solidFill>
                <a:latin typeface="LUVHMF+MS-UIGothic"/>
                <a:cs typeface="LUVHMF+MS-UIGothic"/>
              </a:rPr>
              <a:t>漏磁</a:t>
            </a:r>
            <a:r>
              <a:rPr sz="1800">
                <a:solidFill>
                  <a:srgbClr val="006B73"/>
                </a:solidFill>
                <a:latin typeface="SimSun"/>
                <a:cs typeface="SimSun"/>
              </a:rPr>
              <a:t>检测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85544" y="3688453"/>
            <a:ext cx="49651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当材料存在缺陷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，部分磁感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应线</a:t>
            </a: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绕过</a:t>
            </a: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缺陷或穿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缺陷，形成漏磁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85544" y="4767976"/>
            <a:ext cx="12573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6B73"/>
                </a:solidFill>
                <a:latin typeface="LUVHMF+MS-UIGothic"/>
                <a:cs typeface="LUVHMF+MS-UIGothic"/>
              </a:rPr>
              <a:t>磁粉</a:t>
            </a:r>
            <a:r>
              <a:rPr sz="1800">
                <a:solidFill>
                  <a:srgbClr val="006B73"/>
                </a:solidFill>
                <a:latin typeface="SimSun"/>
                <a:cs typeface="SimSun"/>
              </a:rPr>
              <a:t>显</a:t>
            </a:r>
            <a:r>
              <a:rPr sz="1800">
                <a:solidFill>
                  <a:srgbClr val="006B73"/>
                </a:solidFill>
                <a:latin typeface="LUVHMF+MS-UIGothic"/>
                <a:cs typeface="LUVHMF+MS-UIGothic"/>
              </a:rPr>
              <a:t>示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85544" y="5252458"/>
            <a:ext cx="49651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将磁粉或磁性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悬</a:t>
            </a: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浮液撒在材料表面，漏磁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会吸附磁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粉形成磁痕，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示出缺陷的位置和形状。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6B73"/>
                </a:solidFill>
                <a:latin typeface="LUVHMF+MS-UIGothic"/>
                <a:cs typeface="LUVHMF+MS-UIGothic"/>
              </a:rPr>
              <a:t>用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006B73"/>
                </a:solidFill>
                <a:latin typeface="LUVHMF+MS-UIGothic"/>
                <a:cs typeface="LUVHMF+MS-UIGothic"/>
              </a:rPr>
              <a:t>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15135" y="16400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LUVHMF+MS-UIGothic"/>
                <a:cs typeface="LUVHMF+MS-UIGothic"/>
              </a:rPr>
              <a:t>航空航天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76715" y="164000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LUVHMF+MS-UIGothic"/>
                <a:cs typeface="LUVHMF+MS-UIGothic"/>
              </a:rPr>
              <a:t>石油化工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88620" y="2240017"/>
            <a:ext cx="40152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检测飞</a:t>
            </a: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机、火箭、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星等关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部件的制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41969" y="2240017"/>
            <a:ext cx="401523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管道、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力容器、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阀门</a:t>
            </a: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等关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键设备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的制造和运行状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436619" y="2514338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量。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694179" y="44117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电</a:t>
            </a:r>
            <a:r>
              <a:rPr sz="2300" spc="25">
                <a:solidFill>
                  <a:srgbClr val="006B73"/>
                </a:solidFill>
                <a:latin typeface="LUVHMF+MS-UIGothic"/>
                <a:cs typeface="LUVHMF+MS-UIGothic"/>
              </a:rPr>
              <a:t>力能源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276715" y="441178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轨</a:t>
            </a:r>
            <a:r>
              <a:rPr sz="2300" spc="25">
                <a:solidFill>
                  <a:srgbClr val="006B73"/>
                </a:solidFill>
                <a:latin typeface="LUVHMF+MS-UIGothic"/>
                <a:cs typeface="LUVHMF+MS-UIGothic"/>
              </a:rPr>
              <a:t>道交通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68300" y="5011793"/>
            <a:ext cx="430790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检测发电</a:t>
            </a: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机、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变压</a:t>
            </a: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器、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电动</a:t>
            </a: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机等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</a:p>
          <a:p>
            <a:pPr marL="24765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的关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部件。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141969" y="5011793"/>
            <a:ext cx="401523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、地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铁</a:t>
            </a: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轻轨</a:t>
            </a: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轨</a:t>
            </a: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道交通工具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的关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部件。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CCQIIT+EATLBG+MicrosoftYaHei-Bold"/>
                <a:cs typeface="CCQIIT+EATLBG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CCQIIT+EATLBG+MicrosoftYaHei-Bold"/>
                <a:cs typeface="CCQIIT+EATLBG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952750" y="3441675"/>
            <a:ext cx="7229475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LUVHMF+MS-UIGothic"/>
                <a:cs typeface="LUVHMF+MS-UIGothic"/>
              </a:rPr>
              <a:t>磁粉无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损检测设备</a:t>
            </a:r>
            <a:r>
              <a:rPr sz="4500">
                <a:solidFill>
                  <a:srgbClr val="000000"/>
                </a:solidFill>
                <a:latin typeface="LUVHMF+MS-UIGothic"/>
                <a:cs typeface="LUVHMF+MS-UIGothic"/>
              </a:rPr>
              <a:t>与器材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LUVHMF+MS-UIGothic"/>
                <a:cs typeface="LUVHMF+MS-UIGothic"/>
              </a:rPr>
              <a:t>磁粉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38045" y="1781809"/>
            <a:ext cx="71180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LUVHMF+MS-UIGothic"/>
                <a:cs typeface="LUVHMF+MS-UIGothic"/>
              </a:rPr>
              <a:t>磁粉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36590" y="17811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LUVHMF+MS-UIGothic"/>
                <a:cs typeface="LUVHMF+MS-UIGothic"/>
              </a:rPr>
              <a:t>磁粉分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5169" y="2694793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UVHMF+MS-UIGothic"/>
                <a:cs typeface="LUVHMF+MS-UIGothic"/>
              </a:rPr>
              <a:t>磁粉是一种具有高磁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LUVHMF+MS-UIGothic"/>
                <a:cs typeface="LUVHMF+MS-UIGothic"/>
              </a:rPr>
              <a:t>率的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LUVHMF+MS-UIGothic"/>
                <a:cs typeface="LUVHMF+MS-UIGothic"/>
              </a:rPr>
              <a:t>磁性物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LUVHMF+MS-UIGothic"/>
                <a:cs typeface="LUVHMF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UVHMF+MS-UIGothic"/>
                <a:cs typeface="LUVHMF+MS-UIGothic"/>
              </a:rPr>
              <a:t>通常用于磁粉无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损检测</a:t>
            </a:r>
            <a:r>
              <a:rPr sz="1350">
                <a:solidFill>
                  <a:srgbClr val="000000"/>
                </a:solidFill>
                <a:latin typeface="LUVHMF+MS-UIGothic"/>
                <a:cs typeface="LUVHMF+MS-UIGothic"/>
              </a:rPr>
              <a:t>中，以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000000"/>
                </a:solidFill>
                <a:latin typeface="LUVHMF+MS-UIGothic"/>
                <a:cs typeface="LUVHMF+MS-UIGothic"/>
              </a:rPr>
              <a:t>示材料表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UVHMF+MS-UIGothic"/>
                <a:cs typeface="LUVHMF+MS-UIGothic"/>
              </a:rPr>
              <a:t>面的缺陷。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29454" y="2694793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UVHMF+MS-UIGothic"/>
                <a:cs typeface="LUVHMF+MS-UIGothic"/>
              </a:rPr>
              <a:t>磁粉可分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为铁</a:t>
            </a:r>
            <a:r>
              <a:rPr sz="1350">
                <a:solidFill>
                  <a:srgbClr val="000000"/>
                </a:solidFill>
                <a:latin typeface="LUVHMF+MS-UIGothic"/>
                <a:cs typeface="LUVHMF+MS-UIGothic"/>
              </a:rPr>
              <a:t>磁性、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亚铁</a:t>
            </a:r>
            <a:r>
              <a:rPr sz="1350">
                <a:solidFill>
                  <a:srgbClr val="000000"/>
                </a:solidFill>
                <a:latin typeface="LUVHMF+MS-UIGothic"/>
                <a:cs typeface="LUVHMF+MS-UIGothic"/>
              </a:rPr>
              <a:t>磁性和非磁性三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UVHMF+MS-UIGothic"/>
                <a:cs typeface="LUVHMF+MS-UIGothic"/>
              </a:rPr>
              <a:t>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LUVHMF+MS-UIGothic"/>
                <a:cs typeface="LUVHMF+MS-UIGothic"/>
              </a:rPr>
              <a:t>型，根据不同的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000000"/>
                </a:solidFill>
                <a:latin typeface="LUVHMF+MS-UIGothic"/>
                <a:cs typeface="LUVHMF+MS-UIGothic"/>
              </a:rPr>
              <a:t>需求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LUVHMF+MS-UIGothic"/>
                <a:cs typeface="LUVHMF+MS-UIGothic"/>
              </a:rPr>
              <a:t>不同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UVHMF+MS-UIGothic"/>
                <a:cs typeface="LUVHMF+MS-UIGothic"/>
              </a:rPr>
              <a:t>型的磁粉。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943735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LUVHMF+MS-UIGothic"/>
                <a:cs typeface="LUVHMF+MS-UIGothic"/>
              </a:rPr>
              <a:t>磁粉粒度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36590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LUVHMF+MS-UIGothic"/>
                <a:cs typeface="LUVHMF+MS-UIGothic"/>
              </a:rPr>
              <a:t>磁粉保存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5169" y="5255112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UVHMF+MS-UIGothic"/>
                <a:cs typeface="LUVHMF+MS-UIGothic"/>
              </a:rPr>
              <a:t>磁粉的粒度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对检测</a:t>
            </a:r>
            <a:r>
              <a:rPr sz="1350">
                <a:solidFill>
                  <a:srgbClr val="000000"/>
                </a:solidFill>
                <a:latin typeface="LUVHMF+MS-UIGothic"/>
                <a:cs typeface="LUVHMF+MS-UIGothic"/>
              </a:rPr>
              <a:t>效果有很大影响，粒度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UVHMF+MS-UIGothic"/>
                <a:cs typeface="LUVHMF+MS-UIGothic"/>
              </a:rPr>
              <a:t>越小，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000000"/>
                </a:solidFill>
                <a:latin typeface="LUVHMF+MS-UIGothic"/>
                <a:cs typeface="LUVHMF+MS-UIGothic"/>
              </a:rPr>
              <a:t>的灵敏度越高，但同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LUVHMF+MS-UIGothic"/>
                <a:cs typeface="LUVHMF+MS-UIGothic"/>
              </a:rPr>
              <a:t>磁粉的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UVHMF+MS-UIGothic"/>
                <a:cs typeface="LUVHMF+MS-UIGothic"/>
              </a:rPr>
              <a:t>易用性和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LUVHMF+MS-UIGothic"/>
                <a:cs typeface="LUVHMF+MS-UIGothic"/>
              </a:rPr>
              <a:t>定性也会受到影响。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29454" y="5255112"/>
            <a:ext cx="341654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UVHMF+MS-UIGothic"/>
                <a:cs typeface="LUVHMF+MS-UIGothic"/>
              </a:rPr>
              <a:t>磁粉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LUVHMF+MS-UIGothic"/>
                <a:cs typeface="LUVHMF+MS-UIGothic"/>
              </a:rPr>
              <a:t>存放在干燥、避光的地方，避免受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UVHMF+MS-UIGothic"/>
                <a:cs typeface="LUVHMF+MS-UIGothic"/>
              </a:rPr>
              <a:t>潮、氧化和光照，以保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000000"/>
                </a:solidFill>
                <a:latin typeface="LUVHMF+MS-UIGothic"/>
                <a:cs typeface="LUVHMF+MS-UIGothic"/>
              </a:rPr>
              <a:t>其性能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LUVHMF+MS-UIGothic"/>
                <a:cs typeface="LUVHMF+MS-UIGothic"/>
              </a:rPr>
              <a:t>定。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LUVHMF+MS-UIGothic"/>
                <a:cs typeface="LUVHMF+MS-UIGothic"/>
              </a:rPr>
              <a:t>磁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悬</a:t>
            </a:r>
            <a:r>
              <a:rPr sz="3000">
                <a:solidFill>
                  <a:srgbClr val="006B73"/>
                </a:solidFill>
                <a:latin typeface="LUVHMF+MS-UIGothic"/>
                <a:cs typeface="LUVHMF+MS-UIGothic"/>
              </a:rPr>
              <a:t>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390255" y="154793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LUVHMF+MS-UIGothic"/>
                <a:cs typeface="LUVHMF+MS-UIGothic"/>
              </a:rPr>
              <a:t>磁</a:t>
            </a: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悬</a:t>
            </a:r>
            <a:r>
              <a:rPr sz="2300" spc="23">
                <a:solidFill>
                  <a:srgbClr val="006B73"/>
                </a:solidFill>
                <a:latin typeface="LUVHMF+MS-UIGothic"/>
                <a:cs typeface="LUVHMF+MS-UIGothic"/>
              </a:rPr>
              <a:t>液配制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475354" y="159301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载</a:t>
            </a:r>
            <a:r>
              <a:rPr sz="2300" spc="25">
                <a:solidFill>
                  <a:srgbClr val="006B73"/>
                </a:solidFill>
                <a:latin typeface="LUVHMF+MS-UIGothic"/>
                <a:cs typeface="LUVHMF+MS-UIGothic"/>
              </a:rPr>
              <a:t>液</a:t>
            </a: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136130" y="1986697"/>
            <a:ext cx="1833432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006B73"/>
                </a:solidFill>
                <a:latin typeface="CCQIIT+EATLBG+MicrosoftYaHei-Bold"/>
                <a:cs typeface="CCQIIT+EATLBG+MicrosoftYaHei-Bold"/>
              </a:rPr>
              <a:t>D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390255" y="2072378"/>
            <a:ext cx="38697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需求和被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材料的特性，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合适的磁粉、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载</a:t>
            </a: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液和添加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剂进</a:t>
            </a: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行配制。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27455" y="2144767"/>
            <a:ext cx="39433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载</a:t>
            </a: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液的种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和性能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悬</a:t>
            </a: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液的性能有很大</a:t>
            </a:r>
          </a:p>
          <a:p>
            <a:pPr marL="190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影响，常用的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载</a:t>
            </a: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液有水、煤油、机油等。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44565" y="2704882"/>
            <a:ext cx="1738889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006B73"/>
                </a:solidFill>
                <a:latin typeface="CCQIIT+EATLBG+MicrosoftYaHei-Bold"/>
                <a:cs typeface="CCQIIT+EATLBG+MicrosoftYaHei-Bold"/>
              </a:rPr>
              <a:t>C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958715" y="3377982"/>
            <a:ext cx="1747093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006B73"/>
                </a:solidFill>
                <a:latin typeface="CCQIIT+EATLBG+MicrosoftYaHei-Bold"/>
                <a:cs typeface="CCQIIT+EATLBG+MicrosoftYaHei-Bold"/>
              </a:rPr>
              <a:t>B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136130" y="396918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LUVHMF+MS-UIGothic"/>
                <a:cs typeface="LUVHMF+MS-UIGothic"/>
              </a:rPr>
              <a:t>添加</a:t>
            </a: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剂</a:t>
            </a:r>
            <a:r>
              <a:rPr sz="2300" spc="23">
                <a:solidFill>
                  <a:srgbClr val="006B73"/>
                </a:solidFill>
                <a:latin typeface="LUVHMF+MS-UIGothic"/>
                <a:cs typeface="LUVHMF+MS-UIGothic"/>
              </a:rPr>
              <a:t>作用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2738754" y="403713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LUVHMF+MS-UIGothic"/>
                <a:cs typeface="LUVHMF+MS-UIGothic"/>
              </a:rPr>
              <a:t>磁</a:t>
            </a: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悬</a:t>
            </a:r>
            <a:r>
              <a:rPr sz="2300">
                <a:solidFill>
                  <a:srgbClr val="006B73"/>
                </a:solidFill>
                <a:latin typeface="LUVHMF+MS-UIGothic"/>
                <a:cs typeface="LUVHMF+MS-UIGothic"/>
              </a:rPr>
              <a:t>液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804284" y="4098073"/>
            <a:ext cx="1801787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006B73"/>
                </a:solidFill>
                <a:latin typeface="CCQIIT+EATLBG+MicrosoftYaHei-Bold"/>
                <a:cs typeface="CCQIIT+EATLBG+MicrosoftYaHei-Bold"/>
              </a:rPr>
              <a:t>A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7136130" y="4494268"/>
            <a:ext cx="38697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了提高磁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悬</a:t>
            </a: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液的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定性、防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锈</a:t>
            </a: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性和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润</a:t>
            </a: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滑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性等性能，通常会加入一些添加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，如表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面活性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、防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锈剂</a:t>
            </a: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等。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618490" y="4561578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悬</a:t>
            </a: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液是由磁粉、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载</a:t>
            </a: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液和添加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剂组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618490" y="4835897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成的混合物，用于将磁粉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到被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</a:t>
            </a:r>
          </a:p>
          <a:p>
            <a:pPr marL="1905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LUVHMF+MS-UIGothic"/>
                <a:cs typeface="LUVHMF+MS-UIGothic"/>
              </a:rPr>
              <a:t>材料表面。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LUVHMF+MS-UIGothic"/>
                <a:cs typeface="LUVHMF+MS-UIGothic"/>
              </a:rPr>
              <a:t>磁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90365" y="1529079"/>
            <a:ext cx="71180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LUVHMF+MS-UIGothic"/>
                <a:cs typeface="LUVHMF+MS-UIGothic"/>
              </a:rPr>
              <a:t>磁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轭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10550" y="15290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LUVHMF+MS-UIGothic"/>
                <a:cs typeface="LUVHMF+MS-UIGothic"/>
              </a:rPr>
              <a:t>磁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轭</a:t>
            </a:r>
            <a:r>
              <a:rPr sz="1600">
                <a:solidFill>
                  <a:srgbClr val="FFFFFF"/>
                </a:solidFill>
                <a:latin typeface="LUVHMF+MS-UIGothic"/>
                <a:cs typeface="LUVHMF+MS-UIGothic"/>
              </a:rPr>
              <a:t>分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178300" y="2257163"/>
            <a:ext cx="350520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UVHMF+MS-UIGothic"/>
                <a:cs typeface="LUVHMF+MS-UIGothic"/>
              </a:rPr>
              <a:t>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轭</a:t>
            </a:r>
            <a:r>
              <a:rPr sz="1500">
                <a:solidFill>
                  <a:srgbClr val="FFFFFF"/>
                </a:solidFill>
                <a:latin typeface="LUVHMF+MS-UIGothic"/>
                <a:cs typeface="LUVHMF+MS-UIGothic"/>
              </a:rPr>
              <a:t>是用于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LUVHMF+MS-UIGothic"/>
                <a:cs typeface="LUVHMF+MS-UIGothic"/>
              </a:rPr>
              <a:t>生磁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LUVHMF+MS-UIGothic"/>
                <a:cs typeface="LUVHMF+MS-UIGothic"/>
              </a:rPr>
              <a:t>并使磁力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LUVHMF+MS-UIGothic"/>
                <a:cs typeface="LUVHMF+MS-UIGothic"/>
              </a:rPr>
              <a:t>均匀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UVHMF+MS-UIGothic"/>
                <a:cs typeface="LUVHMF+MS-UIGothic"/>
              </a:rPr>
              <a:t>分布的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FFF"/>
                </a:solidFill>
                <a:latin typeface="LUVHMF+MS-UIGothic"/>
                <a:cs typeface="LUVHMF+MS-UIGothic"/>
              </a:rPr>
              <a:t>，通常由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LUVHMF+MS-UIGothic"/>
                <a:cs typeface="LUVHMF+MS-UIGothic"/>
              </a:rPr>
              <a:t>磁材料制成。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98484" y="2257163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UVHMF+MS-UIGothic"/>
                <a:cs typeface="LUVHMF+MS-UIGothic"/>
              </a:rPr>
              <a:t>根据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LUVHMF+MS-UIGothic"/>
                <a:cs typeface="LUVHMF+MS-UIGothic"/>
              </a:rPr>
              <a:t>构和用途的不同，磁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轭</a:t>
            </a:r>
            <a:r>
              <a:rPr sz="1500">
                <a:solidFill>
                  <a:srgbClr val="FFFFFF"/>
                </a:solidFill>
                <a:latin typeface="LUVHMF+MS-UIGothic"/>
                <a:cs typeface="LUVHMF+MS-UIGothic"/>
              </a:rPr>
              <a:t>可分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UVHMF+MS-UIGothic"/>
                <a:cs typeface="LUVHMF+MS-UIGothic"/>
              </a:rPr>
              <a:t>固定式和移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LUVHMF+MS-UIGothic"/>
                <a:cs typeface="LUVHMF+MS-UIGothic"/>
              </a:rPr>
              <a:t>式两种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LUVHMF+MS-UIGothic"/>
                <a:cs typeface="LUVHMF+MS-UIGothic"/>
              </a:rPr>
              <a:t>型。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190365" y="412368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LUVHMF+MS-UIGothic"/>
                <a:cs typeface="LUVHMF+MS-UIGothic"/>
              </a:rPr>
              <a:t>磁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轭</a:t>
            </a:r>
            <a:r>
              <a:rPr sz="1600">
                <a:solidFill>
                  <a:srgbClr val="FFFFFF"/>
                </a:solidFill>
                <a:latin typeface="LUVHMF+MS-UIGothic"/>
                <a:cs typeface="LUVHMF+MS-UIGothic"/>
              </a:rPr>
              <a:t>材料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10550" y="412368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LUVHMF+MS-UIGothic"/>
                <a:cs typeface="LUVHMF+MS-UIGothic"/>
              </a:rPr>
              <a:t>磁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轭维护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178300" y="4851138"/>
            <a:ext cx="36506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LUVHMF+MS-UIGothic"/>
                <a:cs typeface="LUVHMF+MS-UIGothic"/>
              </a:rPr>
              <a:t>了保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FFFFFF"/>
                </a:solidFill>
                <a:latin typeface="LUVHMF+MS-UIGothic"/>
                <a:cs typeface="LUVHMF+MS-UIGothic"/>
              </a:rPr>
              <a:t>良好的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LUVHMF+MS-UIGothic"/>
                <a:cs typeface="LUVHMF+MS-UIGothic"/>
              </a:rPr>
              <a:t>磁性能和机械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LUVHMF+MS-UIGothic"/>
                <a:cs typeface="LUVHMF+MS-UIGothic"/>
              </a:rPr>
              <a:t>度，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UVHMF+MS-UIGothic"/>
                <a:cs typeface="LUVHMF+MS-UIGothic"/>
              </a:rPr>
              <a:t>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轭</a:t>
            </a:r>
            <a:r>
              <a:rPr sz="1500">
                <a:solidFill>
                  <a:srgbClr val="FFFFFF"/>
                </a:solidFill>
                <a:latin typeface="LUVHMF+MS-UIGothic"/>
                <a:cs typeface="LUVHMF+MS-UIGothic"/>
              </a:rPr>
              <a:t>通常由高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LUVHMF+MS-UIGothic"/>
                <a:cs typeface="LUVHMF+MS-UIGothic"/>
              </a:rPr>
              <a:t>磁性的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钢</a:t>
            </a:r>
            <a:r>
              <a:rPr sz="1500">
                <a:solidFill>
                  <a:srgbClr val="FFFFFF"/>
                </a:solidFill>
                <a:latin typeface="LUVHMF+MS-UIGothic"/>
                <a:cs typeface="LUVHMF+MS-UIGothic"/>
              </a:rPr>
              <a:t>材或合金制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UVHMF+MS-UIGothic"/>
                <a:cs typeface="LUVHMF+MS-UIGothic"/>
              </a:rPr>
              <a:t>成。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198484" y="4854313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LUVHMF+MS-UIGothic"/>
                <a:cs typeface="LUVHMF+MS-UIGothic"/>
              </a:rPr>
              <a:t>了保持磁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轭</a:t>
            </a:r>
            <a:r>
              <a:rPr sz="1500">
                <a:solidFill>
                  <a:srgbClr val="FFFFFF"/>
                </a:solidFill>
                <a:latin typeface="LUVHMF+MS-UIGothic"/>
                <a:cs typeface="LUVHMF+MS-UIGothic"/>
              </a:rPr>
              <a:t>的性能和使用寿命，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UVHMF+MS-UIGothic"/>
                <a:cs typeface="LUVHMF+MS-UIGothic"/>
              </a:rPr>
              <a:t>定期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LUVHMF+MS-UIGothic"/>
                <a:cs typeface="LUVHMF+MS-UIGothic"/>
              </a:rPr>
              <a:t>行清理和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FFFFFF"/>
                </a:solidFill>
                <a:latin typeface="LUVHMF+MS-UIGothic"/>
                <a:cs typeface="LUVHM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https://d.book118.com/895323104024011124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CCQIIT+EATLBG+MicrosoftYaHei-Bold</vt:lpstr>
      <vt:lpstr>LUVHMF+MS-UIGothic</vt:lpstr>
      <vt:lpstr>SimSun</vt:lpstr>
      <vt:lpstr>AMVECE+FGLFPA+ArialMT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2024-09-28T07:18:37.565</cp:lastPrinted>
  <dcterms:created xsi:type="dcterms:W3CDTF">2024-09-27T23:18:37Z</dcterms:created>
  <dcterms:modified xsi:type="dcterms:W3CDTF">2024-09-27T23:18:38Z</dcterms:modified>
</cp:coreProperties>
</file>