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422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208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8A8ECE-16AC-404C-88E0-A76C8757E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CB6462-8851-402D-BE53-DC8DE4E37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AB8A18-1C8D-4B10-9897-9F5E30486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97FABB-D6E1-41A6-A4D0-4FFF00ACF2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790D195-00A1-4C67-9E9C-879AB75977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9C4502-C9C2-42F4-B8BF-546FF8F3ED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275857-4523-4976-AF20-C16459D3F4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6332F0-A024-46E2-9B5F-700689320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FCF624-EFEC-453F-8309-FCFD557613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E63C78-5750-4C3C-B50C-5C4D026C8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D86B3C-E7CC-4C7D-986D-7C764C29BC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4219" r:id="rId2"/>
    <p:sldLayoutId id="2147494220" r:id="rId3"/>
    <p:sldLayoutId id="2147494221" r:id="rId4"/>
    <p:sldLayoutId id="2147494222" r:id="rId5"/>
    <p:sldLayoutId id="2147494223" r:id="rId6"/>
    <p:sldLayoutId id="2147494224" r:id="rId7"/>
    <p:sldLayoutId id="2147494225" r:id="rId8"/>
    <p:sldLayoutId id="2147494226" r:id="rId9"/>
    <p:sldLayoutId id="2147494227" r:id="rId10"/>
    <p:sldLayoutId id="2147494228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tags" Target="../tags/tag182.xml" /><Relationship Id="rId13" Type="http://schemas.openxmlformats.org/officeDocument/2006/relationships/tags" Target="../tags/tag183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14" Type="http://schemas.openxmlformats.org/officeDocument/2006/relationships/tags" Target="../tags/tag199.xml" /><Relationship Id="rId15" Type="http://schemas.openxmlformats.org/officeDocument/2006/relationships/tags" Target="../tags/tag200.xml" /><Relationship Id="rId16" Type="http://schemas.openxmlformats.org/officeDocument/2006/relationships/tags" Target="../tags/tag201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5324134334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《学童有营目标》PPT课件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学童有营目标概述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学童有营目标的评估与调整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学童有营目标的实践案例分享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学童有营目标的意义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学童有营目标的制定与实施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学童有营目标概述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什么是学童有营目标</a:t>
            </a:r>
            <a:endParaRPr lang="zh-CN" altLang="en-US"/>
          </a:p>
        </p:txBody>
      </p:sp>
      <p:sp>
        <p:nvSpPr>
          <p:cNvPr id="1049106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学童有营目标定义：学童有营目标是一种旨在提高学童综合素质、促进全面发展、增强社会适应能力的教育目标。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2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学童有营目标的重要性：学童有营目标是当前教育改革的重要方向，对于培养未来社会所需的人才具有重要意义。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学童有营目标的实施途径：通过课堂教学、课外活动、社会实践等多种途径，全面提升学童的综合素质。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4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学童有营目标的具体内容：包括知识技能、情感态度、价值观等多方面，旨在培养学童的自主学习能力、创新精神和实践能力。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8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学童有营目标的重要性</a:t>
            </a:r>
            <a:endParaRPr lang="zh-CN" altLang="en-US"/>
          </a:p>
        </p:txBody>
      </p:sp>
      <p:sp>
        <p:nvSpPr>
          <p:cNvPr id="1049176" name="标题"/>
          <p:cNvSpPr txBox="1"/>
          <p:nvPr>
            <p:custDataLst>
              <p:tags r:id="rId2"/>
            </p:custDataLst>
          </p:nvPr>
        </p:nvSpPr>
        <p:spPr>
          <a:xfrm>
            <a:off x="3815896" y="3950299"/>
            <a:ext cx="4554208" cy="404108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buClr>
                <a:srgbClr val="000000"/>
              </a:buClr>
              <a:buSzPct val="70000"/>
              <a:buNone/>
            </a:pPr>
            <a:r>
              <a:rPr lang="zh-CN" altLang="en-US" sz="1000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提高综合素质：通过学童有营目标的教育活动，可以提高儿童的综合素质，包括思维能力、创新能力、人际交往能力等。 </a:t>
            </a:r>
            <a:endParaRPr lang="zh-CN" altLang="en-US" sz="1000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78" name="正文"/>
          <p:cNvSpPr txBox="1"/>
          <p:nvPr>
            <p:custDataLst>
              <p:tags r:id="rId3"/>
            </p:custDataLst>
          </p:nvPr>
        </p:nvSpPr>
        <p:spPr>
          <a:xfrm>
            <a:off x="3815896" y="4402064"/>
            <a:ext cx="4554861" cy="6175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标题"/>
          <p:cNvSpPr txBox="1"/>
          <p:nvPr>
            <p:custDataLst>
              <p:tags r:id="rId4"/>
            </p:custDataLst>
          </p:nvPr>
        </p:nvSpPr>
        <p:spPr>
          <a:xfrm>
            <a:off x="3815896" y="2720350"/>
            <a:ext cx="4554208" cy="404108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buClr>
                <a:srgbClr val="000000"/>
              </a:buClr>
              <a:buSzPct val="70000"/>
              <a:buNone/>
            </a:pPr>
            <a:r>
              <a:rPr lang="zh-CN" altLang="en-US" sz="1000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培养良好习惯：学童有营目标注重培养儿童良好的生活习惯和学习习惯，如按时作息、遵守纪律、认真学习等。 </a:t>
            </a:r>
            <a:endParaRPr lang="zh-CN" altLang="en-US" sz="1000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5"/>
            </p:custDataLst>
          </p:nvPr>
        </p:nvSpPr>
        <p:spPr>
          <a:xfrm>
            <a:off x="3815896" y="3172115"/>
            <a:ext cx="4554861" cy="6175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标题"/>
          <p:cNvSpPr txBox="1"/>
          <p:nvPr>
            <p:custDataLst>
              <p:tags r:id="rId6"/>
            </p:custDataLst>
          </p:nvPr>
        </p:nvSpPr>
        <p:spPr>
          <a:xfrm>
            <a:off x="3815896" y="1490400"/>
            <a:ext cx="4554208" cy="404108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buClr>
                <a:srgbClr val="000000"/>
              </a:buClr>
              <a:buSzPct val="70000"/>
              <a:buNone/>
            </a:pPr>
            <a:r>
              <a:rPr lang="zh-CN" altLang="en-US" sz="1000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促进儿童全面发展：学童有营目标旨在通过有计划、有组织的教育活动，促进儿童在德、智、体、美、劳等各方面全面发展。 </a:t>
            </a:r>
            <a:endParaRPr lang="zh-CN" altLang="en-US" sz="1000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7"/>
            </p:custDataLst>
          </p:nvPr>
        </p:nvSpPr>
        <p:spPr>
          <a:xfrm>
            <a:off x="3815896" y="1942165"/>
            <a:ext cx="4554861" cy="6175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标题"/>
          <p:cNvSpPr txBox="1"/>
          <p:nvPr>
            <p:custDataLst>
              <p:tags r:id="rId8"/>
            </p:custDataLst>
          </p:nvPr>
        </p:nvSpPr>
        <p:spPr>
          <a:xfrm>
            <a:off x="3815896" y="5180249"/>
            <a:ext cx="4554208" cy="404108"/>
          </a:xfrm>
          <a:prstGeom prst="rect">
            <a:avLst/>
          </a:prstGeom>
          <a:noFill/>
        </p:spPr>
        <p:txBody>
          <a:bodyPr wrap="square" lIns="0" tIns="0" rIns="0" bIns="36195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buClr>
                <a:srgbClr val="000000"/>
              </a:buClr>
              <a:buSzPct val="70000"/>
              <a:buNone/>
            </a:pPr>
            <a:r>
              <a:rPr lang="zh-CN" altLang="en-US" sz="1000" b="1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增强社会责任感：学童有营目标还注重培养儿童的社会责任感，让他们了解自己的社会角色和责任，积极参与社会公益活动。</a:t>
            </a:r>
            <a:endParaRPr lang="zh-CN" altLang="en-US" sz="1000" b="1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9"/>
            </p:custDataLst>
          </p:nvPr>
        </p:nvSpPr>
        <p:spPr>
          <a:xfrm>
            <a:off x="3815896" y="5632014"/>
            <a:ext cx="4554861" cy="6175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3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104923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学童有营目标的意义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3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培养学童的自我管理能力</a:t>
            </a:r>
            <a:endParaRPr lang="zh-CN" altLang="en-US"/>
          </a:p>
        </p:txBody>
      </p:sp>
      <p:sp>
        <p:nvSpPr>
          <p:cNvPr id="1049334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培养学童自我管理能力的意义和价值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4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学童自我管理能力培养的方法和策略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2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学童自我管理能力的现状和问题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5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8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自我管理能力的定义和重要性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0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促进学童的全面发展</a:t>
            </a:r>
            <a:endParaRPr lang="zh-CN" altLang="en-US"/>
          </a:p>
        </p:txBody>
      </p:sp>
      <p:sp>
        <p:nvSpPr>
          <p:cNvPr id="1049408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培养学童的综合素质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激发学童的学习兴趣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增强学童的社交能力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提升学童的自我管理能力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6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提升学童的学习效果</a:t>
            </a:r>
            <a:endParaRPr lang="zh-CN" altLang="en-US"/>
          </a:p>
        </p:txBody>
      </p:sp>
      <p:sp>
        <p:nvSpPr>
          <p:cNvPr id="1049462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4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6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激发学童的学习兴趣和动力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0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2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培养学童的学习习惯和能力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6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8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提高学童的学习成绩和表现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2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84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促进学童的全面发展与成长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3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四 章</a:t>
            </a:r>
            <a:endParaRPr lang="zh-CN" altLang="en-US"/>
          </a:p>
        </p:txBody>
      </p:sp>
      <p:sp>
        <p:nvSpPr>
          <p:cNvPr id="104953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学童有营目标的制定与实施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62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如何制定学童有营目标</a:t>
            </a:r>
            <a:endParaRPr lang="zh-CN" altLang="en-US"/>
          </a:p>
        </p:txBody>
      </p:sp>
      <p:sp>
        <p:nvSpPr>
          <p:cNvPr id="1049628" name="圆角矩形 3"/>
          <p:cNvSpPr/>
          <p:nvPr>
            <p:custDataLst>
              <p:tags r:id="rId2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4"/>
          <p:cNvSpPr/>
          <p:nvPr>
            <p:custDataLst>
              <p:tags r:id="rId3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圆角矩形 5"/>
          <p:cNvSpPr/>
          <p:nvPr>
            <p:custDataLst>
              <p:tags r:id="rId4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6"/>
          <p:cNvSpPr/>
          <p:nvPr>
            <p:custDataLst>
              <p:tags r:id="rId5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6" name="圆角矩形 11"/>
          <p:cNvSpPr/>
          <p:nvPr>
            <p:custDataLst>
              <p:tags r:id="rId6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12"/>
          <p:cNvSpPr/>
          <p:nvPr>
            <p:custDataLst>
              <p:tags r:id="rId7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圆角矩形 9"/>
          <p:cNvSpPr/>
          <p:nvPr>
            <p:custDataLst>
              <p:tags r:id="rId8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10"/>
          <p:cNvSpPr/>
          <p:nvPr>
            <p:custDataLst>
              <p:tags r:id="rId9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4" name="圆角矩形 7"/>
          <p:cNvSpPr/>
          <p:nvPr>
            <p:custDataLst>
              <p:tags r:id="rId10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8"/>
          <p:cNvSpPr/>
          <p:nvPr>
            <p:custDataLst>
              <p:tags r:id="rId11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14"/>
          <p:cNvSpPr txBox="1"/>
          <p:nvPr>
            <p:custDataLst>
              <p:tags r:id="rId12"/>
            </p:custDataLst>
          </p:nvPr>
        </p:nvSpPr>
        <p:spPr>
          <a:xfrm>
            <a:off x="1315483" y="5469361"/>
            <a:ext cx="9992637" cy="780239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调整与优化：根据实施过程中的反馈和效果，及时调整和优化目标，确保目标的实现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650" name="文本框 15"/>
          <p:cNvSpPr txBox="1"/>
          <p:nvPr>
            <p:custDataLst>
              <p:tags r:id="rId13"/>
            </p:custDataLst>
          </p:nvPr>
        </p:nvSpPr>
        <p:spPr>
          <a:xfrm>
            <a:off x="1316126" y="3479559"/>
            <a:ext cx="9992637" cy="78088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考虑因素：考虑学童的个体差异、学校和家庭的支持以及社会资源等因素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652" name="文本框 16"/>
          <p:cNvSpPr txBox="1"/>
          <p:nvPr>
            <p:custDataLst>
              <p:tags r:id="rId14"/>
            </p:custDataLst>
          </p:nvPr>
        </p:nvSpPr>
        <p:spPr>
          <a:xfrm>
            <a:off x="1315483" y="4475103"/>
            <a:ext cx="9992637" cy="780239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沟通与协商：与学童、家长和教师进行沟通，确保目标的制定和实施符合各方期望和要求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654" name="文本框 17"/>
          <p:cNvSpPr txBox="1"/>
          <p:nvPr>
            <p:custDataLst>
              <p:tags r:id="rId15"/>
            </p:custDataLst>
          </p:nvPr>
        </p:nvSpPr>
        <p:spPr>
          <a:xfrm>
            <a:off x="1316126" y="1490400"/>
            <a:ext cx="9992637" cy="78088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明确目标：根据学童的年龄、兴趣和需求，制定具体、可衡量的目标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656" name="文本框 18"/>
          <p:cNvSpPr txBox="1"/>
          <p:nvPr>
            <p:custDataLst>
              <p:tags r:id="rId16"/>
            </p:custDataLst>
          </p:nvPr>
        </p:nvSpPr>
        <p:spPr>
          <a:xfrm>
            <a:off x="1315483" y="2485944"/>
            <a:ext cx="9992637" cy="780239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制定计划：制定详细的实施计划，包括时间表、活动安排和资源分配</a:t>
            </a:r>
            <a:endParaRPr lang="zh-CN" altLang="en-US" sz="20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70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如何实施学童有营目标</a:t>
            </a:r>
            <a:endParaRPr lang="zh-CN" altLang="en-US"/>
          </a:p>
        </p:txBody>
      </p:sp>
      <p:sp>
        <p:nvSpPr>
          <p:cNvPr id="1049704" name="矩形 31"/>
          <p:cNvSpPr/>
          <p:nvPr>
            <p:custDataLst>
              <p:tags r:id="rId2"/>
            </p:custDataLst>
          </p:nvPr>
        </p:nvSpPr>
        <p:spPr>
          <a:xfrm>
            <a:off x="3844518" y="1490400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制定明确的目标：根据学童的实际情况和需求，制定具体、可衡量的目标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"/>
          <p:cNvSpPr/>
          <p:nvPr>
            <p:custDataLst>
              <p:tags r:id="rId3"/>
            </p:custDataLst>
          </p:nvPr>
        </p:nvSpPr>
        <p:spPr>
          <a:xfrm>
            <a:off x="3844518" y="2303526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制定实施计划：制定详细的实施计划，包括时间表、任务分配、资源需求等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5"/>
          <p:cNvSpPr/>
          <p:nvPr>
            <p:custDataLst>
              <p:tags r:id="rId4"/>
            </p:custDataLst>
          </p:nvPr>
        </p:nvSpPr>
        <p:spPr>
          <a:xfrm>
            <a:off x="3844518" y="3116653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培训与指导：为学童提供必要的培训和指导，帮助他们掌握必要的知识和技能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7"/>
          <p:cNvSpPr/>
          <p:nvPr>
            <p:custDataLst>
              <p:tags r:id="rId5"/>
            </p:custDataLst>
          </p:nvPr>
        </p:nvSpPr>
        <p:spPr>
          <a:xfrm>
            <a:off x="3844518" y="3929779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监督与评估：对学童的目标实施过程进行监督和评估，及时发现问题并采取措施加以解决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3"/>
          <p:cNvSpPr/>
          <p:nvPr>
            <p:custDataLst>
              <p:tags r:id="rId6"/>
            </p:custDataLst>
          </p:nvPr>
        </p:nvSpPr>
        <p:spPr>
          <a:xfrm>
            <a:off x="3844518" y="4742905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激励与奖励：为学童提供激励和奖励，激发他们的积极性和动力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6"/>
          <p:cNvSpPr/>
          <p:nvPr>
            <p:custDataLst>
              <p:tags r:id="rId7"/>
            </p:custDataLst>
          </p:nvPr>
        </p:nvSpPr>
        <p:spPr>
          <a:xfrm>
            <a:off x="3844518" y="5556032"/>
            <a:ext cx="4497625" cy="69356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总结与反思：对学童的目标实施过程进行总结和反思，总结经验教训，为今后的工作提供参考。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https://d.book118.com/895324134334011034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402.5,&quot;width&quot;:348.85}"/>
  <p:tag name="KSO_WM_TAG_VERSION" val="3.0"/>
  <p:tag name="KSO_WM_TEMPLATE_CATEGORY" val="diagram"/>
  <p:tag name="KSO_WM_TEMPLATE_INDEX" val="20231263"/>
  <p:tag name="KSO_WM_UNIT_COMPATIBLE" val="0"/>
  <p:tag name="KSO_WM_UNIT_DIAGRAM_ISNUMVISUAL" val="0"/>
  <p:tag name="KSO_WM_UNIT_DIAGRAM_ISREFERUNIT" val="0"/>
  <p:tag name="KSO_WM_UNIT_HIGHLIGHT" val="0"/>
  <p:tag name="KSO_WM_UNIT_ID" val="diagram2023126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EXT_FILL_FORE_SCHEMECOLOR_INDEX" val="5"/>
  <p:tag name="KSO_WM_UNIT_TYPE" val="l_h_a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402.5,&quot;width&quot;:348.85}"/>
  <p:tag name="KSO_WM_TAG_VERSION" val="3.0"/>
  <p:tag name="KSO_WM_TEMPLATE_CATEGORY" val="diagram"/>
  <p:tag name="KSO_WM_TEMPLATE_INDEX" val="20231263"/>
  <p:tag name="KSO_WM_UNIT_COMPATIBLE" val="0"/>
  <p:tag name="KSO_WM_UNIT_DIAGRAM_ISNUMVISUAL" val="0"/>
  <p:tag name="KSO_WM_UNIT_DIAGRAM_ISREFERUNIT" val="0"/>
  <p:tag name="KSO_WM_UNIT_HIGHLIGHT" val="0"/>
  <p:tag name="KSO_WM_UNIT_ID" val="diagram20231263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添加文本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402.5,&quot;width&quot;:348.85}"/>
  <p:tag name="KSO_WM_TAG_VERSION" val="3.0"/>
  <p:tag name="KSO_WM_TEMPLATE_CATEGORY" val="diagram"/>
  <p:tag name="KSO_WM_TEMPLATE_INDEX" val="20231263"/>
  <p:tag name="KSO_WM_UNIT_COMPATIBLE" val="0"/>
  <p:tag name="KSO_WM_UNIT_DIAGRAM_ISNUMVISUAL" val="0"/>
  <p:tag name="KSO_WM_UNIT_DIAGRAM_ISREFERUNIT" val="0"/>
  <p:tag name="KSO_WM_UNIT_HIGHLIGHT" val="0"/>
  <p:tag name="KSO_WM_UNIT_ID" val="diagram2023126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EXT_FILL_FORE_SCHEMECOLOR_INDEX" val="5"/>
  <p:tag name="KSO_WM_UNIT_TYPE" val="l_h_a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402.5,&quot;width&quot;:348.85}"/>
  <p:tag name="KSO_WM_TAG_VERSION" val="3.0"/>
  <p:tag name="KSO_WM_TEMPLATE_CATEGORY" val="diagram"/>
  <p:tag name="KSO_WM_TEMPLATE_INDEX" val="20231263"/>
  <p:tag name="KSO_WM_UNIT_COMPATIBLE" val="0"/>
  <p:tag name="KSO_WM_UNIT_DIAGRAM_ISNUMVISUAL" val="0"/>
  <p:tag name="KSO_WM_UNIT_DIAGRAM_ISREFERUNIT" val="0"/>
  <p:tag name="KSO_WM_UNIT_HIGHLIGHT" val="0"/>
  <p:tag name="KSO_WM_UNIT_ID" val="diagram20231263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添加文本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402.5,&quot;width&quot;:348.85}"/>
  <p:tag name="KSO_WM_TAG_VERSION" val="3.0"/>
  <p:tag name="KSO_WM_TEMPLATE_CATEGORY" val="diagram"/>
  <p:tag name="KSO_WM_TEMPLATE_INDEX" val="20231263"/>
  <p:tag name="KSO_WM_UNIT_COMPATIBLE" val="0"/>
  <p:tag name="KSO_WM_UNIT_DIAGRAM_ISNUMVISUAL" val="0"/>
  <p:tag name="KSO_WM_UNIT_DIAGRAM_ISREFERUNIT" val="0"/>
  <p:tag name="KSO_WM_UNIT_HIGHLIGHT" val="0"/>
  <p:tag name="KSO_WM_UNIT_ID" val="diagram2023126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EXT_FILL_FORE_SCHEMECOLOR_INDEX" val="5"/>
  <p:tag name="KSO_WM_UNIT_TYPE" val="l_h_a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402.5,&quot;width&quot;:348.85}"/>
  <p:tag name="KSO_WM_TAG_VERSION" val="3.0"/>
  <p:tag name="KSO_WM_TEMPLATE_CATEGORY" val="diagram"/>
  <p:tag name="KSO_WM_TEMPLATE_INDEX" val="20231263"/>
  <p:tag name="KSO_WM_UNIT_COMPATIBLE" val="0"/>
  <p:tag name="KSO_WM_UNIT_DIAGRAM_ISNUMVISUAL" val="0"/>
  <p:tag name="KSO_WM_UNIT_DIAGRAM_ISREFERUNIT" val="0"/>
  <p:tag name="KSO_WM_UNIT_HIGHLIGHT" val="0"/>
  <p:tag name="KSO_WM_UNIT_ID" val="diagram20231263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添加文本"/>
  <p:tag name="KSO_WM_UNIT_SUBTYPE" val="a"/>
  <p:tag name="KSO_WM_UNIT_TYPE" val="l_h_f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402.5,&quot;width&quot;:348.85}"/>
  <p:tag name="KSO_WM_TAG_VERSION" val="3.0"/>
  <p:tag name="KSO_WM_TEMPLATE_CATEGORY" val="diagram"/>
  <p:tag name="KSO_WM_TEMPLATE_INDEX" val="20231263"/>
  <p:tag name="KSO_WM_UNIT_COMPATIBLE" val="0"/>
  <p:tag name="KSO_WM_UNIT_DIAGRAM_ISNUMVISUAL" val="0"/>
  <p:tag name="KSO_WM_UNIT_DIAGRAM_ISREFERUNIT" val="0"/>
  <p:tag name="KSO_WM_UNIT_HIGHLIGHT" val="0"/>
  <p:tag name="KSO_WM_UNIT_ID" val="diagram2023126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EXT_FILL_FORE_SCHEMECOLOR_INDEX" val="5"/>
  <p:tag name="KSO_WM_UNIT_TYPE" val="l_h_a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5"/>
  <p:tag name="KSO_WM_DIAGRAM_MIN_ITEMCNT" val="2"/>
  <p:tag name="KSO_WM_DIAGRAM_VERSION" val="3"/>
  <p:tag name="KSO_WM_DIAGRAM_VIRTUALLY_FRAME" val="{&quot;height&quot;:402.5,&quot;width&quot;:348.85}"/>
  <p:tag name="KSO_WM_TAG_VERSION" val="3.0"/>
  <p:tag name="KSO_WM_TEMPLATE_CATEGORY" val="diagram"/>
  <p:tag name="KSO_WM_TEMPLATE_INDEX" val="20231263"/>
  <p:tag name="KSO_WM_UNIT_COMPATIBLE" val="0"/>
  <p:tag name="KSO_WM_UNIT_DIAGRAM_ISNUMVISUAL" val="0"/>
  <p:tag name="KSO_WM_UNIT_DIAGRAM_ISREFERUNIT" val="0"/>
  <p:tag name="KSO_WM_UNIT_HIGHLIGHT" val="0"/>
  <p:tag name="KSO_WM_UNIT_ID" val="diagram20231263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添加文本"/>
  <p:tag name="KSO_WM_UNIT_SUBTYPE" val="a"/>
  <p:tag name="KSO_WM_UNIT_TYPE" val="l_h_f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53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四 章"/>
  <p:tag name="KSO_WM_UNIT_TYPE" val="e"/>
  <p:tag name="KSO_WM_UNIT_VALUE" val="6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86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2_1"/>
  <p:tag name="KSO_WM_UNIT_INDEX" val="1_2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2_2"/>
  <p:tag name="KSO_WM_UNIT_INDEX" val="1_2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1_1"/>
  <p:tag name="KSO_WM_UNIT_INDEX" val="1_1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1_2"/>
  <p:tag name="KSO_WM_UNIT_INDEX" val="1_1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4_1"/>
  <p:tag name="KSO_WM_UNIT_INDEX" val="1_4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4_2"/>
  <p:tag name="KSO_WM_UNIT_INDEX" val="1_4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3_2"/>
  <p:tag name="KSO_WM_UNIT_INDEX" val="1_3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i*1_5_1"/>
  <p:tag name="KSO_WM_UNIT_INDEX" val="1_5_1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4*l_h_i*1_5_2"/>
  <p:tag name="KSO_WM_UNIT_INDEX" val="1_5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8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08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17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3">
      <vt:lpstr>Arial</vt:lpstr>
      <vt:lpstr>Calibri</vt:lpstr>
      <vt:lpstr>微软雅黑</vt:lpstr>
      <vt:lpstr>Wingdings</vt:lpstr>
      <vt:lpstr>Calibri Light</vt:lpstr>
      <vt:lpstr>Office Theme</vt:lpstr>
      <vt:lpstr>《学童有营目标》PPT课件</vt:lpstr>
      <vt:lpstr>目录</vt:lpstr>
      <vt:lpstr>单击添加章节标题</vt:lpstr>
      <vt:lpstr>学童有营目标概述</vt:lpstr>
      <vt:lpstr>PowerPoint Presentation</vt:lpstr>
      <vt:lpstr>什么是学童有营目标</vt:lpstr>
      <vt:lpstr>学童有营目标的重要性</vt:lpstr>
      <vt:lpstr>学童有营目标的意义</vt:lpstr>
      <vt:lpstr>PowerPoint Presentation</vt:lpstr>
      <vt:lpstr>培养学童的自我管理能力</vt:lpstr>
      <vt:lpstr>促进学童的全面发展</vt:lpstr>
      <vt:lpstr>提升学童的学习效果</vt:lpstr>
      <vt:lpstr>学童有营目标的制定与实施</vt:lpstr>
      <vt:lpstr>PowerPoint Presentation</vt:lpstr>
      <vt:lpstr>如何制定学童有营目标</vt:lpstr>
      <vt:lpstr>如何实施学童有营目标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2024-08-30T17:44:20.573</cp:lastPrinted>
  <dcterms:created xsi:type="dcterms:W3CDTF">2024-08-30T09:44:20Z</dcterms:created>
  <dcterms:modified xsi:type="dcterms:W3CDTF">2024-08-30T09:44:22Z</dcterms:modified>
</cp:coreProperties>
</file>