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F82885-4617-4A9A-A769-81D6DD84DC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D29B42-4C5C-4485-837C-B801A8B616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E4F5136-442D-4252-B93C-53DE286CF3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FE7FD22-669E-4491-B4DA-B5E9F0613A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6CE5FFF-012E-4866-BFF0-8B67CCA3A4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1FB09D3-41AC-4D6D-9F9D-3E8C2FDE2B4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F8B5FC9-F99E-4968-A9C8-63C4F74D937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78F75E-E587-462E-A185-76B4F69CFA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C78FF6-4DEE-49CD-AA74-251295499C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8E4365-39F9-41B6-A021-789553C92E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307C8E-D98B-43EA-8EAC-2114419E70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 Id="rId3" Type="http://schemas.openxmlformats.org/officeDocument/2006/relationships/image" Target="../media/image5.pn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6010100015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PPT courseware for English lecture notes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Overview of lecture notes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Course Analysis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Teaching methods and strategies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Teaching evaluation and reflection</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Presentation of Case Studies in Lecture Manuscripts</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Overview of lecture notes</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70539" y="1444984"/>
            <a:ext cx="4955536" cy="4778362"/>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24730" y="1444984"/>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2067" y="2272065"/>
            <a:ext cx="4292478" cy="312420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rgbClr val="FFFFFF">
                    <a:alpha val="100000"/>
                  </a:srgbClr>
                </a:solidFill>
                <a:latin typeface="Microsoft Yahei"/>
                <a:ea typeface="Microsoft Yahei"/>
                <a:cs typeface="Microsoft Yahei"/>
              </a:rPr>
              <a:t>Definition: Lecture notes are a written record of a presentation given in a classroom or other educational setting They provide a detailed outline of the information presented and are intended to assist students in understanding and remembering the material</a:t>
            </a:r>
          </a:p>
        </p:txBody>
      </p:sp>
      <p:sp>
        <p:nvSpPr>
          <p:cNvPr id="5" name="TextBox 5"/>
          <p:cNvSpPr txBox="1"/>
          <p:nvPr/>
        </p:nvSpPr>
        <p:spPr>
          <a:xfrm>
            <a:off x="6656259" y="2272065"/>
            <a:ext cx="4295775" cy="31432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accent1">
                    <a:lumMod val="50000"/>
                    <a:alpha val="100000"/>
                  </a:schemeClr>
                </a:solidFill>
                <a:latin typeface="Microsoft Yahei"/>
                <a:ea typeface="Microsoft Yahei"/>
                <a:cs typeface="Microsoft Yahei"/>
              </a:rPr>
              <a:t>Importance: Lecture notes serve as a valuable resource for students, providing a permanent record of the information presented in class They allow students to review the material at their own space, identify areas as they need to focus on, and prepare for exams and tests Additionally, they can act as a reference for students to consult when writing essays or completing other assignments</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definition and importance of lecture notes</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1807" y="6294551"/>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08896"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491648" y="6294551"/>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563276" y="6356050"/>
            <a:ext cx="10628724"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TextBox 6"/>
          <p:cNvSpPr txBox="1"/>
          <p:nvPr/>
        </p:nvSpPr>
        <p:spPr>
          <a:xfrm>
            <a:off x="653186" y="2299523"/>
            <a:ext cx="2564970"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Title</a:t>
            </a:r>
          </a:p>
        </p:txBody>
      </p:sp>
      <p:sp>
        <p:nvSpPr>
          <p:cNvPr id="7" name="TextBox 7"/>
          <p:cNvSpPr txBox="1"/>
          <p:nvPr/>
        </p:nvSpPr>
        <p:spPr>
          <a:xfrm>
            <a:off x="653186" y="3326163"/>
            <a:ext cx="2562225" cy="24955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title of the lecture should be clear and descriptive, reflecting the main topic or focus of the presentation</a:t>
            </a:r>
          </a:p>
        </p:txBody>
      </p:sp>
      <p:sp>
        <p:nvSpPr>
          <p:cNvPr id="8" name="TextBox 8"/>
          <p:cNvSpPr txBox="1"/>
          <p:nvPr/>
        </p:nvSpPr>
        <p:spPr>
          <a:xfrm>
            <a:off x="3381227" y="2889304"/>
            <a:ext cx="254847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Introduction</a:t>
            </a:r>
          </a:p>
        </p:txBody>
      </p:sp>
      <p:sp>
        <p:nvSpPr>
          <p:cNvPr id="9" name="TextBox 9"/>
          <p:cNvSpPr txBox="1"/>
          <p:nvPr/>
        </p:nvSpPr>
        <p:spPr>
          <a:xfrm>
            <a:off x="3381227" y="3915944"/>
            <a:ext cx="2562225" cy="237860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introduction should set the scene for the lecture, outline the main points to be covered, and provide any necessary background information</a:t>
            </a:r>
          </a:p>
        </p:txBody>
      </p:sp>
      <p:sp>
        <p:nvSpPr>
          <p:cNvPr id="10" name="TextBox 10"/>
          <p:cNvSpPr txBox="1"/>
          <p:nvPr/>
        </p:nvSpPr>
        <p:spPr>
          <a:xfrm>
            <a:off x="6160873" y="2236479"/>
            <a:ext cx="2614042"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2">
                    <a:alpha val="100000"/>
                  </a:schemeClr>
                </a:solidFill>
                <a:latin typeface="Microsoft Yahei"/>
                <a:ea typeface="Microsoft Yahei"/>
                <a:cs typeface="Microsoft Yahei"/>
              </a:rPr>
              <a:t>Body</a:t>
            </a:r>
          </a:p>
        </p:txBody>
      </p:sp>
      <p:sp>
        <p:nvSpPr>
          <p:cNvPr id="11" name="TextBox 11"/>
          <p:cNvSpPr txBox="1"/>
          <p:nvPr/>
        </p:nvSpPr>
        <p:spPr>
          <a:xfrm>
            <a:off x="6160873" y="3263120"/>
            <a:ext cx="2609850" cy="2181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body of the lecture manuscript should include a detailed explanation of each point covered during the presentation, including relevant examples and explanations</a:t>
            </a:r>
          </a:p>
        </p:txBody>
      </p:sp>
      <p:sp>
        <p:nvSpPr>
          <p:cNvPr id="12" name="TextBox 12"/>
          <p:cNvSpPr txBox="1"/>
          <p:nvPr/>
        </p:nvSpPr>
        <p:spPr>
          <a:xfrm>
            <a:off x="8966324" y="2889304"/>
            <a:ext cx="265338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Conclusion</a:t>
            </a:r>
          </a:p>
        </p:txBody>
      </p:sp>
      <p:sp>
        <p:nvSpPr>
          <p:cNvPr id="13" name="TextBox 13"/>
          <p:cNvSpPr txBox="1"/>
          <p:nvPr/>
        </p:nvSpPr>
        <p:spPr>
          <a:xfrm>
            <a:off x="8966324" y="3915944"/>
            <a:ext cx="2653383" cy="207264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The conclusion should summarize the main points covered in the lecture and provide any additional insights or information that might be helpful to the reader</a:t>
            </a:r>
          </a:p>
        </p:txBody>
      </p:sp>
      <p:sp>
        <p:nvSpPr>
          <p:cNvPr id="14" name="AutoShape 14"/>
          <p:cNvSpPr/>
          <p:nvPr/>
        </p:nvSpPr>
        <p:spPr>
          <a:xfrm rot="-10800000">
            <a:off x="795939" y="1447431"/>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95955" y="1561173"/>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01</a:t>
            </a:r>
          </a:p>
        </p:txBody>
      </p:sp>
      <p:sp>
        <p:nvSpPr>
          <p:cNvPr id="16" name="AutoShape 16"/>
          <p:cNvSpPr/>
          <p:nvPr/>
        </p:nvSpPr>
        <p:spPr>
          <a:xfrm rot="-10800000">
            <a:off x="3539937"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3639953"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02</a:t>
            </a:r>
          </a:p>
        </p:txBody>
      </p:sp>
      <p:sp>
        <p:nvSpPr>
          <p:cNvPr id="18" name="AutoShape 18"/>
          <p:cNvSpPr/>
          <p:nvPr/>
        </p:nvSpPr>
        <p:spPr>
          <a:xfrm rot="10800000">
            <a:off x="6323866" y="1379194"/>
            <a:ext cx="891773" cy="891773"/>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423882" y="1492936"/>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03</a:t>
            </a:r>
          </a:p>
        </p:txBody>
      </p:sp>
      <p:sp>
        <p:nvSpPr>
          <p:cNvPr id="20" name="AutoShape 20"/>
          <p:cNvSpPr/>
          <p:nvPr/>
        </p:nvSpPr>
        <p:spPr>
          <a:xfrm rot="-10800000">
            <a:off x="9134415" y="2061165"/>
            <a:ext cx="891773" cy="891773"/>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9234431" y="2174907"/>
            <a:ext cx="791757"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04</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basic structure of the lecture manuscript</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Writing Techniques for Lecture Manuscripts</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Clear Language: Use simple, clear language that is easy to understand Avoid jargon or technical terms that may fuse students</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Organized Layout: Ensure that the layout of the manuscript is organized and easy to follow Use headings, bullet points, and tables to break up information and make it easier for students to navigate</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Active Learning: Incorporate active learning techniques, such as questions and answers, examples, and exercises, to engage students and help them better understand the material</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Visual Aids: Utilize visual aids, such as diagrams, charts, and images, to complete the written material and make it more engaging for students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Course Analysis</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2734162"/>
            <a:ext cx="2990850" cy="30765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FFF">
                    <a:alpha val="100000"/>
                  </a:srgbClr>
                </a:solidFill>
                <a:latin typeface="Microsoft Yahei"/>
                <a:ea typeface="Microsoft Yahei"/>
                <a:cs typeface="Microsoft Yahei"/>
              </a:rPr>
              <a:t>Improve students' English listening, speaking, reading and writing abilities: Through PPT courses, help students master basic English skills and improve their listening, speaking, reading and writing abilities.</a:t>
            </a:r>
          </a:p>
        </p:txBody>
      </p:sp>
      <p:sp>
        <p:nvSpPr>
          <p:cNvPr id="5" name="AutoShape 5"/>
          <p:cNvSpPr/>
          <p:nvPr/>
        </p:nvSpPr>
        <p:spPr>
          <a:xfrm>
            <a:off x="4429171" y="1338101"/>
            <a:ext cx="3333658" cy="4817902"/>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429171" y="1338101"/>
            <a:ext cx="3333658" cy="126801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24504"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alpha val="100000"/>
                  </a:srgbClr>
                </a:solidFill>
                <a:latin typeface="Microsoft Yahei"/>
                <a:ea typeface="Microsoft Yahei"/>
                <a:cs typeface="Microsoft Yahei"/>
              </a:rPr>
              <a:t>Cultivate cross-cultural communication awareness: Through PPT courses, guide students to understand language expression and communication methods in different cultural backgrounds, and cultivate their cross-cultural communication awareness.</a:t>
            </a:r>
          </a:p>
        </p:txBody>
      </p:sp>
      <p:sp>
        <p:nvSpPr>
          <p:cNvPr id="8" name="AutoShape 8"/>
          <p:cNvSpPr/>
          <p:nvPr/>
        </p:nvSpPr>
        <p:spPr>
          <a:xfrm>
            <a:off x="8118788" y="1338101"/>
            <a:ext cx="3333658" cy="481790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118788" y="1338101"/>
            <a:ext cx="3333658" cy="1268015"/>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314120" y="2734162"/>
            <a:ext cx="2995145" cy="30601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350">
                <a:solidFill>
                  <a:srgbClr val="FFFFFF">
                    <a:alpha val="100000"/>
                  </a:srgbClr>
                </a:solidFill>
                <a:latin typeface="Microsoft Yahei"/>
                <a:ea typeface="Microsoft Yahei"/>
                <a:cs typeface="Microsoft Yahei"/>
              </a:rPr>
              <a:t>Enhance students' self-learning ability: Through PPT courses, encourage students to learn independently and cultivate their self-learning and self-management abilities.</a:t>
            </a:r>
          </a:p>
        </p:txBody>
      </p:sp>
      <p:sp>
        <p:nvSpPr>
          <p:cNvPr id="11" name="TextBox 11"/>
          <p:cNvSpPr txBox="1"/>
          <p:nvPr/>
        </p:nvSpPr>
        <p:spPr>
          <a:xfrm>
            <a:off x="1766577"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01</a:t>
            </a:r>
          </a:p>
        </p:txBody>
      </p:sp>
      <p:sp>
        <p:nvSpPr>
          <p:cNvPr id="12" name="TextBox 12"/>
          <p:cNvSpPr txBox="1"/>
          <p:nvPr/>
        </p:nvSpPr>
        <p:spPr>
          <a:xfrm>
            <a:off x="5518102"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02</a:t>
            </a:r>
          </a:p>
        </p:txBody>
      </p:sp>
      <p:sp>
        <p:nvSpPr>
          <p:cNvPr id="13" name="TextBox 13"/>
          <p:cNvSpPr txBox="1"/>
          <p:nvPr/>
        </p:nvSpPr>
        <p:spPr>
          <a:xfrm>
            <a:off x="9141830" y="1338101"/>
            <a:ext cx="1155795"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75" b="1">
                <a:solidFill>
                  <a:srgbClr val="FFFFFF">
                    <a:alpha val="100000"/>
                  </a:srgbClr>
                </a:solidFill>
                <a:latin typeface="Microsoft Yahei"/>
                <a:ea typeface="Microsoft Yahei"/>
                <a:cs typeface="Microsoft Yahei"/>
              </a:rPr>
              <a:t>03</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Course Objective Analysis</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Language knowledge</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The PPT course should include English language knowledge, such as vocabulary, grammar, sentence structures, and other aspects.</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Cultural background</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The PPT course should introduce relevant cultural background knowledge to help students better understand the English language and culture.</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Practical application</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PPT courses should focus on the practical application of English, including daily communication, business communication, academic research, and other aspects.</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teaching content</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Student needs analysis</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Before creating a PPT course, students should be surveyed and analyzed to understand their learning goals, difficulties, and interests.</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Personalized teaching</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Based on the needs and characteristics of students, develop personalized teaching plans to meet the needs of different students and improve their learning outcomes.</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Student needs analysis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Teaching methods and strategies</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Lecture based method</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This method involves a teacher delivering information to students, with the help of PPT courseware, in a formal and organized manual It is suitable for improving background knowledge and detailed information</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Inquiry based method</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This method emphasizes student centered learning, where students are resourced to ask questions and seek answers It is useful for encoding critical thinking and promoting active learning</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Collaborative learning</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This method involves students working together in groups to solve problems, discuss ideas, and share knowledge It founders team work, communication, and collaboration among students</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Selection of teaching methods</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https://d.book118.com/896010100015010035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2024-09-04T16:40:50.749</cp:lastPrinted>
  <dcterms:created xsi:type="dcterms:W3CDTF">2024-09-04T08:40:50Z</dcterms:created>
  <dcterms:modified xsi:type="dcterms:W3CDTF">2024-09-04T08:40:52Z</dcterms:modified>
</cp:coreProperties>
</file>