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234F-B069-4E20-9D0C-61F01C0BC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350D8-019A-4281-A466-ABC78ABCA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C525A-FBEE-4F3C-B1D7-8DAE9982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2991C-4BD6-4721-B4E3-1356BC76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7B2DE-A824-4651-BABC-5E118184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EF486-D77E-46B3-A823-8629D714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F3E22-E12A-476C-A57F-D3C9B50E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D6D18-2CDC-4327-9A6F-A8AF46647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4163F-43DA-4548-8084-B1624317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2C7CA-33F5-45C0-8D35-1A5241E78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99D28-07E6-4AD6-A80E-C9F73C94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31" Type="http://schemas.openxmlformats.org/officeDocument/2006/relationships/tags" Target="../tags/tag199.xml" /><Relationship Id="rId32" Type="http://schemas.openxmlformats.org/officeDocument/2006/relationships/tags" Target="../tags/tag200.xml" /><Relationship Id="rId33" Type="http://schemas.openxmlformats.org/officeDocument/2006/relationships/tags" Target="../tags/tag201.xml" /><Relationship Id="rId34" Type="http://schemas.openxmlformats.org/officeDocument/2006/relationships/tags" Target="../tags/tag202.xml" /><Relationship Id="rId35" Type="http://schemas.openxmlformats.org/officeDocument/2006/relationships/tags" Target="../tags/tag203.xml" /><Relationship Id="rId36" Type="http://schemas.openxmlformats.org/officeDocument/2006/relationships/tags" Target="../tags/tag204.xml" /><Relationship Id="rId37" Type="http://schemas.openxmlformats.org/officeDocument/2006/relationships/tags" Target="../tags/tag205.xml" /><Relationship Id="rId38" Type="http://schemas.openxmlformats.org/officeDocument/2006/relationships/tags" Target="../tags/tag206.xml" /><Relationship Id="rId39" Type="http://schemas.openxmlformats.org/officeDocument/2006/relationships/tags" Target="../tags/tag207.xml" /><Relationship Id="rId4" Type="http://schemas.openxmlformats.org/officeDocument/2006/relationships/tags" Target="../tags/tag172.xml" /><Relationship Id="rId40" Type="http://schemas.openxmlformats.org/officeDocument/2006/relationships/tags" Target="../tags/tag208.xml" /><Relationship Id="rId41" Type="http://schemas.openxmlformats.org/officeDocument/2006/relationships/tags" Target="../tags/tag209.xml" /><Relationship Id="rId42" Type="http://schemas.openxmlformats.org/officeDocument/2006/relationships/tags" Target="../tags/tag210.xml" /><Relationship Id="rId43" Type="http://schemas.openxmlformats.org/officeDocument/2006/relationships/tags" Target="../tags/tag211.xml" /><Relationship Id="rId44" Type="http://schemas.openxmlformats.org/officeDocument/2006/relationships/tags" Target="../tags/tag212.xml" /><Relationship Id="rId45" Type="http://schemas.openxmlformats.org/officeDocument/2006/relationships/tags" Target="../tags/tag213.xml" /><Relationship Id="rId46" Type="http://schemas.openxmlformats.org/officeDocument/2006/relationships/tags" Target="../tags/tag214.xml" /><Relationship Id="rId47" Type="http://schemas.openxmlformats.org/officeDocument/2006/relationships/tags" Target="../tags/tag215.xml" /><Relationship Id="rId48" Type="http://schemas.openxmlformats.org/officeDocument/2006/relationships/tags" Target="../tags/tag216.xml" /><Relationship Id="rId49" Type="http://schemas.openxmlformats.org/officeDocument/2006/relationships/tags" Target="../tags/tag217.xml" /><Relationship Id="rId5" Type="http://schemas.openxmlformats.org/officeDocument/2006/relationships/tags" Target="../tags/tag173.xml" /><Relationship Id="rId50" Type="http://schemas.openxmlformats.org/officeDocument/2006/relationships/tags" Target="../tags/tag218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2110012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斑疹性皮肤萎缩的护理查房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斑疹性皮肤萎缩的概述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斑疹性皮肤萎缩的概述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斑疹性皮肤萎缩是一种皮肤病，主要表现为皮肤出现红色或紫色的斑点，并逐渐萎缩。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分类：根据病因和症状，斑疹性皮肤萎缩可以分为多种类型，如系统性红斑狼疮、皮肌炎等。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病因：斑疹性皮肤萎缩的病因尚不明确，可能与遗传、环境、免疫等因素有关。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治疗：斑疹性皮肤萎缩的治疗方法因病因和类型而异，主要包括药物治疗、物理治疗和皮肤护理等。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病因：自身免疫性疾病，与免疫系统异常有关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发病机制：免疫系统攻击皮肤组织，导致皮肤萎缩和损伤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常见病因：遗传因素、环境因素、感染因素等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发病过程：皮肤出现红斑、萎缩、色素减退等症状，逐渐加重，影响生活质量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诊断标准和治疗方案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生活习惯调整：避免过度日晒、保持皮肤湿润等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系统治疗：口服免疫抑制剂，如环孢素、甲氨蝶呤等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物理治疗：紫外线照射、激光治疗等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诊断标准：皮肤出现红色或紫色斑疹，伴有皮肤萎缩和毛细血管扩张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治疗方案：局部外用药物，如皮质类固醇激素、钙调磷酸酶抑制剂等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6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年龄：50岁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职业：退休工人</a:t>
            </a:r>
            <a:endParaRPr lang="zh-CN" altLang="en-US"/>
          </a:p>
          <a:p>
            <a:r>
              <a:rPr lang="zh-CN" altLang="en-US"/>
              <a:t>婚姻状况：已婚</a:t>
            </a:r>
            <a:endParaRPr lang="zh-CN" altLang="en-US"/>
          </a:p>
          <a:p>
            <a:r>
              <a:rPr lang="zh-CN" altLang="en-US"/>
              <a:t>家庭状况：有一子一女</a:t>
            </a:r>
            <a:endParaRPr lang="zh-CN" altLang="en-US"/>
          </a:p>
          <a:p>
            <a:r>
              <a:rPr lang="zh-CN" altLang="en-US"/>
              <a:t>居住地：某市某区</a:t>
            </a:r>
            <a:endParaRPr lang="zh-CN" altLang="en-US"/>
          </a:p>
          <a:p>
            <a:r>
              <a:rPr lang="zh-CN" altLang="en-US"/>
              <a:t>病史：有高血压、糖尿病病史</a:t>
            </a:r>
            <a:endParaRPr lang="zh-CN" altLang="en-US"/>
          </a:p>
          <a:p>
            <a:r>
              <a:rPr lang="zh-CN" altLang="en-US"/>
              <a:t>入院时间：2022年10月10日</a:t>
            </a:r>
            <a:endParaRPr lang="zh-CN" altLang="en-US"/>
          </a:p>
          <a:p>
            <a:r>
              <a:rPr lang="zh-CN" altLang="en-US"/>
              <a:t>诊断：斑疹性皮肤萎缩</a:t>
            </a:r>
            <a:endParaRPr lang="zh-CN" altLang="en-US"/>
          </a:p>
          <a:p>
            <a:r>
              <a:rPr lang="zh-CN" altLang="en-US"/>
              <a:t>治疗方案：药物治疗、物理治疗、心理治疗</a:t>
            </a:r>
            <a:endParaRPr lang="zh-CN" altLang="en-US"/>
          </a:p>
          <a:p>
            <a:r>
              <a:rPr lang="zh-CN" altLang="en-US"/>
              <a:t>护理级别：二级护理</a:t>
            </a:r>
            <a:endParaRPr lang="zh-CN" altLang="en-US"/>
          </a:p>
          <a:p>
            <a:r>
              <a:rPr lang="zh-CN" altLang="en-US"/>
              <a:t>护理目标：控制病情，提高生活质量，促进康复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4" name="六边形 3"/>
          <p:cNvSpPr/>
          <p:nvPr>
            <p:custDataLst>
              <p:tags r:id="rId2"/>
            </p:custDataLst>
          </p:nvPr>
        </p:nvSpPr>
        <p:spPr>
          <a:xfrm rot="1800000">
            <a:off x="773513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6" name="六边形 5"/>
          <p:cNvSpPr/>
          <p:nvPr>
            <p:custDataLst>
              <p:tags r:id="rId3"/>
            </p:custDataLst>
          </p:nvPr>
        </p:nvSpPr>
        <p:spPr>
          <a:xfrm rot="1800000">
            <a:off x="1450184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5" name="六边形 4"/>
          <p:cNvSpPr/>
          <p:nvPr>
            <p:custDataLst>
              <p:tags r:id="rId4"/>
            </p:custDataLst>
          </p:nvPr>
        </p:nvSpPr>
        <p:spPr>
          <a:xfrm rot="1800000">
            <a:off x="1533254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7" name="六边形 6"/>
          <p:cNvSpPr/>
          <p:nvPr>
            <p:custDataLst>
              <p:tags r:id="rId5"/>
            </p:custDataLst>
          </p:nvPr>
        </p:nvSpPr>
        <p:spPr>
          <a:xfrm rot="1800000">
            <a:off x="1706316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8" name="标题"/>
          <p:cNvSpPr txBox="1"/>
          <p:nvPr>
            <p:custDataLst>
              <p:tags r:id="rId6"/>
            </p:custDataLst>
          </p:nvPr>
        </p:nvSpPr>
        <p:spPr>
          <a:xfrm>
            <a:off x="1086755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rgbClr val="FFFFFF"/>
                </a:soli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800" b="1" i="0" u="none" strike="noStrike" kern="1200" cap="none" spc="300" normalizeH="0" baseline="0" noProof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uLnTx/>
                <a:uFillTx/>
                <a:cs typeface="+mn-cs"/>
              </a:rPr>
              <a:t>添加标题</a:t>
            </a:r>
            <a:endParaRPr kumimoji="0" lang="zh-CN" altLang="en-US" sz="1800" b="1" i="0" u="none" strike="noStrike" kern="1200" cap="none" spc="300" normalizeH="0" baseline="0" noProof="0">
              <a:ln>
                <a:noFill/>
              </a:ln>
              <a:gradFill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16200000" scaled="1"/>
              </a:gradFill>
              <a:uLnTx/>
              <a:uFillTx/>
              <a:cs typeface="+mn-cs"/>
            </a:endParaRPr>
          </a:p>
        </p:txBody>
      </p:sp>
      <p:sp>
        <p:nvSpPr>
          <p:cNvPr id="9" name="正文"/>
          <p:cNvSpPr txBox="1"/>
          <p:nvPr>
            <p:custDataLst>
              <p:tags r:id="rId7"/>
            </p:custDataLst>
          </p:nvPr>
        </p:nvSpPr>
        <p:spPr>
          <a:xfrm>
            <a:off x="1086755" y="3206308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患者年龄、性别、职业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" name="序号"/>
          <p:cNvSpPr txBox="1"/>
          <p:nvPr>
            <p:custDataLst>
              <p:tags r:id="rId8"/>
            </p:custDataLst>
          </p:nvPr>
        </p:nvSpPr>
        <p:spPr>
          <a:xfrm>
            <a:off x="1745255" y="1725764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rgbClr val="FFFFFF"/>
                  </a:gs>
                  <a:gs pos="93000">
                    <a:srgbClr val="FFFFFF"/>
                  </a:gs>
                </a:gsLst>
                <a:lin ang="5400000" scaled="0"/>
              </a:gradFill>
              <a:effectLst>
                <a:outerShdw blurRad="152400" sx="102000" sy="102000" algn="ctr" rotWithShape="0">
                  <a:srgbClr val="F84949">
                    <a:alpha val="2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22" name="六边形 21"/>
          <p:cNvSpPr/>
          <p:nvPr>
            <p:custDataLst>
              <p:tags r:id="rId9"/>
            </p:custDataLst>
          </p:nvPr>
        </p:nvSpPr>
        <p:spPr>
          <a:xfrm rot="1800000">
            <a:off x="3443856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24" name="六边形 23"/>
          <p:cNvSpPr/>
          <p:nvPr>
            <p:custDataLst>
              <p:tags r:id="rId10"/>
            </p:custDataLst>
          </p:nvPr>
        </p:nvSpPr>
        <p:spPr>
          <a:xfrm rot="1800000">
            <a:off x="4121393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25" name="六边形 24"/>
          <p:cNvSpPr/>
          <p:nvPr>
            <p:custDataLst>
              <p:tags r:id="rId11"/>
            </p:custDataLst>
          </p:nvPr>
        </p:nvSpPr>
        <p:spPr>
          <a:xfrm rot="1800000">
            <a:off x="4203598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26" name="六边形 25"/>
          <p:cNvSpPr/>
          <p:nvPr>
            <p:custDataLst>
              <p:tags r:id="rId12"/>
            </p:custDataLst>
          </p:nvPr>
        </p:nvSpPr>
        <p:spPr>
          <a:xfrm rot="1800000">
            <a:off x="4376660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/>
            </a:endParaRPr>
          </a:p>
        </p:txBody>
      </p:sp>
      <p:sp>
        <p:nvSpPr>
          <p:cNvPr id="27" name="标题"/>
          <p:cNvSpPr txBox="1"/>
          <p:nvPr>
            <p:custDataLst>
              <p:tags r:id="rId13"/>
            </p:custDataLst>
          </p:nvPr>
        </p:nvSpPr>
        <p:spPr>
          <a:xfrm>
            <a:off x="3757964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14"/>
            </p:custDataLst>
          </p:nvPr>
        </p:nvSpPr>
        <p:spPr>
          <a:xfrm>
            <a:off x="3757964" y="3206308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主要症状：皮肤红斑、瘙痒、脱屑等</a:t>
            </a:r>
            <a:endParaRPr lang="zh-CN" altLang="en-US"/>
          </a:p>
        </p:txBody>
      </p:sp>
      <p:sp>
        <p:nvSpPr>
          <p:cNvPr id="29" name="序号"/>
          <p:cNvSpPr txBox="1"/>
          <p:nvPr>
            <p:custDataLst>
              <p:tags r:id="rId15"/>
            </p:custDataLst>
          </p:nvPr>
        </p:nvSpPr>
        <p:spPr>
          <a:xfrm>
            <a:off x="4415598" y="1725764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40" name="六边形 39"/>
          <p:cNvSpPr/>
          <p:nvPr>
            <p:custDataLst>
              <p:tags r:id="rId16"/>
            </p:custDataLst>
          </p:nvPr>
        </p:nvSpPr>
        <p:spPr>
          <a:xfrm rot="1800000">
            <a:off x="6114200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42" name="六边形 41"/>
          <p:cNvSpPr/>
          <p:nvPr>
            <p:custDataLst>
              <p:tags r:id="rId17"/>
            </p:custDataLst>
          </p:nvPr>
        </p:nvSpPr>
        <p:spPr>
          <a:xfrm rot="1800000">
            <a:off x="6791737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43" name="六边形 42"/>
          <p:cNvSpPr/>
          <p:nvPr>
            <p:custDataLst>
              <p:tags r:id="rId18"/>
            </p:custDataLst>
          </p:nvPr>
        </p:nvSpPr>
        <p:spPr>
          <a:xfrm rot="1800000">
            <a:off x="6873942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44" name="六边形 43"/>
          <p:cNvSpPr/>
          <p:nvPr>
            <p:custDataLst>
              <p:tags r:id="rId19"/>
            </p:custDataLst>
          </p:nvPr>
        </p:nvSpPr>
        <p:spPr>
          <a:xfrm rot="1800000">
            <a:off x="7047003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/>
            </a:endParaRPr>
          </a:p>
        </p:txBody>
      </p:sp>
      <p:sp>
        <p:nvSpPr>
          <p:cNvPr id="45" name="标题"/>
          <p:cNvSpPr txBox="1"/>
          <p:nvPr>
            <p:custDataLst>
              <p:tags r:id="rId20"/>
            </p:custDataLst>
          </p:nvPr>
        </p:nvSpPr>
        <p:spPr>
          <a:xfrm>
            <a:off x="6428307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46" name="正文"/>
          <p:cNvSpPr txBox="1"/>
          <p:nvPr>
            <p:custDataLst>
              <p:tags r:id="rId21"/>
            </p:custDataLst>
          </p:nvPr>
        </p:nvSpPr>
        <p:spPr>
          <a:xfrm>
            <a:off x="6428307" y="3206308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生活习惯、工作环境</a:t>
            </a:r>
            <a:endParaRPr lang="zh-CN" altLang="en-US"/>
          </a:p>
        </p:txBody>
      </p:sp>
      <p:sp>
        <p:nvSpPr>
          <p:cNvPr id="47" name="序号"/>
          <p:cNvSpPr txBox="1"/>
          <p:nvPr>
            <p:custDataLst>
              <p:tags r:id="rId22"/>
            </p:custDataLst>
          </p:nvPr>
        </p:nvSpPr>
        <p:spPr>
          <a:xfrm>
            <a:off x="7086808" y="1725764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59" name="六边形 58"/>
          <p:cNvSpPr/>
          <p:nvPr>
            <p:custDataLst>
              <p:tags r:id="rId23"/>
            </p:custDataLst>
          </p:nvPr>
        </p:nvSpPr>
        <p:spPr>
          <a:xfrm rot="1800000">
            <a:off x="8785409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60" name="六边形 59"/>
          <p:cNvSpPr/>
          <p:nvPr>
            <p:custDataLst>
              <p:tags r:id="rId24"/>
            </p:custDataLst>
          </p:nvPr>
        </p:nvSpPr>
        <p:spPr>
          <a:xfrm rot="1800000">
            <a:off x="9462081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61" name="六边形 60"/>
          <p:cNvSpPr/>
          <p:nvPr>
            <p:custDataLst>
              <p:tags r:id="rId25"/>
            </p:custDataLst>
          </p:nvPr>
        </p:nvSpPr>
        <p:spPr>
          <a:xfrm rot="1800000">
            <a:off x="9545151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62" name="六边形 61"/>
          <p:cNvSpPr/>
          <p:nvPr>
            <p:custDataLst>
              <p:tags r:id="rId26"/>
            </p:custDataLst>
          </p:nvPr>
        </p:nvSpPr>
        <p:spPr>
          <a:xfrm rot="1800000">
            <a:off x="9718212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/>
            </a:endParaRPr>
          </a:p>
        </p:txBody>
      </p:sp>
      <p:sp>
        <p:nvSpPr>
          <p:cNvPr id="63" name="标题"/>
          <p:cNvSpPr txBox="1"/>
          <p:nvPr>
            <p:custDataLst>
              <p:tags r:id="rId27"/>
            </p:custDataLst>
          </p:nvPr>
        </p:nvSpPr>
        <p:spPr>
          <a:xfrm>
            <a:off x="9098651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64" name="正文"/>
          <p:cNvSpPr txBox="1"/>
          <p:nvPr>
            <p:custDataLst>
              <p:tags r:id="rId28"/>
            </p:custDataLst>
          </p:nvPr>
        </p:nvSpPr>
        <p:spPr>
          <a:xfrm>
            <a:off x="9098651" y="3206308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目前状况：病情稳定、恶化或好转</a:t>
            </a:r>
            <a:endParaRPr lang="zh-CN" altLang="en-US"/>
          </a:p>
        </p:txBody>
      </p:sp>
      <p:sp>
        <p:nvSpPr>
          <p:cNvPr id="65" name="序号"/>
          <p:cNvSpPr txBox="1"/>
          <p:nvPr>
            <p:custDataLst>
              <p:tags r:id="rId29"/>
            </p:custDataLst>
          </p:nvPr>
        </p:nvSpPr>
        <p:spPr>
          <a:xfrm>
            <a:off x="9757151" y="1725764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4" name="六边形 13"/>
          <p:cNvSpPr/>
          <p:nvPr>
            <p:custDataLst>
              <p:tags r:id="rId30"/>
            </p:custDataLst>
          </p:nvPr>
        </p:nvSpPr>
        <p:spPr>
          <a:xfrm rot="1800000">
            <a:off x="2108685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16" name="六边形 15"/>
          <p:cNvSpPr/>
          <p:nvPr>
            <p:custDataLst>
              <p:tags r:id="rId31"/>
            </p:custDataLst>
          </p:nvPr>
        </p:nvSpPr>
        <p:spPr>
          <a:xfrm rot="1800000">
            <a:off x="2786222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7" name="六边形 16"/>
          <p:cNvSpPr/>
          <p:nvPr>
            <p:custDataLst>
              <p:tags r:id="rId32"/>
            </p:custDataLst>
          </p:nvPr>
        </p:nvSpPr>
        <p:spPr>
          <a:xfrm rot="1800000">
            <a:off x="2868426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8" name="六边形 17"/>
          <p:cNvSpPr/>
          <p:nvPr>
            <p:custDataLst>
              <p:tags r:id="rId33"/>
            </p:custDataLst>
          </p:nvPr>
        </p:nvSpPr>
        <p:spPr>
          <a:xfrm rot="1800000">
            <a:off x="3041488" y="3774816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/>
            </a:endParaRPr>
          </a:p>
        </p:txBody>
      </p:sp>
      <p:sp>
        <p:nvSpPr>
          <p:cNvPr id="19" name="标题"/>
          <p:cNvSpPr txBox="1"/>
          <p:nvPr>
            <p:custDataLst>
              <p:tags r:id="rId34"/>
            </p:custDataLst>
          </p:nvPr>
        </p:nvSpPr>
        <p:spPr>
          <a:xfrm>
            <a:off x="2422792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20" name="正文"/>
          <p:cNvSpPr txBox="1"/>
          <p:nvPr>
            <p:custDataLst>
              <p:tags r:id="rId35"/>
            </p:custDataLst>
          </p:nvPr>
        </p:nvSpPr>
        <p:spPr>
          <a:xfrm>
            <a:off x="2422792" y="5245841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发病时间、持续时间</a:t>
            </a:r>
            <a:endParaRPr lang="zh-CN" altLang="en-US"/>
          </a:p>
        </p:txBody>
      </p:sp>
      <p:sp>
        <p:nvSpPr>
          <p:cNvPr id="21" name="序号"/>
          <p:cNvSpPr txBox="1"/>
          <p:nvPr>
            <p:custDataLst>
              <p:tags r:id="rId36"/>
            </p:custDataLst>
          </p:nvPr>
        </p:nvSpPr>
        <p:spPr>
          <a:xfrm>
            <a:off x="3080427" y="3765298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31" name="六边形 30"/>
          <p:cNvSpPr/>
          <p:nvPr>
            <p:custDataLst>
              <p:tags r:id="rId37"/>
            </p:custDataLst>
          </p:nvPr>
        </p:nvSpPr>
        <p:spPr>
          <a:xfrm rot="1800000">
            <a:off x="4779028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33" name="六边形 32"/>
          <p:cNvSpPr/>
          <p:nvPr>
            <p:custDataLst>
              <p:tags r:id="rId38"/>
            </p:custDataLst>
          </p:nvPr>
        </p:nvSpPr>
        <p:spPr>
          <a:xfrm rot="1800000">
            <a:off x="5456565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34" name="六边形 33"/>
          <p:cNvSpPr/>
          <p:nvPr>
            <p:custDataLst>
              <p:tags r:id="rId39"/>
            </p:custDataLst>
          </p:nvPr>
        </p:nvSpPr>
        <p:spPr>
          <a:xfrm rot="1800000">
            <a:off x="5538770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35" name="六边形 34"/>
          <p:cNvSpPr/>
          <p:nvPr>
            <p:custDataLst>
              <p:tags r:id="rId40"/>
            </p:custDataLst>
          </p:nvPr>
        </p:nvSpPr>
        <p:spPr>
          <a:xfrm rot="1800000">
            <a:off x="5711831" y="3774816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/>
            </a:endParaRPr>
          </a:p>
        </p:txBody>
      </p:sp>
      <p:sp>
        <p:nvSpPr>
          <p:cNvPr id="36" name="标题"/>
          <p:cNvSpPr txBox="1"/>
          <p:nvPr>
            <p:custDataLst>
              <p:tags r:id="rId41"/>
            </p:custDataLst>
          </p:nvPr>
        </p:nvSpPr>
        <p:spPr>
          <a:xfrm>
            <a:off x="5093135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37" name="正文"/>
          <p:cNvSpPr txBox="1"/>
          <p:nvPr>
            <p:custDataLst>
              <p:tags r:id="rId42"/>
            </p:custDataLst>
          </p:nvPr>
        </p:nvSpPr>
        <p:spPr>
          <a:xfrm>
            <a:off x="5093135" y="5245841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既往病史、家族史</a:t>
            </a:r>
            <a:endParaRPr lang="zh-CN" altLang="en-US"/>
          </a:p>
        </p:txBody>
      </p:sp>
      <p:sp>
        <p:nvSpPr>
          <p:cNvPr id="38" name="序号"/>
          <p:cNvSpPr txBox="1"/>
          <p:nvPr>
            <p:custDataLst>
              <p:tags r:id="rId43"/>
            </p:custDataLst>
          </p:nvPr>
        </p:nvSpPr>
        <p:spPr>
          <a:xfrm>
            <a:off x="5750770" y="3765298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sp>
        <p:nvSpPr>
          <p:cNvPr id="49" name="六边形 48"/>
          <p:cNvSpPr/>
          <p:nvPr>
            <p:custDataLst>
              <p:tags r:id="rId44"/>
            </p:custDataLst>
          </p:nvPr>
        </p:nvSpPr>
        <p:spPr>
          <a:xfrm rot="1800000">
            <a:off x="7450237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51" name="六边形 50"/>
          <p:cNvSpPr/>
          <p:nvPr>
            <p:custDataLst>
              <p:tags r:id="rId45"/>
            </p:custDataLst>
          </p:nvPr>
        </p:nvSpPr>
        <p:spPr>
          <a:xfrm rot="1800000">
            <a:off x="8126909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52" name="六边形 51"/>
          <p:cNvSpPr/>
          <p:nvPr>
            <p:custDataLst>
              <p:tags r:id="rId46"/>
            </p:custDataLst>
          </p:nvPr>
        </p:nvSpPr>
        <p:spPr>
          <a:xfrm rot="1800000">
            <a:off x="8209979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53" name="六边形 52"/>
          <p:cNvSpPr/>
          <p:nvPr>
            <p:custDataLst>
              <p:tags r:id="rId47"/>
            </p:custDataLst>
          </p:nvPr>
        </p:nvSpPr>
        <p:spPr>
          <a:xfrm rot="1800000">
            <a:off x="8383041" y="3774816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/>
            </a:endParaRPr>
          </a:p>
        </p:txBody>
      </p:sp>
      <p:sp>
        <p:nvSpPr>
          <p:cNvPr id="54" name="标题"/>
          <p:cNvSpPr txBox="1"/>
          <p:nvPr>
            <p:custDataLst>
              <p:tags r:id="rId48"/>
            </p:custDataLst>
          </p:nvPr>
        </p:nvSpPr>
        <p:spPr>
          <a:xfrm>
            <a:off x="7763479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55" name="正文"/>
          <p:cNvSpPr txBox="1"/>
          <p:nvPr>
            <p:custDataLst>
              <p:tags r:id="rId49"/>
            </p:custDataLst>
          </p:nvPr>
        </p:nvSpPr>
        <p:spPr>
          <a:xfrm>
            <a:off x="7763479" y="5245841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治疗经过、效果</a:t>
            </a:r>
            <a:endParaRPr lang="zh-CN" altLang="en-US"/>
          </a:p>
        </p:txBody>
      </p:sp>
      <p:sp>
        <p:nvSpPr>
          <p:cNvPr id="56" name="序号"/>
          <p:cNvSpPr txBox="1"/>
          <p:nvPr>
            <p:custDataLst>
              <p:tags r:id="rId50"/>
            </p:custDataLst>
          </p:nvPr>
        </p:nvSpPr>
        <p:spPr>
          <a:xfrm>
            <a:off x="8421979" y="3765298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患者年龄、性别、职业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既往病史：是否有其他皮肤病、过敏史等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家族史：是否有家族成员患有类似疾病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生活习惯：饮食、作息、运动等习惯对病情的影响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诊断过程和治疗方案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护理措施：保持皮肤清洁，避免刺激，注意防晒，保持良好的生活习惯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定期复查：监测病情变化，调整治疗方案，确保治疗效果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诊断过程：详细询问病史，进行皮肤检查，必要时进行皮肤活检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治疗方案：根据病情严重程度，选择局部外用药物、口服药物、物理治疗等方法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皮肤萎缩的护理诊断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皮肤瘙痒：皮肤干燥、过敏等原因导致皮肤瘙痒，影响生活质量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心理压力：皮肤萎缩影响美观，可能导致患者产生焦虑、抑郁等心理问题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社交障碍：皮肤萎缩可能导致患者自卑、不愿与人交往，影响社交活动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皮肤萎缩：皮肤组织减少，弹性降低，出现皱纹、色素沉着等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皮肤干燥：皮肤缺水，出现脱屑、瘙痒等症状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皮肤感染：皮肤抵抗力降低，容易发生感染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疼痛的护理诊断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评估疼痛程度：使用疼痛评分量表进行评估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确定疼痛原因：分析引起疼痛的原因，如皮肤病变、药物反应等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制定护理计划：根据疼痛原因和程度制定相应的护理措施，如药物治疗、物理治疗等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实施护理措施：按照护理计划实施相应的护理措施，并观察患者的反应和效果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评估护理效果：定期评估护理措施的效果，并根据需要进行调整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https://d.book118.com/896021100123010044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1_2"/>
  <p:tag name="KSO_WM_UNIT_INDEX" val="1_1_2"/>
  <p:tag name="KSO_WM_UNIT_LAYERLEVEL" val="1_1_1"/>
  <p:tag name="KSO_WM_UNIT_SHADOW_SCHEMECOLOR_INDEX" val="5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1_3"/>
  <p:tag name="KSO_WM_UNIT_INDEX" val="1_1_3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1_5"/>
  <p:tag name="KSO_WM_UNIT_INDEX" val="1_1_5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1_4"/>
  <p:tag name="KSO_WM_UNIT_INDEX" val="1_1_4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EXT_SHADOW_SCHEMECOLOR_INDEX" val="5"/>
  <p:tag name="KSO_WM_UNIT_TYPE" val="l_h_a"/>
  <p:tag name="KSO_WM_UNIT_USESOURCEFORMAT_APPLY" val="0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1"/>
  <p:tag name="KSO_WM_UNIT_INDEX" val="1_1_1"/>
  <p:tag name="KSO_WM_UNIT_LAYERLEVEL" val="1_1_1"/>
  <p:tag name="KSO_WM_UNIT_PRESET_TEXT" val="0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3_2"/>
  <p:tag name="KSO_WM_UNIT_INDEX" val="1_3_2"/>
  <p:tag name="KSO_WM_UNIT_LAYERLEVEL" val="1_1_1"/>
  <p:tag name="KSO_WM_UNIT_SHADOW_SCHEMECOLOR_INDEX" val="5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3_3"/>
  <p:tag name="KSO_WM_UNIT_INDEX" val="1_3_3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3_5"/>
  <p:tag name="KSO_WM_UNIT_INDEX" val="1_3_5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3_4"/>
  <p:tag name="KSO_WM_UNIT_INDEX" val="1_3_4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EXT_SHADOW_SCHEMECOLOR_INDEX" val="5"/>
  <p:tag name="KSO_WM_UNIT_TYPE" val="l_h_a"/>
  <p:tag name="KSO_WM_UNIT_USESOURCEFORMAT_APPLY" val="0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1"/>
  <p:tag name="KSO_WM_UNIT_INDEX" val="1_3_1"/>
  <p:tag name="KSO_WM_UNIT_LAYERLEVEL" val="1_1_1"/>
  <p:tag name="KSO_WM_UNIT_PRESET_TEXT" val="03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5_2"/>
  <p:tag name="KSO_WM_UNIT_INDEX" val="1_5_2"/>
  <p:tag name="KSO_WM_UNIT_LAYERLEVEL" val="1_1_1"/>
  <p:tag name="KSO_WM_UNIT_SHADOW_SCHEMECOLOR_INDEX" val="5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5_3"/>
  <p:tag name="KSO_WM_UNIT_INDEX" val="1_5_3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5_4"/>
  <p:tag name="KSO_WM_UNIT_INDEX" val="1_5_4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5_5"/>
  <p:tag name="KSO_WM_UNIT_INDEX" val="1_5_5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EXT_SHADOW_SCHEMECOLOR_INDEX" val="5"/>
  <p:tag name="KSO_WM_UNIT_TYPE" val="l_h_a"/>
  <p:tag name="KSO_WM_UNIT_USESOURCEFORMAT_APPLY" val="0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1"/>
  <p:tag name="KSO_WM_UNIT_INDEX" val="1_5_1"/>
  <p:tag name="KSO_WM_UNIT_LAYERLEVEL" val="1_1_1"/>
  <p:tag name="KSO_WM_UNIT_PRESET_TEXT" val="05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7_2"/>
  <p:tag name="KSO_WM_UNIT_INDEX" val="1_7_2"/>
  <p:tag name="KSO_WM_UNIT_LAYERLEVEL" val="1_1_1"/>
  <p:tag name="KSO_WM_UNIT_SHADOW_SCHEMECOLOR_INDEX" val="5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7_3"/>
  <p:tag name="KSO_WM_UNIT_INDEX" val="1_7_3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7_4"/>
  <p:tag name="KSO_WM_UNIT_INDEX" val="1_7_4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07_6*l_h_i*1_7_5"/>
  <p:tag name="KSO_WM_UNIT_INDEX" val="1_7_5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EXT_SHADOW_SCHEMECOLOR_INDEX" val="5"/>
  <p:tag name="KSO_WM_UNIT_TYPE" val="l_h_a"/>
  <p:tag name="KSO_WM_UNIT_USESOURCEFORMAT_APPLY" val="0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1"/>
  <p:tag name="KSO_WM_UNIT_INDEX" val="1_7_1"/>
  <p:tag name="KSO_WM_UNIT_LAYERLEVEL" val="1_1_1"/>
  <p:tag name="KSO_WM_UNIT_PRESET_TEXT" val="07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7_6*l_h_i*1_2_2"/>
  <p:tag name="KSO_WM_UNIT_INDEX" val="1_2_2"/>
  <p:tag name="KSO_WM_UNIT_LAYERLEVEL" val="1_1_1"/>
  <p:tag name="KSO_WM_UNIT_SHADOW_SCHEMECOLOR_INDEX" val="8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2_3"/>
  <p:tag name="KSO_WM_UNIT_INDEX" val="1_2_3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2_4"/>
  <p:tag name="KSO_WM_UNIT_INDEX" val="1_2_4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7_6*l_h_i*1_2_5"/>
  <p:tag name="KSO_WM_UNIT_INDEX" val="1_2_5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EXT_FILL_TYPE" val="1"/>
  <p:tag name="KSO_WM_UNIT_TEXT_SHADOW_SCHEMECOLOR_INDEX" val="8"/>
  <p:tag name="KSO_WM_UNIT_TYPE" val="l_h_a"/>
  <p:tag name="KSO_WM_UNIT_USESOURCEFORMAT_APPLY" val="0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1"/>
  <p:tag name="KSO_WM_UNIT_INDEX" val="1_2_1"/>
  <p:tag name="KSO_WM_UNIT_LAYERLEVEL" val="1_1_1"/>
  <p:tag name="KSO_WM_UNIT_PRESET_TEXT" val="02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7_6*l_h_i*1_4_2"/>
  <p:tag name="KSO_WM_UNIT_INDEX" val="1_4_2"/>
  <p:tag name="KSO_WM_UNIT_LAYERLEVEL" val="1_1_1"/>
  <p:tag name="KSO_WM_UNIT_SHADOW_SCHEMECOLOR_INDEX" val="8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4_3"/>
  <p:tag name="KSO_WM_UNIT_INDEX" val="1_4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4_5"/>
  <p:tag name="KSO_WM_UNIT_INDEX" val="1_4_5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7_6*l_h_i*1_4_4"/>
  <p:tag name="KSO_WM_UNIT_INDEX" val="1_4_4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EXT_FILL_TYPE" val="1"/>
  <p:tag name="KSO_WM_UNIT_TEXT_SHADOW_SCHEMECOLOR_INDEX" val="8"/>
  <p:tag name="KSO_WM_UNIT_TYPE" val="l_h_a"/>
  <p:tag name="KSO_WM_UNIT_USESOURCEFORMAT_APPLY" val="0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1"/>
  <p:tag name="KSO_WM_UNIT_INDEX" val="1_4_1"/>
  <p:tag name="KSO_WM_UNIT_LAYERLEVEL" val="1_1_1"/>
  <p:tag name="KSO_WM_UNIT_PRESET_TEXT" val="04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7_6*l_h_i*1_6_2"/>
  <p:tag name="KSO_WM_UNIT_INDEX" val="1_6_2"/>
  <p:tag name="KSO_WM_UNIT_LAYERLEVEL" val="1_1_1"/>
  <p:tag name="KSO_WM_UNIT_SHADOW_SCHEMECOLOR_INDEX" val="8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6_3"/>
  <p:tag name="KSO_WM_UNIT_INDEX" val="1_6_3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07_6*l_h_i*1_6_5"/>
  <p:tag name="KSO_WM_UNIT_INDEX" val="1_6_5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07_6*l_h_i*1_6_4"/>
  <p:tag name="KSO_WM_UNIT_INDEX" val="1_6_4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EXT_FILL_TYPE" val="1"/>
  <p:tag name="KSO_WM_UNIT_TEXT_SHADOW_SCHEMECOLOR_INDEX" val="8"/>
  <p:tag name="KSO_WM_UNIT_TYPE" val="l_h_a"/>
  <p:tag name="KSO_WM_UNIT_USESOURCEFORMAT_APPLY" val="0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1"/>
  <p:tag name="KSO_WM_UNIT_INDEX" val="1_6_1"/>
  <p:tag name="KSO_WM_UNIT_LAYERLEVEL" val="1_1_1"/>
  <p:tag name="KSO_WM_UNIT_PRESET_TEXT" val="06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4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斑疹性皮肤萎缩的护理查房</vt:lpstr>
      <vt:lpstr>目录</vt:lpstr>
      <vt:lpstr>斑疹性皮肤萎缩的概述</vt:lpstr>
      <vt:lpstr>定义和分类</vt:lpstr>
      <vt:lpstr>病因和发病机制</vt:lpstr>
      <vt:lpstr>诊断标准和治疗方案</vt:lpstr>
      <vt:lpstr>病例汇报</vt:lpstr>
      <vt:lpstr>患者基本信息</vt:lpstr>
      <vt:lpstr>主诉和现病史</vt:lpstr>
      <vt:lpstr>既往史和家族史</vt:lpstr>
      <vt:lpstr>诊断过程和治疗方案</vt:lpstr>
      <vt:lpstr>护理诊断</vt:lpstr>
      <vt:lpstr>皮肤萎缩的护理诊断</vt:lpstr>
      <vt:lpstr>疼痛的护理诊断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2024-09-12T22:37:34.145</cp:lastPrinted>
  <dcterms:created xsi:type="dcterms:W3CDTF">2024-09-12T14:37:34Z</dcterms:created>
  <dcterms:modified xsi:type="dcterms:W3CDTF">2024-09-12T14:37:36Z</dcterms:modified>
</cp:coreProperties>
</file>