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E78B2-B256-4131-913B-3717DA194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DA2CD-B354-49DB-844D-30D93837D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C7684-E7CF-4E94-B35B-AE554C62D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A4213-B4AF-46AC-B847-BB5601FA1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72B80-1BA8-4FA0-BDBF-425614C75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25F85-62C9-4BAC-984D-11B3F5424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7FD89-F338-4D68-91BB-E65004FD1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32C8D-5EF1-4B71-839A-2D9B4859A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FE3AC-396F-4F74-AB4B-5713015F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55BE4-9A82-422C-ACFC-FB0056FA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99727-47F8-4C39-912C-491C102E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058" r:id="rId2"/>
    <p:sldLayoutId id="2147485059" r:id="rId3"/>
    <p:sldLayoutId id="2147485060" r:id="rId4"/>
    <p:sldLayoutId id="2147485061" r:id="rId5"/>
    <p:sldLayoutId id="2147485062" r:id="rId6"/>
    <p:sldLayoutId id="2147485063" r:id="rId7"/>
    <p:sldLayoutId id="2147485064" r:id="rId8"/>
    <p:sldLayoutId id="2147485065" r:id="rId9"/>
    <p:sldLayoutId id="2147485066" r:id="rId10"/>
    <p:sldLayoutId id="214748506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31222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短视频企业号数据分析实操指南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数据分析方法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用户画像构建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用户转化路径优化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内容策略制定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数据收集与整理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数据收集与整理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确定数据收集范围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确定指标：确定需要收集的关键指标，如播放量、点赞数、评论数等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确定目标：明确数据分析的目标和目的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选择平台：选择合适的短视频平台进行数据收集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制定计划：制定详细的数据收集计划，包括收集时间、频率、方法等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数据整理与清洗</a:t>
            </a:r>
            <a:endParaRPr lang="zh-CN" altLang="en-US"/>
          </a:p>
        </p:txBody>
      </p:sp>
      <p:sp>
        <p:nvSpPr>
          <p:cNvPr id="1048976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数据整理工具：Excel、SQL、Python等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6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数据清洗方法：去除异常值、填充缺失值、数据归一化等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数据类型：播放量、点赞数、评论数、分享数、粉丝数等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8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数据来源：短视频平台、社交媒体、第三方数据提供商等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数据分类与标签化</a:t>
            </a:r>
            <a:endParaRPr lang="zh-CN" altLang="en-US"/>
          </a:p>
        </p:txBody>
      </p:sp>
      <p:sp>
        <p:nvSpPr>
          <p:cNvPr id="10490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数据分类：将收集到的数据进行分类，如用户行为数据、视频内容数据等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标签化：对分类后的数据进行标签化处理，如用户年龄、性别、地域等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标签体系：建立完善的标签体系，便于后续数据分析和挖掘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4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数据清洗：对分类和标签化后的数据进行清洗，去除无效和异常数据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数据存储与备份</a:t>
            </a:r>
            <a:endParaRPr lang="zh-CN" altLang="en-US"/>
          </a:p>
        </p:txBody>
      </p:sp>
      <p:sp>
        <p:nvSpPr>
          <p:cNvPr id="1049096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选择合适的数据存储方式：云存储、本地存储、混合存储等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2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制定数据备份策略：定期备份、实时备份、增量备份等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8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使用数据备份工具：如Dropbox、Google Drive、OneDrive等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4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确保数据安全：使用加密技术、设置访问权限、定期检查备份完整性等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数据分析方法</a:t>
            </a:r>
            <a:endParaRPr lang="zh-CN" altLang="en-US"/>
          </a:p>
        </p:txBody>
      </p:sp>
      <p:sp>
        <p:nvSpPr>
          <p:cNvPr id="10491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描述性分析</a:t>
            </a:r>
            <a:endParaRPr lang="zh-CN" altLang="en-US"/>
          </a:p>
        </p:txBody>
      </p:sp>
      <p:sp>
        <p:nvSpPr>
          <p:cNvPr id="10491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2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目的：了解数据的分布、中心趋势和离散程度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常用方法：频率分布、集中趋势、离散程度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应用场景：短视频企业号数据分析、市场调研、产品优化等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6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注意事项：确保数据质量、选择合适的描述性统计量、避免过度解读数据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因果分析</a:t>
            </a:r>
            <a:endParaRPr lang="zh-CN" altLang="en-US"/>
          </a:p>
        </p:txBody>
      </p:sp>
      <p:sp>
        <p:nvSpPr>
          <p:cNvPr id="1049248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目的：找出变量之间的因果关系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方法：回归分析、时间序列分析等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应用场景：预测用户行为、优化产品策略等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注意事项：避免混淆相关关系和因果关系，确保数据质量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预测性分析</a:t>
            </a:r>
            <a:endParaRPr lang="zh-CN" altLang="en-US"/>
          </a:p>
        </p:txBody>
      </p:sp>
      <p:sp>
        <p:nvSpPr>
          <p:cNvPr id="1049306" name="圆角矩形 5"/>
          <p:cNvSpPr/>
          <p:nvPr>
            <p:custDataLst>
              <p:tags r:id="rId2"/>
            </p:custDataLst>
          </p:nvPr>
        </p:nvSpPr>
        <p:spPr>
          <a:xfrm>
            <a:off x="71792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圆角矩形 3"/>
          <p:cNvSpPr/>
          <p:nvPr>
            <p:custDataLst>
              <p:tags r:id="rId3"/>
            </p:custDataLst>
          </p:nvPr>
        </p:nvSpPr>
        <p:spPr>
          <a:xfrm>
            <a:off x="69479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5"/>
          <p:cNvSpPr txBox="1"/>
          <p:nvPr>
            <p:custDataLst>
              <p:tags r:id="rId4"/>
            </p:custDataLst>
          </p:nvPr>
        </p:nvSpPr>
        <p:spPr>
          <a:xfrm>
            <a:off x="868579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概念：通过历史数据预测未来趋势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6"/>
          <p:cNvSpPr/>
          <p:nvPr>
            <p:custDataLst>
              <p:tags r:id="rId5"/>
            </p:custDataLst>
          </p:nvPr>
        </p:nvSpPr>
        <p:spPr>
          <a:xfrm>
            <a:off x="874830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14" name="圆角矩形 12"/>
          <p:cNvSpPr/>
          <p:nvPr>
            <p:custDataLst>
              <p:tags r:id="rId6"/>
            </p:custDataLst>
          </p:nvPr>
        </p:nvSpPr>
        <p:spPr>
          <a:xfrm>
            <a:off x="3474031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圆角矩形 13"/>
          <p:cNvSpPr/>
          <p:nvPr>
            <p:custDataLst>
              <p:tags r:id="rId7"/>
            </p:custDataLst>
          </p:nvPr>
        </p:nvSpPr>
        <p:spPr>
          <a:xfrm>
            <a:off x="3445276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圆角矩形 15"/>
          <p:cNvSpPr/>
          <p:nvPr>
            <p:custDataLst>
              <p:tags r:id="rId8"/>
            </p:custDataLst>
          </p:nvPr>
        </p:nvSpPr>
        <p:spPr>
          <a:xfrm>
            <a:off x="3674691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20" name="文本框 10"/>
          <p:cNvSpPr txBox="1"/>
          <p:nvPr>
            <p:custDataLst>
              <p:tags r:id="rId9"/>
            </p:custDataLst>
          </p:nvPr>
        </p:nvSpPr>
        <p:spPr>
          <a:xfrm>
            <a:off x="362030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应用场景：市场预测、销售预测、用户行为预测等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5"/>
          <p:cNvSpPr/>
          <p:nvPr>
            <p:custDataLst>
              <p:tags r:id="rId10"/>
            </p:custDataLst>
          </p:nvPr>
        </p:nvSpPr>
        <p:spPr>
          <a:xfrm>
            <a:off x="622450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圆角矩形 3"/>
          <p:cNvSpPr/>
          <p:nvPr>
            <p:custDataLst>
              <p:tags r:id="rId11"/>
            </p:custDataLst>
          </p:nvPr>
        </p:nvSpPr>
        <p:spPr>
          <a:xfrm>
            <a:off x="620137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23"/>
          <p:cNvSpPr txBox="1"/>
          <p:nvPr>
            <p:custDataLst>
              <p:tags r:id="rId12"/>
            </p:custDataLst>
          </p:nvPr>
        </p:nvSpPr>
        <p:spPr>
          <a:xfrm>
            <a:off x="6375160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方法：时间序列分析、回归分析、机器学习等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16"/>
          <p:cNvSpPr/>
          <p:nvPr>
            <p:custDataLst>
              <p:tags r:id="rId13"/>
            </p:custDataLst>
          </p:nvPr>
        </p:nvSpPr>
        <p:spPr>
          <a:xfrm>
            <a:off x="6381411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30" name="圆角矩形 12"/>
          <p:cNvSpPr/>
          <p:nvPr>
            <p:custDataLst>
              <p:tags r:id="rId14"/>
            </p:custDataLst>
          </p:nvPr>
        </p:nvSpPr>
        <p:spPr>
          <a:xfrm>
            <a:off x="8980612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圆角矩形 13"/>
          <p:cNvSpPr/>
          <p:nvPr>
            <p:custDataLst>
              <p:tags r:id="rId15"/>
            </p:custDataLst>
          </p:nvPr>
        </p:nvSpPr>
        <p:spPr>
          <a:xfrm>
            <a:off x="8951857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圆角矩形 15"/>
          <p:cNvSpPr/>
          <p:nvPr>
            <p:custDataLst>
              <p:tags r:id="rId16"/>
            </p:custDataLst>
          </p:nvPr>
        </p:nvSpPr>
        <p:spPr>
          <a:xfrm>
            <a:off x="9181272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36" name="文本框 32"/>
          <p:cNvSpPr txBox="1"/>
          <p:nvPr>
            <p:custDataLst>
              <p:tags r:id="rId17"/>
            </p:custDataLst>
          </p:nvPr>
        </p:nvSpPr>
        <p:spPr>
          <a:xfrm>
            <a:off x="912688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 fontScale="9434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案例：短视频企业号数据分析实操指南中，可以使用预测性分析来预测未来视频的播放量、点赞量等指标。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机器学习模型应用</a:t>
            </a:r>
            <a:endParaRPr lang="zh-CN" altLang="en-US"/>
          </a:p>
        </p:txBody>
      </p:sp>
      <p:sp>
        <p:nvSpPr>
          <p:cNvPr id="1049372" name="矩形: 圆角 2"/>
          <p:cNvSpPr/>
          <p:nvPr>
            <p:custDataLst>
              <p:tags r:id="rId2"/>
            </p:custDataLst>
          </p:nvPr>
        </p:nvSpPr>
        <p:spPr>
          <a:xfrm>
            <a:off x="694799" y="1379538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74" name="Freeform 6"/>
          <p:cNvSpPr/>
          <p:nvPr>
            <p:custDataLst>
              <p:tags r:id="rId3"/>
            </p:custDataLst>
          </p:nvPr>
        </p:nvSpPr>
        <p:spPr bwMode="auto">
          <a:xfrm>
            <a:off x="694799" y="1476705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6" name="正文"/>
          <p:cNvSpPr txBox="1"/>
          <p:nvPr>
            <p:custDataLst>
              <p:tags r:id="rId4"/>
            </p:custDataLst>
          </p:nvPr>
        </p:nvSpPr>
        <p:spPr>
          <a:xfrm>
            <a:off x="1721639" y="1389568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介绍机器学习模型：如线性回归、逻辑回归、决策树、随机森林等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8" name="矩形: 圆角 61"/>
          <p:cNvSpPr/>
          <p:nvPr>
            <p:custDataLst>
              <p:tags r:id="rId5"/>
            </p:custDataLst>
          </p:nvPr>
        </p:nvSpPr>
        <p:spPr>
          <a:xfrm>
            <a:off x="6512305" y="1379538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80" name="Freeform 6"/>
          <p:cNvSpPr/>
          <p:nvPr>
            <p:custDataLst>
              <p:tags r:id="rId6"/>
            </p:custDataLst>
          </p:nvPr>
        </p:nvSpPr>
        <p:spPr bwMode="auto">
          <a:xfrm>
            <a:off x="6512305" y="1476705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2" name="正文"/>
          <p:cNvSpPr txBox="1"/>
          <p:nvPr>
            <p:custDataLst>
              <p:tags r:id="rId7"/>
            </p:custDataLst>
          </p:nvPr>
        </p:nvSpPr>
        <p:spPr>
          <a:xfrm>
            <a:off x="7539145" y="1389568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应用场景：如用户画像、视频推荐、广告投放等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4" name="矩形: 圆角 99"/>
          <p:cNvSpPr/>
          <p:nvPr>
            <p:custDataLst>
              <p:tags r:id="rId8"/>
            </p:custDataLst>
          </p:nvPr>
        </p:nvSpPr>
        <p:spPr>
          <a:xfrm>
            <a:off x="694799" y="3041414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86" name="Freeform 6"/>
          <p:cNvSpPr/>
          <p:nvPr>
            <p:custDataLst>
              <p:tags r:id="rId9"/>
            </p:custDataLst>
          </p:nvPr>
        </p:nvSpPr>
        <p:spPr bwMode="auto">
          <a:xfrm>
            <a:off x="694799" y="3137954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8" name="正文"/>
          <p:cNvSpPr txBox="1"/>
          <p:nvPr>
            <p:custDataLst>
              <p:tags r:id="rId10"/>
            </p:custDataLst>
          </p:nvPr>
        </p:nvSpPr>
        <p:spPr>
          <a:xfrm>
            <a:off x="1721639" y="3051444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模型选择：根据数据特点和需求选择合适的模型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0" name="矩形: 圆角 95"/>
          <p:cNvSpPr/>
          <p:nvPr>
            <p:custDataLst>
              <p:tags r:id="rId11"/>
            </p:custDataLst>
          </p:nvPr>
        </p:nvSpPr>
        <p:spPr>
          <a:xfrm>
            <a:off x="6512305" y="3041414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92" name="Freeform 6"/>
          <p:cNvSpPr/>
          <p:nvPr>
            <p:custDataLst>
              <p:tags r:id="rId12"/>
            </p:custDataLst>
          </p:nvPr>
        </p:nvSpPr>
        <p:spPr bwMode="auto">
          <a:xfrm>
            <a:off x="6512305" y="3137954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4" name="正文"/>
          <p:cNvSpPr txBox="1"/>
          <p:nvPr>
            <p:custDataLst>
              <p:tags r:id="rId13"/>
            </p:custDataLst>
          </p:nvPr>
        </p:nvSpPr>
        <p:spPr>
          <a:xfrm>
            <a:off x="7539145" y="3051444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模型训练：准备数据、划分训练集和测试集、训练模型、评估模型性能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6" name="矩形: 圆角 110"/>
          <p:cNvSpPr/>
          <p:nvPr>
            <p:custDataLst>
              <p:tags r:id="rId14"/>
            </p:custDataLst>
          </p:nvPr>
        </p:nvSpPr>
        <p:spPr>
          <a:xfrm>
            <a:off x="694799" y="4703290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98" name="Freeform 6"/>
          <p:cNvSpPr/>
          <p:nvPr>
            <p:custDataLst>
              <p:tags r:id="rId15"/>
            </p:custDataLst>
          </p:nvPr>
        </p:nvSpPr>
        <p:spPr bwMode="auto">
          <a:xfrm>
            <a:off x="694799" y="4799830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0" name="正文"/>
          <p:cNvSpPr txBox="1"/>
          <p:nvPr>
            <p:custDataLst>
              <p:tags r:id="rId16"/>
            </p:custDataLst>
          </p:nvPr>
        </p:nvSpPr>
        <p:spPr>
          <a:xfrm>
            <a:off x="1721639" y="4713320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模型优化：调整模型参数、增加训练数据、使用交叉验证等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2" name="矩形: 圆角 106"/>
          <p:cNvSpPr/>
          <p:nvPr>
            <p:custDataLst>
              <p:tags r:id="rId17"/>
            </p:custDataLst>
          </p:nvPr>
        </p:nvSpPr>
        <p:spPr>
          <a:xfrm>
            <a:off x="6512305" y="4703290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04" name="Freeform 6"/>
          <p:cNvSpPr/>
          <p:nvPr>
            <p:custDataLst>
              <p:tags r:id="rId18"/>
            </p:custDataLst>
          </p:nvPr>
        </p:nvSpPr>
        <p:spPr bwMode="auto">
          <a:xfrm>
            <a:off x="6512305" y="4799830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6" name="正文"/>
          <p:cNvSpPr txBox="1"/>
          <p:nvPr>
            <p:custDataLst>
              <p:tags r:id="rId19"/>
            </p:custDataLst>
          </p:nvPr>
        </p:nvSpPr>
        <p:spPr>
          <a:xfrm>
            <a:off x="7539145" y="4713320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模型部署：将训练好的模型部署到实际应用场景中，提供预测服务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用户画像构建</a:t>
            </a:r>
            <a:endParaRPr lang="zh-CN" altLang="en-US"/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用户属性分析</a:t>
            </a:r>
            <a:endParaRPr lang="zh-CN" altLang="en-US"/>
          </a:p>
        </p:txBody>
      </p:sp>
      <p:sp>
        <p:nvSpPr>
          <p:cNvPr id="1049478" name="剪去对角的矩形 3"/>
          <p:cNvSpPr/>
          <p:nvPr>
            <p:custDataLst>
              <p:tags r:id="rId2"/>
            </p:custDataLst>
          </p:nvPr>
        </p:nvSpPr>
        <p:spPr>
          <a:xfrm>
            <a:off x="700431" y="1730730"/>
            <a:ext cx="714471" cy="694405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480" name="文本框 18"/>
          <p:cNvSpPr txBox="1"/>
          <p:nvPr>
            <p:custDataLst>
              <p:tags r:id="rId3"/>
            </p:custDataLst>
          </p:nvPr>
        </p:nvSpPr>
        <p:spPr>
          <a:xfrm>
            <a:off x="699805" y="1748877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482" name="矩形 14"/>
          <p:cNvSpPr/>
          <p:nvPr>
            <p:custDataLst>
              <p:tags r:id="rId4"/>
            </p:custDataLst>
          </p:nvPr>
        </p:nvSpPr>
        <p:spPr>
          <a:xfrm>
            <a:off x="1501404" y="1395322"/>
            <a:ext cx="4373212" cy="1365872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484" name="文本框 15"/>
          <p:cNvSpPr txBox="1"/>
          <p:nvPr>
            <p:custDataLst>
              <p:tags r:id="rId5"/>
            </p:custDataLst>
          </p:nvPr>
        </p:nvSpPr>
        <p:spPr>
          <a:xfrm>
            <a:off x="1630937" y="1431617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年龄：分析用户的年龄分布，了解不同年龄段的用户需求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剪去对角的矩形 44"/>
          <p:cNvSpPr/>
          <p:nvPr>
            <p:custDataLst>
              <p:tags r:id="rId6"/>
            </p:custDataLst>
          </p:nvPr>
        </p:nvSpPr>
        <p:spPr>
          <a:xfrm>
            <a:off x="6321637" y="3368971"/>
            <a:ext cx="714471" cy="693688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488" name="文本框 47"/>
          <p:cNvSpPr txBox="1"/>
          <p:nvPr>
            <p:custDataLst>
              <p:tags r:id="rId7"/>
            </p:custDataLst>
          </p:nvPr>
        </p:nvSpPr>
        <p:spPr>
          <a:xfrm>
            <a:off x="6320385" y="3387118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490" name="矩形 45"/>
          <p:cNvSpPr/>
          <p:nvPr>
            <p:custDataLst>
              <p:tags r:id="rId8"/>
            </p:custDataLst>
          </p:nvPr>
        </p:nvSpPr>
        <p:spPr>
          <a:xfrm>
            <a:off x="7121984" y="3034189"/>
            <a:ext cx="4373212" cy="1363966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492" name="文本框 46"/>
          <p:cNvSpPr txBox="1"/>
          <p:nvPr>
            <p:custDataLst>
              <p:tags r:id="rId9"/>
            </p:custDataLst>
          </p:nvPr>
        </p:nvSpPr>
        <p:spPr>
          <a:xfrm>
            <a:off x="7241504" y="3069232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兴趣：分析用户的兴趣偏好，了解用户的兴趣爱好和消费习惯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剪去对角的矩形 48"/>
          <p:cNvSpPr/>
          <p:nvPr>
            <p:custDataLst>
              <p:tags r:id="rId10"/>
            </p:custDataLst>
          </p:nvPr>
        </p:nvSpPr>
        <p:spPr>
          <a:xfrm>
            <a:off x="696051" y="5037248"/>
            <a:ext cx="714471" cy="694405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496" name="文本框 51"/>
          <p:cNvSpPr txBox="1"/>
          <p:nvPr>
            <p:custDataLst>
              <p:tags r:id="rId11"/>
            </p:custDataLst>
          </p:nvPr>
        </p:nvSpPr>
        <p:spPr>
          <a:xfrm>
            <a:off x="694799" y="5055395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498" name="矩形 49"/>
          <p:cNvSpPr/>
          <p:nvPr>
            <p:custDataLst>
              <p:tags r:id="rId12"/>
            </p:custDataLst>
          </p:nvPr>
        </p:nvSpPr>
        <p:spPr>
          <a:xfrm>
            <a:off x="1496398" y="4701840"/>
            <a:ext cx="4373212" cy="1365872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00" name="文本框 50"/>
          <p:cNvSpPr txBox="1"/>
          <p:nvPr>
            <p:custDataLst>
              <p:tags r:id="rId13"/>
            </p:custDataLst>
          </p:nvPr>
        </p:nvSpPr>
        <p:spPr>
          <a:xfrm>
            <a:off x="1616544" y="4737509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地域：分析用户的地域分布，了解不同地区的用户需求和特点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剪去对角的矩形 52"/>
          <p:cNvSpPr/>
          <p:nvPr>
            <p:custDataLst>
              <p:tags r:id="rId14"/>
            </p:custDataLst>
          </p:nvPr>
        </p:nvSpPr>
        <p:spPr>
          <a:xfrm>
            <a:off x="696051" y="3388995"/>
            <a:ext cx="714471" cy="693688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504" name="文本框 55"/>
          <p:cNvSpPr txBox="1"/>
          <p:nvPr>
            <p:custDataLst>
              <p:tags r:id="rId15"/>
            </p:custDataLst>
          </p:nvPr>
        </p:nvSpPr>
        <p:spPr>
          <a:xfrm>
            <a:off x="694799" y="3407142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506" name="矩形 53"/>
          <p:cNvSpPr/>
          <p:nvPr>
            <p:custDataLst>
              <p:tags r:id="rId16"/>
            </p:custDataLst>
          </p:nvPr>
        </p:nvSpPr>
        <p:spPr>
          <a:xfrm>
            <a:off x="1496398" y="3054213"/>
            <a:ext cx="4373212" cy="1363966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08" name="文本框 54"/>
          <p:cNvSpPr txBox="1"/>
          <p:nvPr>
            <p:custDataLst>
              <p:tags r:id="rId17"/>
            </p:custDataLst>
          </p:nvPr>
        </p:nvSpPr>
        <p:spPr>
          <a:xfrm>
            <a:off x="1616544" y="3088630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性别：分析用户的性别比例，了解男性和女性用户的不同偏好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剪去对角的矩形 56"/>
          <p:cNvSpPr/>
          <p:nvPr>
            <p:custDataLst>
              <p:tags r:id="rId18"/>
            </p:custDataLst>
          </p:nvPr>
        </p:nvSpPr>
        <p:spPr>
          <a:xfrm>
            <a:off x="6321637" y="1713209"/>
            <a:ext cx="714471" cy="693688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512" name="文本框 59"/>
          <p:cNvSpPr txBox="1"/>
          <p:nvPr>
            <p:custDataLst>
              <p:tags r:id="rId19"/>
            </p:custDataLst>
          </p:nvPr>
        </p:nvSpPr>
        <p:spPr>
          <a:xfrm>
            <a:off x="6320385" y="1730104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49514" name="矩形 57"/>
          <p:cNvSpPr/>
          <p:nvPr>
            <p:custDataLst>
              <p:tags r:id="rId20"/>
            </p:custDataLst>
          </p:nvPr>
        </p:nvSpPr>
        <p:spPr>
          <a:xfrm>
            <a:off x="7121984" y="1377175"/>
            <a:ext cx="4373212" cy="1363966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16" name="文本框 58"/>
          <p:cNvSpPr txBox="1"/>
          <p:nvPr>
            <p:custDataLst>
              <p:tags r:id="rId21"/>
            </p:custDataLst>
          </p:nvPr>
        </p:nvSpPr>
        <p:spPr>
          <a:xfrm>
            <a:off x="7241504" y="1412218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职业：分析用户的职业分布，了解不同职业用户的需求和特点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9"/>
          <p:cNvSpPr/>
          <p:nvPr>
            <p:custDataLst>
              <p:tags r:id="rId22"/>
            </p:custDataLst>
          </p:nvPr>
        </p:nvSpPr>
        <p:spPr>
          <a:xfrm>
            <a:off x="7121984" y="4682442"/>
            <a:ext cx="4373212" cy="1363966"/>
          </a:xfrm>
          <a:prstGeom prst="rect">
            <a:avLst/>
          </a:prstGeom>
          <a:noFill/>
          <a:ln w="63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20" name="文本框 10"/>
          <p:cNvSpPr txBox="1"/>
          <p:nvPr>
            <p:custDataLst>
              <p:tags r:id="rId23"/>
            </p:custDataLst>
          </p:nvPr>
        </p:nvSpPr>
        <p:spPr>
          <a:xfrm>
            <a:off x="7241504" y="4717484"/>
            <a:ext cx="4093035" cy="130101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消费能力：分析用户的消费能力，了解用户的购买力和消费倾向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剪去对角的矩形 8"/>
          <p:cNvSpPr/>
          <p:nvPr>
            <p:custDataLst>
              <p:tags r:id="rId24"/>
            </p:custDataLst>
          </p:nvPr>
        </p:nvSpPr>
        <p:spPr>
          <a:xfrm>
            <a:off x="6321637" y="5017849"/>
            <a:ext cx="714471" cy="693688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524" name="文本框 11"/>
          <p:cNvSpPr txBox="1"/>
          <p:nvPr>
            <p:custDataLst>
              <p:tags r:id="rId25"/>
            </p:custDataLst>
          </p:nvPr>
        </p:nvSpPr>
        <p:spPr>
          <a:xfrm>
            <a:off x="6320385" y="5035997"/>
            <a:ext cx="716621" cy="6585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06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用户行为分析</a:t>
            </a:r>
            <a:endParaRPr lang="zh-CN" altLang="en-US"/>
          </a:p>
        </p:txBody>
      </p:sp>
      <p:sp>
        <p:nvSpPr>
          <p:cNvPr id="1049560" name="椭圆 28"/>
          <p:cNvSpPr/>
          <p:nvPr>
            <p:custDataLst>
              <p:tags r:id="rId2"/>
            </p:custDataLst>
          </p:nvPr>
        </p:nvSpPr>
        <p:spPr>
          <a:xfrm>
            <a:off x="9362083" y="2747847"/>
            <a:ext cx="1948731" cy="19487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椭圆 29"/>
          <p:cNvSpPr/>
          <p:nvPr>
            <p:custDataLst>
              <p:tags r:id="rId3"/>
            </p:custDataLst>
          </p:nvPr>
        </p:nvSpPr>
        <p:spPr>
          <a:xfrm>
            <a:off x="9579860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正文"/>
          <p:cNvSpPr txBox="1"/>
          <p:nvPr>
            <p:custDataLst>
              <p:tags r:id="rId4"/>
            </p:custDataLst>
          </p:nvPr>
        </p:nvSpPr>
        <p:spPr>
          <a:xfrm>
            <a:off x="9624292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搜索关键词：分析用户搜索的关键词，了解用户的兴趣点和需求点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6" name="弧形 58"/>
          <p:cNvSpPr/>
          <p:nvPr>
            <p:custDataLst>
              <p:tags r:id="rId5"/>
            </p:custDataLst>
          </p:nvPr>
        </p:nvSpPr>
        <p:spPr>
          <a:xfrm>
            <a:off x="9178099" y="2563863"/>
            <a:ext cx="2317235" cy="231723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椭圆 30"/>
          <p:cNvSpPr/>
          <p:nvPr>
            <p:custDataLst>
              <p:tags r:id="rId6"/>
            </p:custDataLst>
          </p:nvPr>
        </p:nvSpPr>
        <p:spPr>
          <a:xfrm>
            <a:off x="7553531" y="2747847"/>
            <a:ext cx="1948731" cy="19487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椭圆 31"/>
          <p:cNvSpPr/>
          <p:nvPr>
            <p:custDataLst>
              <p:tags r:id="rId7"/>
            </p:custDataLst>
          </p:nvPr>
        </p:nvSpPr>
        <p:spPr>
          <a:xfrm>
            <a:off x="7811359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正文"/>
          <p:cNvSpPr txBox="1"/>
          <p:nvPr>
            <p:custDataLst>
              <p:tags r:id="rId8"/>
            </p:custDataLst>
          </p:nvPr>
        </p:nvSpPr>
        <p:spPr>
          <a:xfrm>
            <a:off x="7855790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关注数：分析用户关注的数量，了解用户对内容的持续关注和忠诚度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弧形 57"/>
          <p:cNvSpPr/>
          <p:nvPr>
            <p:custDataLst>
              <p:tags r:id="rId9"/>
            </p:custDataLst>
          </p:nvPr>
        </p:nvSpPr>
        <p:spPr>
          <a:xfrm>
            <a:off x="694799" y="2563863"/>
            <a:ext cx="2317235" cy="231723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椭圆 22"/>
          <p:cNvSpPr/>
          <p:nvPr>
            <p:custDataLst>
              <p:tags r:id="rId10"/>
            </p:custDataLst>
          </p:nvPr>
        </p:nvSpPr>
        <p:spPr>
          <a:xfrm>
            <a:off x="5929588" y="2747847"/>
            <a:ext cx="1948731" cy="19487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椭圆 23"/>
          <p:cNvSpPr/>
          <p:nvPr>
            <p:custDataLst>
              <p:tags r:id="rId11"/>
            </p:custDataLst>
          </p:nvPr>
        </p:nvSpPr>
        <p:spPr>
          <a:xfrm>
            <a:off x="6186791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正文"/>
          <p:cNvSpPr txBox="1"/>
          <p:nvPr>
            <p:custDataLst>
              <p:tags r:id="rId12"/>
            </p:custDataLst>
          </p:nvPr>
        </p:nvSpPr>
        <p:spPr>
          <a:xfrm>
            <a:off x="6231848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评论数：分析用户评论的数量，了解用户对内容的参与度和互动意愿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2" name="椭圆 24"/>
          <p:cNvSpPr/>
          <p:nvPr>
            <p:custDataLst>
              <p:tags r:id="rId13"/>
            </p:custDataLst>
          </p:nvPr>
        </p:nvSpPr>
        <p:spPr>
          <a:xfrm>
            <a:off x="4305646" y="2747847"/>
            <a:ext cx="1948731" cy="19487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椭圆 25"/>
          <p:cNvSpPr/>
          <p:nvPr>
            <p:custDataLst>
              <p:tags r:id="rId14"/>
            </p:custDataLst>
          </p:nvPr>
        </p:nvSpPr>
        <p:spPr>
          <a:xfrm>
            <a:off x="4562848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正文"/>
          <p:cNvSpPr txBox="1"/>
          <p:nvPr>
            <p:custDataLst>
              <p:tags r:id="rId15"/>
            </p:custDataLst>
          </p:nvPr>
        </p:nvSpPr>
        <p:spPr>
          <a:xfrm>
            <a:off x="4607906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分享数：分析用户分享的数量，了解用户对内容的传播意愿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椭圆 7"/>
          <p:cNvSpPr/>
          <p:nvPr>
            <p:custDataLst>
              <p:tags r:id="rId16"/>
            </p:custDataLst>
          </p:nvPr>
        </p:nvSpPr>
        <p:spPr>
          <a:xfrm>
            <a:off x="2681078" y="2747847"/>
            <a:ext cx="1948731" cy="19487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椭圆 9"/>
          <p:cNvSpPr/>
          <p:nvPr>
            <p:custDataLst>
              <p:tags r:id="rId17"/>
            </p:custDataLst>
          </p:nvPr>
        </p:nvSpPr>
        <p:spPr>
          <a:xfrm>
            <a:off x="2938906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正文"/>
          <p:cNvSpPr txBox="1"/>
          <p:nvPr>
            <p:custDataLst>
              <p:tags r:id="rId18"/>
            </p:custDataLst>
          </p:nvPr>
        </p:nvSpPr>
        <p:spPr>
          <a:xfrm>
            <a:off x="2983337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点赞数：分析用户点赞的数量，了解用户对内容的喜爱程度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94" name="椭圆 5"/>
          <p:cNvSpPr/>
          <p:nvPr>
            <p:custDataLst>
              <p:tags r:id="rId19"/>
            </p:custDataLst>
          </p:nvPr>
        </p:nvSpPr>
        <p:spPr>
          <a:xfrm>
            <a:off x="873151" y="2747847"/>
            <a:ext cx="1948731" cy="19487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椭圆 4"/>
          <p:cNvSpPr/>
          <p:nvPr>
            <p:custDataLst>
              <p:tags r:id="rId20"/>
            </p:custDataLst>
          </p:nvPr>
        </p:nvSpPr>
        <p:spPr>
          <a:xfrm>
            <a:off x="1130353" y="2786647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正文"/>
          <p:cNvSpPr txBox="1"/>
          <p:nvPr>
            <p:custDataLst>
              <p:tags r:id="rId21"/>
            </p:custDataLst>
          </p:nvPr>
        </p:nvSpPr>
        <p:spPr>
          <a:xfrm>
            <a:off x="1175411" y="3310438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浏览时长：分析用户观看短视频的时长，了解用户对内容的兴趣程度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用户兴趣分析</a:t>
            </a:r>
            <a:endParaRPr lang="zh-CN" altLang="en-US"/>
          </a:p>
        </p:txBody>
      </p:sp>
      <p:sp>
        <p:nvSpPr>
          <p:cNvPr id="1049634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短视频类型：搞笑、生活、科技、教育等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用户观看时长：分析用户观看短视频的时长分布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互动行为：点赞、评论、分享等行为的分析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视频内容偏好：分析用户喜欢的视频内容类型和主题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https://d.book118.com/896031222202010050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6_5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2"/>
  <p:tag name="KSO_WM_UNIT_INDEX" val="1_1_2"/>
  <p:tag name="KSO_WM_UNIT_LAYERLEVEL" val="1_1_1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3"/>
  <p:tag name="KSO_WM_UNIT_INDEX" val="1_1_3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6_5*l_h_i*1_5_1"/>
  <p:tag name="KSO_WM_UNIT_INDEX" val="1_5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2"/>
  <p:tag name="KSO_WM_UNIT_INDEX" val="1_5_2"/>
  <p:tag name="KSO_WM_UNIT_LAYERLEVEL" val="1_1_1"/>
  <p:tag name="KSO_WM_UNIT_SUBTYPE" val="d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3"/>
  <p:tag name="KSO_WM_UNIT_INDEX" val="1_5_3"/>
  <p:tag name="KSO_WM_UNIT_LAYERLEVEL" val="1_1_1"/>
  <p:tag name="KSO_WM_UNIT_LINE_FORE_SCHEMECOLOR_INDEX" val="9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6_5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2"/>
  <p:tag name="KSO_WM_UNIT_INDEX" val="1_3_2"/>
  <p:tag name="KSO_WM_UNIT_LAYERLEVEL" val="1_1_1"/>
  <p:tag name="KSO_WM_UNIT_SUBTYPE" val="d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3"/>
  <p:tag name="KSO_WM_UNIT_INDEX" val="1_3_3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6_5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2"/>
  <p:tag name="KSO_WM_UNIT_INDEX" val="1_2_2"/>
  <p:tag name="KSO_WM_UNIT_LAYERLEVEL" val="1_1_1"/>
  <p:tag name="KSO_WM_UNIT_SUBTYPE" val="d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3"/>
  <p:tag name="KSO_WM_UNIT_INDEX" val="1_2_3"/>
  <p:tag name="KSO_WM_UNIT_LAYERLEVEL" val="1_1_1"/>
  <p:tag name="KSO_WM_UNIT_LINE_FORE_SCHEMECOLOR_INDEX" val="6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6_5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2"/>
  <p:tag name="KSO_WM_UNIT_INDEX" val="1_4_2"/>
  <p:tag name="KSO_WM_UNIT_LAYERLEVEL" val="1_1_1"/>
  <p:tag name="KSO_WM_UNIT_SUBTYPE" val="d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3"/>
  <p:tag name="KSO_WM_UNIT_INDEX" val="1_4_3"/>
  <p:tag name="KSO_WM_UNIT_LAYERLEVEL" val="1_1_1"/>
  <p:tag name="KSO_WM_UNIT_LINE_FORE_SCHEMECOLOR_INDEX" val="8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3"/>
  <p:tag name="KSO_WM_UNIT_INDEX" val="1_6_3"/>
  <p:tag name="KSO_WM_UNIT_LAYERLEVEL" val="1_1_1"/>
  <p:tag name="KSO_WM_UNIT_LINE_FORE_SCHEMECOLOR_INDEX" val="10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6_5*l_h_i*1_6_1"/>
  <p:tag name="KSO_WM_UNIT_INDEX" val="1_6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2"/>
  <p:tag name="KSO_WM_UNIT_INDEX" val="1_6_2"/>
  <p:tag name="KSO_WM_UNIT_LAYERLEVEL" val="1_1_1"/>
  <p:tag name="KSO_WM_UNIT_SUBTYPE" val="d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短视频企业号数据分析实操指南</vt:lpstr>
      <vt:lpstr>目录</vt:lpstr>
      <vt:lpstr>添加章节标题</vt:lpstr>
      <vt:lpstr>数据收集与整理</vt:lpstr>
      <vt:lpstr>确定数据收集范围</vt:lpstr>
      <vt:lpstr>数据整理与清洗</vt:lpstr>
      <vt:lpstr>数据分类与标签化</vt:lpstr>
      <vt:lpstr>数据存储与备份</vt:lpstr>
      <vt:lpstr>数据分析方法</vt:lpstr>
      <vt:lpstr>描述性分析</vt:lpstr>
      <vt:lpstr>因果分析</vt:lpstr>
      <vt:lpstr>预测性分析</vt:lpstr>
      <vt:lpstr>机器学习模型应用</vt:lpstr>
      <vt:lpstr>用户画像构建</vt:lpstr>
      <vt:lpstr>用户属性分析</vt:lpstr>
      <vt:lpstr>用户行为分析</vt:lpstr>
      <vt:lpstr>用户兴趣分析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2024-09-16T03:50:30.749</cp:lastPrinted>
  <dcterms:created xsi:type="dcterms:W3CDTF">2024-09-15T19:50:30Z</dcterms:created>
  <dcterms:modified xsi:type="dcterms:W3CDTF">2024-09-15T19:50:33Z</dcterms:modified>
</cp:coreProperties>
</file>