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5452D-E83E-4154-B3AC-3C56C1FAC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F1AB5-0B0C-4139-AB41-2E2211727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A5A95-5B3D-4CD5-8237-64DB1248D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BFD58-609F-419E-B350-6AC87B0C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25CF9-13F0-4750-92A1-FF7356E89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2A7FBF-B330-4455-821C-856F0C0FE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AAC0F-00FA-42C3-80AA-7017ECD2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C40BE-AE4D-451E-9E4D-B84F932F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71A6A-786C-45CA-AD32-E1213B244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03F41-AE53-4653-9F98-03DFFB458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35408-BDBD-4C99-B7E3-4288DC21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3302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渴的护理方案PPT\n## 1.消渴病的概述及病因\n### 1.1消渴病的定义与分类\n### 1.2消渴病的发病原因\n### 1.3消渴病的病机及病变\n## 2.消渴病的症状及诊断\n### 2.1消渴病的典型症状\n### 2.2消渴病的并发症\n### 2.3消渴病的诊断标准与方法\n## 3.消渴病的护理原则与方法\n### 3.1消渴病的一般护理原则\n### 3.2消渴病的饮食护理\n### 3.3消渴病的生活习惯护理\n## 4.消渴病的药物治疗与护理\n### 4.1消渴病的药物治疗\n### 4.2药物治疗过程中的护理要点\n### 4.3药物副作用的观察与护理\n## 5.消渴病的心理护理与社会支持\n### 5.1消渴病的心理特点与心理护理\n### 5.2家庭与社会支持对消渴病护理的重要性\n### 5.3心理护理与社会支持的具体措施\n## 6.消渴病的预防与康复\n### 6.1消渴病的预防策略\n### 6.2消渴病患者的康复锻炼\n### 6.3消渴病患者的生活指导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消渴的护理方案PPT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消渴病的概述及病因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消渴病的定义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以口渴、多饮、多尿、多食、乏力为主要症状的疾病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古称“消渴”，现代医学称为“糖尿病”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消渴病的分类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根据病因分为原发性消渴和继发性消渴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原发性消渴主要包括1型糖尿病和2型糖尿病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继发性消渴由其他疾病引起，如胰腺炎、甲状腺功能亢进等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</p:txBody>
          </p:sp>
          <p:sp>
            <p:nvSpPr>
              <p:cNvPr id="24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1型糖尿病和2型糖尿病均有一定的遗传倾向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遗传因素可能影响胰岛素的分泌和作用</a:t>
                </a:r>
                <a:endParaRPr/>
              </a:p>
            </p:txBody>
          </p:sp>
        </p:grpSp>
        <p:grpSp>
          <p:nvGrpSpPr>
            <p:cNvPr id="24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endParaRPr/>
              </a:p>
            </p:txBody>
          </p:sp>
          <p:sp>
            <p:nvSpPr>
              <p:cNvPr id="24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饮食不当、缺乏运动、肥胖等不良生活习惯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环境污染、病毒感染等外部因素</a:t>
                </a:r>
                <a:endParaRPr/>
              </a:p>
            </p:txBody>
          </p:sp>
        </p:grpSp>
        <p:grpSp>
          <p:nvGrpSpPr>
            <p:cNvPr id="24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自身免疫因素</a:t>
                </a:r>
                <a:endParaRPr/>
              </a:p>
            </p:txBody>
          </p:sp>
          <p:sp>
            <p:nvSpPr>
              <p:cNvPr id="24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1型糖尿病往往与自身免疫性疾病有关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自身免疫反应可能导致胰岛素生成受损</a:t>
                </a:r>
                <a:endParaRPr/>
              </a:p>
            </p:txBody>
          </p:sp>
        </p:grpSp>
      </p:grpSp>
      <p:pic>
        <p:nvPicPr>
          <p:cNvPr id="25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病机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以阴虚燥热为基本病机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病程日久，可导致气阴两虚、阴阳两虚等病变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主要侵犯肺、脾、肾三脏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可影响脉络、肝脏、心脏等器官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严重时可能导致并发症，如糖尿病肾病、糖尿病视网膜病变等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消渴病的病机及病变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消渴病的症状及诊断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05531" y="3101367"/>
            <a:ext cx="10980938" cy="2883668"/>
            <a:chOff x="605531" y="3101367"/>
            <a:chExt cx="10980938" cy="2883668"/>
          </a:xfrm>
        </p:grpSpPr>
        <p:grpSp>
          <p:nvGrpSpPr>
            <p:cNvPr id="278" name=""/>
            <p:cNvGrpSpPr/>
            <p:nvPr/>
          </p:nvGrpSpPr>
          <p:grpSpPr>
            <a:xfrm>
              <a:off x="605531" y="3101367"/>
              <a:ext cx="2160000" cy="2883668"/>
              <a:chOff x="605531" y="3101367"/>
              <a:chExt cx="2160000" cy="2883668"/>
            </a:xfrm>
          </p:grpSpPr>
          <p:sp>
            <p:nvSpPr>
              <p:cNvPr id="279" name="Tencent"/>
              <p:cNvSpPr txBox="1"/>
              <p:nvPr/>
            </p:nvSpPr>
            <p:spPr>
              <a:xfrm>
                <a:off x="12729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055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表现为口干舌燥、口渴难耐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多因高血糖导致体内液体分布失衡</a:t>
                </a:r>
                <a:endParaRPr/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055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口渴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82" name=""/>
            <p:cNvGrpSpPr/>
            <p:nvPr/>
          </p:nvGrpSpPr>
          <p:grpSpPr>
            <a:xfrm>
              <a:off x="2801331" y="3101367"/>
              <a:ext cx="2160000" cy="2883668"/>
              <a:chOff x="2801331" y="3101367"/>
              <a:chExt cx="2160000" cy="2883668"/>
            </a:xfrm>
          </p:grpSpPr>
          <p:sp>
            <p:nvSpPr>
              <p:cNvPr id="283" name="Tencent"/>
              <p:cNvSpPr txBox="1"/>
              <p:nvPr/>
            </p:nvSpPr>
            <p:spPr>
              <a:xfrm>
                <a:off x="34687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013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口渴加剧，饮水量增加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多饮可能导致尿量增多，进一步加重口渴</a:t>
                </a:r>
                <a:endParaRPr/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013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86" name=""/>
            <p:cNvGrpSpPr/>
            <p:nvPr/>
          </p:nvGrpSpPr>
          <p:grpSpPr>
            <a:xfrm>
              <a:off x="4997131" y="3101367"/>
              <a:ext cx="2160000" cy="2883668"/>
              <a:chOff x="4997131" y="3101367"/>
              <a:chExt cx="2160000" cy="2883668"/>
            </a:xfrm>
          </p:grpSpPr>
          <p:sp>
            <p:nvSpPr>
              <p:cNvPr id="287" name="Tencent"/>
              <p:cNvSpPr txBox="1"/>
              <p:nvPr/>
            </p:nvSpPr>
            <p:spPr>
              <a:xfrm>
                <a:off x="56645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997131" y="4403885"/>
                <a:ext cx="2117642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尿量增多，尿糖增高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多尿可能导致脱水、电解质紊乱等并发症</a:t>
                </a:r>
                <a:endParaRPr/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49971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7192930" y="3101367"/>
              <a:ext cx="2160000" cy="2883668"/>
              <a:chOff x="7192931" y="3101367"/>
              <a:chExt cx="2160000" cy="2883668"/>
            </a:xfrm>
          </p:grpSpPr>
          <p:sp>
            <p:nvSpPr>
              <p:cNvPr id="291" name="Tencent"/>
              <p:cNvSpPr txBox="1"/>
              <p:nvPr/>
            </p:nvSpPr>
            <p:spPr>
              <a:xfrm>
                <a:off x="7860364" y="3101367"/>
                <a:ext cx="787396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92931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食量增加，摄入能量过多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多食可能导致肥胖、胰岛素抵抗加重等</a:t>
                </a:r>
                <a:endParaRPr/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192931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9426469" y="3101367"/>
              <a:ext cx="2160000" cy="2883668"/>
              <a:chOff x="9426470" y="3101367"/>
              <a:chExt cx="2160000" cy="2883668"/>
            </a:xfrm>
          </p:grpSpPr>
          <p:sp>
            <p:nvSpPr>
              <p:cNvPr id="295" name="Tencent"/>
              <p:cNvSpPr txBox="1"/>
              <p:nvPr/>
            </p:nvSpPr>
            <p:spPr>
              <a:xfrm>
                <a:off x="10093904" y="3101367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426470" y="3894811"/>
                <a:ext cx="2160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乏力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426470" y="4403885"/>
                <a:ext cx="2117643" cy="1581150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表现为全身无力、精神不振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多因糖代谢紊乱、能量利用障碍等原因引起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283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消渴病的典型症状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高血糖导致肾脏微血管病变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表现为蛋白尿、肾功能减退等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糖尿病视网膜病变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高血糖影响视网膜血管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表现为视力下降、眼底出血等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糖尿病神经病变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高血糖损伤神经纤维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表现为四肢麻木、疼痛等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糖尿病足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高血糖影响足部血管和神经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表现为足部溃疡、感染、坏死等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根据世界卫生组织（WHO）1999年诊断标准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有典型症状，空腹血糖≥7.0mmol/L，餐后2小时血糖≥11.1mmol/L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空腹血糖和餐后2小时血糖检测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糖化血红蛋白（HbA1c）检测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口服葡萄糖耐量试验（OGTT）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消渴病的护理原则与方法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保证充足的睡眠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生活规律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低糖、低脂、低盐饮食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高纤维、低热量饮食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运动锻炼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增加运动量，提高身体免疫力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选择适当的运动方式，如散步、瑜伽等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消渴病的一般护理原则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饮食控制</a:t>
                </a:r>
                <a:endParaRPr/>
              </a:p>
            </p:txBody>
          </p:sp>
          <p:sp>
            <p:nvSpPr>
              <p:cNvPr id="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遵循医嘱，合理分配三餐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避免高糖、高热量食物</a:t>
                </a:r>
                <a:endParaRPr/>
              </a:p>
            </p:txBody>
          </p:sp>
        </p:grpSp>
        <p:grpSp>
          <p:nvGrpSpPr>
            <p:cNvPr id="3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饮食搭配</a:t>
                </a:r>
                <a:endParaRPr/>
              </a:p>
            </p:txBody>
          </p:sp>
          <p:sp>
            <p:nvSpPr>
              <p:cNvPr id="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增加蔬菜、水果摄入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合理搭配蛋白质、脂肪、碳水化合物等营养素</a:t>
                </a:r>
                <a:endParaRPr/>
              </a:p>
            </p:txBody>
          </p:sp>
        </p:grpSp>
        <p:grpSp>
          <p:nvGrpSpPr>
            <p:cNvPr id="4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4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饮食监测</a:t>
                </a:r>
                <a:endParaRPr/>
              </a:p>
            </p:txBody>
          </p:sp>
          <p:sp>
            <p:nvSpPr>
              <p:cNvPr id="4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定期监测血糖、血压、血脂等指标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调整饮食方案，保证治疗效果</a:t>
                </a:r>
                <a:endParaRPr/>
              </a:p>
            </p:txBody>
          </p: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消渴病的饮食护理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吸烟会加重血管病变，影响血糖控制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限制酒精摄入，避免血糖波动</a:t>
                </a:r>
                <a:endParaRPr/>
              </a:p>
            </p:txBody>
          </p:sp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</a:t>
                </a:r>
                <a:endParaRPr/>
              </a:p>
            </p:txBody>
          </p:sp>
        </p:grpSp>
        <p:grpSp>
          <p:nvGrpSpPr>
            <p:cNvPr id="5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保持良好的心态，避免情绪波动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可通过冥想、呼吸练习等方式调节情绪</a:t>
                </a:r>
                <a:endParaRPr/>
              </a:p>
            </p:txBody>
          </p:sp>
          <p:sp>
            <p:nvSpPr>
              <p:cNvPr id="5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情志调摄</a:t>
                </a:r>
                <a:endParaRPr/>
              </a:p>
            </p:txBody>
          </p:sp>
          <p:sp>
            <p:nvSpPr>
              <p:cNvPr id="5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定期进行血糖、血压、血脂等检查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及时发现并处理并发症</a:t>
                </a:r>
                <a:endParaRPr/>
              </a:p>
            </p:txBody>
          </p:sp>
          <p:sp>
            <p:nvSpPr>
              <p:cNvPr id="5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定期体检</a:t>
                </a:r>
                <a:endParaRPr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消渴病的生活习惯护理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https://d.book118.com/896033025010010050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消渴的护理方案PPT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2024-09-15T02:52:57.322</cp:lastPrinted>
  <dcterms:created xsi:type="dcterms:W3CDTF">2024-09-14T18:52:57Z</dcterms:created>
  <dcterms:modified xsi:type="dcterms:W3CDTF">2024-09-14T18:52:59Z</dcterms:modified>
</cp:coreProperties>
</file>