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49308-C857-4166-89E5-EBCB1481D7B3}" type="datetimeFigureOut">
              <a:rPr lang="zh-CN" altLang="en-US" smtClean="0"/>
              <a:t>2024-03-16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90984D-5AC8-4C96-A6B0-7F37FCB16F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8968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0984D-5AC8-4C96-A6B0-7F37FCB16F3C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3841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0984D-5AC8-4C96-A6B0-7F37FCB16F3C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1100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0984D-5AC8-4C96-A6B0-7F37FCB16F3C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7521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0984D-5AC8-4C96-A6B0-7F37FCB16F3C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347919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32F4B-1C99-416E-B54C-CA79E9EB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6F6F4-1195-44D9-81A6-64A0FB1E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75307-C0C5-411F-97B1-27744596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6B9F1-7EFA-4A17-82B8-B398722B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1D708-FB16-4F3C-8533-C9F9DFA1F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1C334-9639-46C1-A9A0-FADEFB57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C728F-AC7D-48DE-8517-53FE7681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4EA21-7172-45AE-8BED-7FF19C24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6C74B-42E7-486A-B8EE-92A1E31F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1BA8E-E904-4366-87DB-FA9B17BE8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2672B-2BD0-4A44-984A-4668CCB9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7BAB5-B830-4082-AC1B-154495950908}" type="datetimeFigureOut">
              <a:rPr lang="zh-CN" altLang="en-US" smtClean="0"/>
              <a:t>2024-03-16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A64CE-5666-4F3C-9A61-43F0F375BE5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67BAB5-B830-4082-AC1B-154495950908}" type="datetimeFigureOut">
              <a:rPr lang="zh-CN" altLang="en-US" smtClean="0"/>
              <a:t>2024-03-16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9BA64CE-5666-4F3C-9A61-43F0F375BE5D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639810" y="4639310"/>
            <a:ext cx="504190" cy="504190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audio" Target="../media/media1.mp3" /><Relationship Id="rId6" Type="http://schemas.microsoft.com/office/2007/relationships/media" Target="../media/media1.mp3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4015304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5560" y="4511040"/>
            <a:ext cx="9108440" cy="6324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smtClean="0">
                <a:solidFill>
                  <a:schemeClr val="tx1"/>
                </a:solidFill>
                <a:latin typeface="汉仪细行楷简" panose="02010609000101010101" charset="-122"/>
                <a:ea typeface="汉仪细行楷简" panose="02010609000101010101" charset="-122"/>
                <a:cs typeface="汉仪细行楷简" panose="02010609000101010101" charset="-122"/>
              </a:rPr>
              <a:t>思维导图</a:t>
            </a:r>
            <a:r>
              <a:rPr lang="en-US" altLang="zh-CN" sz="4000" smtClean="0">
                <a:solidFill>
                  <a:schemeClr val="tx1"/>
                </a:solidFill>
                <a:latin typeface="汉仪细行楷简" panose="02010609000101010101" charset="-122"/>
                <a:ea typeface="汉仪细行楷简" panose="02010609000101010101" charset="-122"/>
                <a:cs typeface="汉仪细行楷简" panose="02010609000101010101" charset="-122"/>
              </a:rPr>
              <a:t>+</a:t>
            </a:r>
            <a:r>
              <a:rPr lang="zh-CN" altLang="en-US" sz="4000" smtClean="0">
                <a:solidFill>
                  <a:schemeClr val="tx1"/>
                </a:solidFill>
                <a:latin typeface="汉仪细行楷简" panose="02010609000101010101" charset="-122"/>
                <a:ea typeface="汉仪细行楷简" panose="02010609000101010101" charset="-122"/>
                <a:cs typeface="汉仪细行楷简" panose="02010609000101010101" charset="-122"/>
              </a:rPr>
              <a:t>知识点梳理</a:t>
            </a:r>
            <a:r>
              <a:rPr lang="en-US" altLang="zh-CN" sz="4000" smtClean="0">
                <a:solidFill>
                  <a:schemeClr val="tx1"/>
                </a:solidFill>
                <a:latin typeface="汉仪细行楷简" panose="02010609000101010101" charset="-122"/>
                <a:ea typeface="汉仪细行楷简" panose="02010609000101010101" charset="-122"/>
                <a:cs typeface="汉仪细行楷简" panose="02010609000101010101" charset="-122"/>
              </a:rPr>
              <a:t>+</a:t>
            </a:r>
            <a:r>
              <a:rPr lang="zh-CN" altLang="en-US" sz="4000" smtClean="0">
                <a:solidFill>
                  <a:schemeClr val="tx1"/>
                </a:solidFill>
                <a:latin typeface="汉仪细行楷简" panose="02010609000101010101" charset="-122"/>
                <a:ea typeface="汉仪细行楷简" panose="02010609000101010101" charset="-122"/>
                <a:cs typeface="汉仪细行楷简" panose="02010609000101010101" charset="-122"/>
              </a:rPr>
              <a:t>考点精练</a:t>
            </a:r>
            <a:endParaRPr lang="zh-CN" altLang="en-US" sz="4000">
              <a:solidFill>
                <a:schemeClr val="tx1"/>
              </a:solidFill>
              <a:latin typeface="汉仪细行楷简" panose="02010609000101010101" charset="-122"/>
              <a:ea typeface="汉仪细行楷简" panose="02010609000101010101" charset="-122"/>
              <a:cs typeface="汉仪细行楷简" panose="02010609000101010101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0"/>
            <a:ext cx="91414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部编语文诗词曲复习专题</a:t>
            </a:r>
            <a:endParaRPr lang="zh-CN" altLang="en-US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5560" y="1275715"/>
            <a:ext cx="908367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6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演示镇魂行楷" panose="00000500000000000000" charset="-122"/>
                <a:ea typeface="演示镇魂行楷" panose="00000500000000000000" charset="-122"/>
                <a:sym typeface="+mn-ea"/>
              </a:rPr>
              <a:t>春望</a:t>
            </a:r>
            <a:r>
              <a:rPr lang="en-US" altLang="zh-CN" sz="6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zh-CN" altLang="en-US" sz="6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8575" y="3580130"/>
            <a:ext cx="911288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八年级</a:t>
            </a:r>
            <a:r>
              <a:rPr lang="zh-CN" altLang="en-US" sz="2000" b="1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上</a:t>
            </a:r>
            <a:r>
              <a:rPr lang="zh-CN" altLang="en-US" sz="2000" b="1" smtClean="0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第</a:t>
            </a:r>
            <a:r>
              <a:rPr lang="en-US" altLang="zh-CN" sz="2000" b="1" smtClean="0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6</a:t>
            </a:r>
            <a:r>
              <a:rPr lang="zh-CN" altLang="en-US" sz="2000" b="1" smtClean="0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单元第</a:t>
            </a:r>
            <a:r>
              <a:rPr lang="en-US" altLang="zh-CN" sz="2000" b="1" smtClean="0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26</a:t>
            </a:r>
            <a:r>
              <a:rPr lang="zh-CN" altLang="en-US" sz="2000" b="1" smtClean="0">
                <a:latin typeface="仿宋" panose="02010609060101010101" pitchFamily="49" charset="-122"/>
                <a:ea typeface="仿宋" panose="02010609060101010101" pitchFamily="49" charset="-122"/>
                <a:sym typeface="+mn-ea"/>
              </a:rPr>
              <a:t>课</a:t>
            </a:r>
            <a:endParaRPr lang="zh-CN" altLang="en-US" sz="2000" b="1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1842419" y="1097624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诗歌背诵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899592" y="1707654"/>
            <a:ext cx="38884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国破山河在，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城春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草木深。</a:t>
            </a:r>
          </a:p>
          <a:p>
            <a:pPr algn="ctr">
              <a:lnSpc>
                <a:spcPct val="150000"/>
              </a:lnSpc>
            </a:pP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感时花溅泪，恨别鸟惊心。</a:t>
            </a:r>
          </a:p>
          <a:p>
            <a:pPr algn="ctr">
              <a:lnSpc>
                <a:spcPct val="150000"/>
              </a:lnSpc>
            </a:pP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烽火连三月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，家书抵万金。</a:t>
            </a:r>
          </a:p>
          <a:p>
            <a:pPr algn="ctr">
              <a:lnSpc>
                <a:spcPct val="150000"/>
              </a:lnSpc>
            </a:pP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白头搔更短，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浑欲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不胜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簪。</a:t>
            </a:r>
            <a:endParaRPr lang="zh-CN" altLang="en-US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6096" y="915566"/>
            <a:ext cx="2262197" cy="3357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25《春望》朗读">
            <a:hlinkClick action="ppaction://media"/>
          </p:cNvPr>
          <p:cNvPicPr>
            <a:picLocks noRot="1"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35375" y="1097915"/>
            <a:ext cx="495300" cy="4953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1042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5018947" y="841817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重点字音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707904" y="1435243"/>
            <a:ext cx="4608512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国破山河在，城春草木深。</a:t>
            </a:r>
          </a:p>
          <a:p>
            <a:pPr algn="ctr">
              <a:lnSpc>
                <a:spcPct val="150000"/>
              </a:lnSpc>
            </a:pP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感时花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溅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泪，恨别鸟惊心。</a:t>
            </a:r>
          </a:p>
          <a:p>
            <a:pPr algn="ctr">
              <a:lnSpc>
                <a:spcPct val="150000"/>
              </a:lnSpc>
            </a:pP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烽火连三月，家书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抵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万金。</a:t>
            </a:r>
          </a:p>
          <a:p>
            <a:pPr algn="ctr">
              <a:lnSpc>
                <a:spcPct val="150000"/>
              </a:lnSpc>
            </a:pP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白头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搔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更短，浑欲不胜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簪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cxnSp>
        <p:nvCxnSpPr>
          <p:cNvPr id="36" name="直接连接符 35"/>
          <p:cNvCxnSpPr/>
          <p:nvPr/>
        </p:nvCxnSpPr>
        <p:spPr>
          <a:xfrm>
            <a:off x="1969838" y="2129576"/>
            <a:ext cx="1080701" cy="26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1969838" y="1670573"/>
            <a:ext cx="108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err="1">
                <a:latin typeface="+mn-ea"/>
              </a:rPr>
              <a:t>jiàn</a:t>
            </a:r>
            <a:endParaRPr lang="zh-CN" altLang="en-US" sz="2400" b="1">
              <a:latin typeface="+mn-ea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1393774" y="1635646"/>
            <a:ext cx="495345" cy="495345"/>
            <a:chOff x="6219473" y="416553"/>
            <a:chExt cx="495345" cy="495345"/>
          </a:xfrm>
        </p:grpSpPr>
        <p:grpSp>
          <p:nvGrpSpPr>
            <p:cNvPr id="39" name="组合 38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41" name="矩形 40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42" name="直接连接符 41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直接连接符 42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直接连接符 43"/>
              <p:cNvCxnSpPr>
                <a:stCxn id="41" idx="0"/>
                <a:endCxn id="41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>
                <a:stCxn id="41" idx="1"/>
                <a:endCxn id="41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0" name="TextBox 39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溅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48" name="直接连接符 47"/>
          <p:cNvCxnSpPr/>
          <p:nvPr/>
        </p:nvCxnSpPr>
        <p:spPr>
          <a:xfrm>
            <a:off x="1969838" y="2705640"/>
            <a:ext cx="1080701" cy="26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1969838" y="2246637"/>
            <a:ext cx="108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err="1">
                <a:latin typeface="+mn-ea"/>
              </a:rPr>
              <a:t>dǐ</a:t>
            </a:r>
            <a:endParaRPr lang="zh-CN" altLang="en-US" sz="2400" b="1">
              <a:latin typeface="+mn-ea"/>
            </a:endParaRPr>
          </a:p>
        </p:txBody>
      </p:sp>
      <p:grpSp>
        <p:nvGrpSpPr>
          <p:cNvPr id="58" name="组合 57"/>
          <p:cNvGrpSpPr/>
          <p:nvPr/>
        </p:nvGrpSpPr>
        <p:grpSpPr>
          <a:xfrm>
            <a:off x="1393774" y="2211710"/>
            <a:ext cx="495345" cy="495345"/>
            <a:chOff x="6219473" y="416553"/>
            <a:chExt cx="495345" cy="495345"/>
          </a:xfrm>
        </p:grpSpPr>
        <p:grpSp>
          <p:nvGrpSpPr>
            <p:cNvPr id="59" name="组合 58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61" name="矩形 60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62" name="直接连接符 61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直接连接符 62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直接连接符 63"/>
              <p:cNvCxnSpPr>
                <a:stCxn id="61" idx="0"/>
                <a:endCxn id="61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直接连接符 64"/>
              <p:cNvCxnSpPr>
                <a:stCxn id="61" idx="1"/>
                <a:endCxn id="61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0" name="TextBox 59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抵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27" name="直接连接符 26"/>
          <p:cNvCxnSpPr/>
          <p:nvPr/>
        </p:nvCxnSpPr>
        <p:spPr>
          <a:xfrm>
            <a:off x="1959574" y="3311321"/>
            <a:ext cx="1080701" cy="26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959574" y="2852318"/>
            <a:ext cx="108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err="1">
                <a:latin typeface="+mn-ea"/>
              </a:rPr>
              <a:t>sāo</a:t>
            </a:r>
            <a:endParaRPr lang="zh-CN" altLang="en-US" sz="2400" b="1">
              <a:latin typeface="+mn-ea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1383510" y="2817391"/>
            <a:ext cx="495345" cy="495345"/>
            <a:chOff x="6219473" y="416553"/>
            <a:chExt cx="495345" cy="495345"/>
          </a:xfrm>
        </p:grpSpPr>
        <p:grpSp>
          <p:nvGrpSpPr>
            <p:cNvPr id="30" name="组合 29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32" name="矩形 31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33" name="直接连接符 32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>
                <a:stCxn id="32" idx="0"/>
                <a:endCxn id="32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>
                <a:stCxn id="32" idx="1"/>
                <a:endCxn id="32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TextBox 30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搔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47" name="直接连接符 46"/>
          <p:cNvCxnSpPr/>
          <p:nvPr/>
        </p:nvCxnSpPr>
        <p:spPr>
          <a:xfrm>
            <a:off x="1969838" y="3890047"/>
            <a:ext cx="1080701" cy="26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1969838" y="3431044"/>
            <a:ext cx="1080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err="1">
                <a:latin typeface="+mn-ea"/>
              </a:rPr>
              <a:t>zān</a:t>
            </a:r>
            <a:endParaRPr lang="zh-CN" altLang="en-US" sz="2400" b="1">
              <a:latin typeface="+mn-ea"/>
            </a:endParaRPr>
          </a:p>
        </p:txBody>
      </p:sp>
      <p:grpSp>
        <p:nvGrpSpPr>
          <p:cNvPr id="51" name="组合 50"/>
          <p:cNvGrpSpPr/>
          <p:nvPr/>
        </p:nvGrpSpPr>
        <p:grpSpPr>
          <a:xfrm>
            <a:off x="1393774" y="3396117"/>
            <a:ext cx="495345" cy="495345"/>
            <a:chOff x="6219473" y="416553"/>
            <a:chExt cx="495345" cy="495345"/>
          </a:xfrm>
        </p:grpSpPr>
        <p:grpSp>
          <p:nvGrpSpPr>
            <p:cNvPr id="52" name="组合 51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54" name="矩形 53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55" name="直接连接符 54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直接连接符 56"/>
              <p:cNvCxnSpPr>
                <a:stCxn id="54" idx="0"/>
                <a:endCxn id="54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>
                <a:stCxn id="54" idx="1"/>
                <a:endCxn id="54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3" name="TextBox 52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簪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9" grpId="0"/>
      <p:bldP spid="28" grpId="0"/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TextBox 38"/>
          <p:cNvSpPr txBox="1"/>
          <p:nvPr/>
        </p:nvSpPr>
        <p:spPr>
          <a:xfrm>
            <a:off x="539552" y="1507251"/>
            <a:ext cx="5544616" cy="2576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国破山河在，城春草木深。</a:t>
            </a:r>
          </a:p>
          <a:p>
            <a:pPr algn="ctr">
              <a:lnSpc>
                <a:spcPct val="150000"/>
              </a:lnSpc>
            </a:pP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感时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花</a:t>
            </a:r>
            <a:r>
              <a:rPr lang="en-US" altLang="zh-CN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____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泪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，恨别鸟惊心。</a:t>
            </a:r>
          </a:p>
          <a:p>
            <a:pPr algn="ctr">
              <a:lnSpc>
                <a:spcPct val="150000"/>
              </a:lnSpc>
            </a:pPr>
            <a:r>
              <a:rPr lang="en-US" altLang="zh-CN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____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火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连三月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，家书</a:t>
            </a:r>
            <a:r>
              <a:rPr lang="en-US" altLang="zh-CN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____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万金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  <a:p>
            <a:pPr algn="ctr">
              <a:lnSpc>
                <a:spcPct val="150000"/>
              </a:lnSpc>
            </a:pP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白头</a:t>
            </a:r>
            <a:r>
              <a:rPr lang="en-US" altLang="zh-CN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____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更</a:t>
            </a:r>
            <a:r>
              <a:rPr lang="zh-CN" altLang="en-US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短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____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欲不胜</a:t>
            </a:r>
            <a:r>
              <a:rPr lang="en-US" altLang="zh-CN"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____ </a:t>
            </a:r>
            <a:r>
              <a:rPr lang="zh-CN" altLang="en-US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>
            <a:off x="2074420" y="787171"/>
            <a:ext cx="2137538" cy="581608"/>
            <a:chOff x="115680" y="195486"/>
            <a:chExt cx="1695988" cy="520049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149674" y="238534"/>
              <a:ext cx="1661994" cy="343523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重点字形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2074420" y="2139702"/>
            <a:ext cx="495345" cy="495345"/>
            <a:chOff x="6219473" y="416553"/>
            <a:chExt cx="495345" cy="495345"/>
          </a:xfrm>
        </p:grpSpPr>
        <p:grpSp>
          <p:nvGrpSpPr>
            <p:cNvPr id="41" name="组合 40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43" name="矩形 42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44" name="直接连接符 43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>
                <a:stCxn id="43" idx="0"/>
                <a:endCxn id="43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>
                <a:stCxn id="43" idx="1"/>
                <a:endCxn id="43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2" name="TextBox 41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溅</a:t>
              </a: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755576" y="2795584"/>
            <a:ext cx="495345" cy="495345"/>
            <a:chOff x="6219473" y="416553"/>
            <a:chExt cx="495345" cy="495345"/>
          </a:xfrm>
        </p:grpSpPr>
        <p:grpSp>
          <p:nvGrpSpPr>
            <p:cNvPr id="64" name="组合 63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66" name="矩形 65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67" name="直接连接符 66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>
                <a:stCxn id="66" idx="0"/>
                <a:endCxn id="66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>
                <a:stCxn id="66" idx="1"/>
                <a:endCxn id="66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5" name="TextBox 64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烽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1" name="组合 70"/>
          <p:cNvGrpSpPr/>
          <p:nvPr/>
        </p:nvGrpSpPr>
        <p:grpSpPr>
          <a:xfrm>
            <a:off x="3964285" y="2807386"/>
            <a:ext cx="495345" cy="495345"/>
            <a:chOff x="6219473" y="416553"/>
            <a:chExt cx="495345" cy="495345"/>
          </a:xfrm>
        </p:grpSpPr>
        <p:grpSp>
          <p:nvGrpSpPr>
            <p:cNvPr id="72" name="组合 71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74" name="矩形 73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75" name="直接连接符 74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直接连接符 75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直接连接符 76"/>
              <p:cNvCxnSpPr>
                <a:stCxn id="74" idx="0"/>
                <a:endCxn id="74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接连接符 77"/>
              <p:cNvCxnSpPr>
                <a:stCxn id="74" idx="1"/>
                <a:endCxn id="74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3" name="TextBox 72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抵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1331640" y="3435846"/>
            <a:ext cx="495345" cy="495345"/>
            <a:chOff x="6219473" y="416553"/>
            <a:chExt cx="495345" cy="495345"/>
          </a:xfrm>
        </p:grpSpPr>
        <p:grpSp>
          <p:nvGrpSpPr>
            <p:cNvPr id="80" name="组合 79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82" name="矩形 81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83" name="直接连接符 82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直接连接符 83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直接连接符 84"/>
              <p:cNvCxnSpPr>
                <a:stCxn id="82" idx="0"/>
                <a:endCxn id="82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直接连接符 85"/>
              <p:cNvCxnSpPr>
                <a:stCxn id="82" idx="1"/>
                <a:endCxn id="82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1" name="TextBox 80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搔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3275856" y="3426450"/>
            <a:ext cx="495345" cy="495345"/>
            <a:chOff x="6219473" y="416553"/>
            <a:chExt cx="495345" cy="495345"/>
          </a:xfrm>
        </p:grpSpPr>
        <p:grpSp>
          <p:nvGrpSpPr>
            <p:cNvPr id="88" name="组合 87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90" name="矩形 89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91" name="直接连接符 90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直接连接符 91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直接连接符 92"/>
              <p:cNvCxnSpPr>
                <a:stCxn id="90" idx="0"/>
                <a:endCxn id="90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直接连接符 93"/>
              <p:cNvCxnSpPr>
                <a:stCxn id="90" idx="1"/>
                <a:endCxn id="90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9" name="TextBox 88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浑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95" name="组合 94"/>
          <p:cNvGrpSpPr/>
          <p:nvPr/>
        </p:nvGrpSpPr>
        <p:grpSpPr>
          <a:xfrm>
            <a:off x="5076056" y="3426450"/>
            <a:ext cx="495345" cy="495345"/>
            <a:chOff x="6219473" y="416553"/>
            <a:chExt cx="495345" cy="495345"/>
          </a:xfrm>
        </p:grpSpPr>
        <p:grpSp>
          <p:nvGrpSpPr>
            <p:cNvPr id="112" name="组合 111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114" name="矩形 113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115" name="直接连接符 114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直接连接符 115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直接连接符 116"/>
              <p:cNvCxnSpPr>
                <a:stCxn id="114" idx="0"/>
                <a:endCxn id="114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直接连接符 117"/>
              <p:cNvCxnSpPr>
                <a:stCxn id="114" idx="1"/>
                <a:endCxn id="114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3" name="TextBox 112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簪</a:t>
              </a:r>
            </a:p>
          </p:txBody>
        </p:sp>
      </p:grp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8" r="25643"/>
          <a:stretch>
            <a:fillRect/>
          </a:stretch>
        </p:blipFill>
        <p:spPr bwMode="auto">
          <a:xfrm>
            <a:off x="6228184" y="1412336"/>
            <a:ext cx="2024109" cy="25188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TextBox 250"/>
          <p:cNvSpPr txBox="1"/>
          <p:nvPr/>
        </p:nvSpPr>
        <p:spPr>
          <a:xfrm>
            <a:off x="2771800" y="335628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+mn-ea"/>
              </a:rPr>
              <a:t>插不住簪子。胜，能够承受、禁得起</a:t>
            </a:r>
            <a:r>
              <a:rPr lang="zh-CN" altLang="en-US" sz="2200" b="1" smtClean="0">
                <a:latin typeface="+mn-ea"/>
              </a:rPr>
              <a:t>。</a:t>
            </a:r>
            <a:endParaRPr lang="en-US" altLang="zh-CN" sz="2200" b="1" smtClean="0">
              <a:latin typeface="+mn-ea"/>
            </a:endParaRPr>
          </a:p>
          <a:p>
            <a:r>
              <a:rPr lang="zh-CN" altLang="en-US" sz="2200" b="1" smtClean="0">
                <a:latin typeface="+mn-ea"/>
              </a:rPr>
              <a:t>簪</a:t>
            </a:r>
            <a:r>
              <a:rPr lang="zh-CN" altLang="en-US" sz="2200" b="1">
                <a:latin typeface="+mn-ea"/>
              </a:rPr>
              <a:t>，一种别住发髻的长条状首饰。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827584" y="699542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重点字词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6" name="TextBox 25"/>
          <p:cNvSpPr txBox="1"/>
          <p:nvPr/>
        </p:nvSpPr>
        <p:spPr>
          <a:xfrm>
            <a:off x="539552" y="1324962"/>
            <a:ext cx="23762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国破山河在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endParaRPr lang="en-US" altLang="zh-CN" sz="24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24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城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春草木深。</a:t>
            </a:r>
          </a:p>
          <a:p>
            <a:pPr algn="ctr"/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感时花溅泪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endParaRPr lang="en-US" altLang="zh-CN" sz="24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恨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别鸟惊心。</a:t>
            </a:r>
          </a:p>
          <a:p>
            <a:pPr algn="ctr"/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烽火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连三月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endParaRPr lang="en-US" altLang="zh-CN" sz="24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家书抵万金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  <a:p>
            <a:pPr algn="ctr"/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白头搔更短</a:t>
            </a:r>
            <a:r>
              <a:rPr lang="zh-CN" altLang="en-US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endParaRPr lang="en-US" altLang="zh-CN" sz="24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zh-CN" altLang="en-US" sz="24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浑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欲</a:t>
            </a:r>
            <a:r>
              <a:rPr lang="zh-CN" altLang="en-US" sz="24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不胜簪</a:t>
            </a:r>
            <a:r>
              <a:rPr lang="zh-CN" altLang="en-US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cxnSp>
        <p:nvCxnSpPr>
          <p:cNvPr id="71" name="直接连接符 70"/>
          <p:cNvCxnSpPr/>
          <p:nvPr/>
        </p:nvCxnSpPr>
        <p:spPr>
          <a:xfrm flipV="1">
            <a:off x="3375645" y="1465590"/>
            <a:ext cx="5228803" cy="1113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组合 71"/>
          <p:cNvGrpSpPr/>
          <p:nvPr/>
        </p:nvGrpSpPr>
        <p:grpSpPr>
          <a:xfrm>
            <a:off x="2808290" y="987574"/>
            <a:ext cx="495345" cy="495345"/>
            <a:chOff x="6219473" y="416553"/>
            <a:chExt cx="495345" cy="495345"/>
          </a:xfrm>
        </p:grpSpPr>
        <p:grpSp>
          <p:nvGrpSpPr>
            <p:cNvPr id="73" name="组合 72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75" name="矩形 74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76" name="直接连接符 75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直接连接符 76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接连接符 77"/>
              <p:cNvCxnSpPr>
                <a:stCxn id="75" idx="0"/>
                <a:endCxn id="75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直接连接符 78"/>
              <p:cNvCxnSpPr>
                <a:stCxn id="75" idx="1"/>
                <a:endCxn id="75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4" name="TextBox 73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城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80" name="TextBox 79"/>
          <p:cNvSpPr txBox="1"/>
          <p:nvPr/>
        </p:nvSpPr>
        <p:spPr>
          <a:xfrm>
            <a:off x="3375644" y="1034703"/>
            <a:ext cx="36811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+mn-ea"/>
              </a:rPr>
              <a:t>指长安城，当时被叛军占领。</a:t>
            </a:r>
          </a:p>
        </p:txBody>
      </p:sp>
      <p:cxnSp>
        <p:nvCxnSpPr>
          <p:cNvPr id="81" name="直接连接符 80"/>
          <p:cNvCxnSpPr/>
          <p:nvPr/>
        </p:nvCxnSpPr>
        <p:spPr>
          <a:xfrm>
            <a:off x="3893009" y="2052788"/>
            <a:ext cx="4711439" cy="619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Box 81"/>
          <p:cNvSpPr txBox="1"/>
          <p:nvPr/>
        </p:nvSpPr>
        <p:spPr>
          <a:xfrm>
            <a:off x="3893008" y="1628096"/>
            <a:ext cx="48554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+mn-ea"/>
              </a:rPr>
              <a:t>古时边防报警的烟火。这里借指战事。</a:t>
            </a:r>
          </a:p>
        </p:txBody>
      </p:sp>
      <p:grpSp>
        <p:nvGrpSpPr>
          <p:cNvPr id="83" name="组合 82"/>
          <p:cNvGrpSpPr/>
          <p:nvPr/>
        </p:nvGrpSpPr>
        <p:grpSpPr>
          <a:xfrm>
            <a:off x="2808292" y="1563638"/>
            <a:ext cx="990690" cy="495345"/>
            <a:chOff x="3779912" y="3659747"/>
            <a:chExt cx="990690" cy="495345"/>
          </a:xfrm>
        </p:grpSpPr>
        <p:grpSp>
          <p:nvGrpSpPr>
            <p:cNvPr id="84" name="组合 83"/>
            <p:cNvGrpSpPr/>
            <p:nvPr/>
          </p:nvGrpSpPr>
          <p:grpSpPr>
            <a:xfrm>
              <a:off x="3779912" y="3659747"/>
              <a:ext cx="495345" cy="495345"/>
              <a:chOff x="6219473" y="416553"/>
              <a:chExt cx="495345" cy="495345"/>
            </a:xfrm>
          </p:grpSpPr>
          <p:grpSp>
            <p:nvGrpSpPr>
              <p:cNvPr id="93" name="组合 92"/>
              <p:cNvGrpSpPr/>
              <p:nvPr/>
            </p:nvGrpSpPr>
            <p:grpSpPr>
              <a:xfrm>
                <a:off x="6219473" y="416553"/>
                <a:ext cx="495345" cy="495345"/>
                <a:chOff x="1043608" y="1203598"/>
                <a:chExt cx="576064" cy="576064"/>
              </a:xfrm>
            </p:grpSpPr>
            <p:sp>
              <p:nvSpPr>
                <p:cNvPr id="95" name="矩形 94"/>
                <p:cNvSpPr/>
                <p:nvPr/>
              </p:nvSpPr>
              <p:spPr>
                <a:xfrm>
                  <a:off x="1043608" y="1203598"/>
                  <a:ext cx="576064" cy="576064"/>
                </a:xfrm>
                <a:prstGeom prst="rect">
                  <a:avLst/>
                </a:prstGeom>
                <a:noFill/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FF0000"/>
                    </a:solidFill>
                  </a:endParaRPr>
                </a:p>
              </p:txBody>
            </p:sp>
            <p:cxnSp>
              <p:nvCxnSpPr>
                <p:cNvPr id="96" name="直接连接符 95"/>
                <p:cNvCxnSpPr/>
                <p:nvPr/>
              </p:nvCxnSpPr>
              <p:spPr>
                <a:xfrm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7" name="直接连接符 96"/>
                <p:cNvCxnSpPr/>
                <p:nvPr/>
              </p:nvCxnSpPr>
              <p:spPr>
                <a:xfrm flipV="1"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直接连接符 97"/>
                <p:cNvCxnSpPr>
                  <a:stCxn id="95" idx="0"/>
                  <a:endCxn id="95" idx="2"/>
                </p:cNvCxnSpPr>
                <p:nvPr/>
              </p:nvCxnSpPr>
              <p:spPr>
                <a:xfrm flipH="1">
                  <a:off x="1331640" y="1203598"/>
                  <a:ext cx="0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直接连接符 98"/>
                <p:cNvCxnSpPr>
                  <a:stCxn id="95" idx="1"/>
                  <a:endCxn id="95" idx="3"/>
                </p:cNvCxnSpPr>
                <p:nvPr/>
              </p:nvCxnSpPr>
              <p:spPr>
                <a:xfrm>
                  <a:off x="1043608" y="1491630"/>
                  <a:ext cx="576064" cy="0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4" name="TextBox 93"/>
              <p:cNvSpPr txBox="1"/>
              <p:nvPr/>
            </p:nvSpPr>
            <p:spPr>
              <a:xfrm>
                <a:off x="6228184" y="416553"/>
                <a:ext cx="472676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smtClean="0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烽</a:t>
                </a:r>
                <a:endPara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grpSp>
          <p:nvGrpSpPr>
            <p:cNvPr id="85" name="组合 84"/>
            <p:cNvGrpSpPr/>
            <p:nvPr/>
          </p:nvGrpSpPr>
          <p:grpSpPr>
            <a:xfrm>
              <a:off x="4275257" y="3659747"/>
              <a:ext cx="495345" cy="495345"/>
              <a:chOff x="6219473" y="416553"/>
              <a:chExt cx="495345" cy="495345"/>
            </a:xfrm>
          </p:grpSpPr>
          <p:grpSp>
            <p:nvGrpSpPr>
              <p:cNvPr id="86" name="组合 85"/>
              <p:cNvGrpSpPr/>
              <p:nvPr/>
            </p:nvGrpSpPr>
            <p:grpSpPr>
              <a:xfrm>
                <a:off x="6219473" y="416553"/>
                <a:ext cx="495345" cy="495345"/>
                <a:chOff x="1043608" y="1203598"/>
                <a:chExt cx="576064" cy="576064"/>
              </a:xfrm>
            </p:grpSpPr>
            <p:sp>
              <p:nvSpPr>
                <p:cNvPr id="88" name="矩形 87"/>
                <p:cNvSpPr/>
                <p:nvPr/>
              </p:nvSpPr>
              <p:spPr>
                <a:xfrm>
                  <a:off x="1043608" y="1203598"/>
                  <a:ext cx="576064" cy="576064"/>
                </a:xfrm>
                <a:prstGeom prst="rect">
                  <a:avLst/>
                </a:prstGeom>
                <a:noFill/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FF0000"/>
                    </a:solidFill>
                  </a:endParaRPr>
                </a:p>
              </p:txBody>
            </p:sp>
            <p:cxnSp>
              <p:nvCxnSpPr>
                <p:cNvPr id="89" name="直接连接符 88"/>
                <p:cNvCxnSpPr/>
                <p:nvPr/>
              </p:nvCxnSpPr>
              <p:spPr>
                <a:xfrm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直接连接符 89"/>
                <p:cNvCxnSpPr/>
                <p:nvPr/>
              </p:nvCxnSpPr>
              <p:spPr>
                <a:xfrm flipV="1"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直接连接符 90"/>
                <p:cNvCxnSpPr>
                  <a:stCxn id="88" idx="0"/>
                  <a:endCxn id="88" idx="2"/>
                </p:cNvCxnSpPr>
                <p:nvPr/>
              </p:nvCxnSpPr>
              <p:spPr>
                <a:xfrm flipH="1">
                  <a:off x="1331640" y="1203598"/>
                  <a:ext cx="0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直接连接符 91"/>
                <p:cNvCxnSpPr>
                  <a:stCxn id="88" idx="1"/>
                  <a:endCxn id="88" idx="3"/>
                </p:cNvCxnSpPr>
                <p:nvPr/>
              </p:nvCxnSpPr>
              <p:spPr>
                <a:xfrm>
                  <a:off x="1043608" y="1491630"/>
                  <a:ext cx="576064" cy="0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87" name="TextBox 86"/>
              <p:cNvSpPr txBox="1"/>
              <p:nvPr/>
            </p:nvSpPr>
            <p:spPr>
              <a:xfrm>
                <a:off x="6228184" y="416553"/>
                <a:ext cx="472676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smtClean="0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火</a:t>
                </a:r>
                <a:endPara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</p:grpSp>
      <p:cxnSp>
        <p:nvCxnSpPr>
          <p:cNvPr id="100" name="直接连接符 99"/>
          <p:cNvCxnSpPr/>
          <p:nvPr/>
        </p:nvCxnSpPr>
        <p:spPr>
          <a:xfrm>
            <a:off x="3372173" y="2628852"/>
            <a:ext cx="52322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/>
          <p:cNvSpPr txBox="1"/>
          <p:nvPr/>
        </p:nvSpPr>
        <p:spPr>
          <a:xfrm>
            <a:off x="3372172" y="2204160"/>
            <a:ext cx="36811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+mn-ea"/>
              </a:rPr>
              <a:t>简直。</a:t>
            </a:r>
          </a:p>
        </p:txBody>
      </p:sp>
      <p:grpSp>
        <p:nvGrpSpPr>
          <p:cNvPr id="103" name="组合 102"/>
          <p:cNvGrpSpPr/>
          <p:nvPr/>
        </p:nvGrpSpPr>
        <p:grpSpPr>
          <a:xfrm>
            <a:off x="2804818" y="2139702"/>
            <a:ext cx="495345" cy="495345"/>
            <a:chOff x="6219473" y="416553"/>
            <a:chExt cx="495345" cy="495345"/>
          </a:xfrm>
        </p:grpSpPr>
        <p:grpSp>
          <p:nvGrpSpPr>
            <p:cNvPr id="113" name="组合 112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115" name="矩形 114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116" name="直接连接符 115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直接连接符 116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直接连接符 117"/>
              <p:cNvCxnSpPr>
                <a:stCxn id="115" idx="0"/>
                <a:endCxn id="115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直接连接符 118"/>
              <p:cNvCxnSpPr>
                <a:stCxn id="115" idx="1"/>
                <a:endCxn id="115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4" name="TextBox 113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浑</a:t>
              </a:r>
              <a:endPara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207" name="组合 206"/>
          <p:cNvGrpSpPr/>
          <p:nvPr/>
        </p:nvGrpSpPr>
        <p:grpSpPr>
          <a:xfrm>
            <a:off x="2790860" y="2787774"/>
            <a:ext cx="990690" cy="495345"/>
            <a:chOff x="3779912" y="3659747"/>
            <a:chExt cx="990690" cy="495345"/>
          </a:xfrm>
        </p:grpSpPr>
        <p:grpSp>
          <p:nvGrpSpPr>
            <p:cNvPr id="208" name="组合 207"/>
            <p:cNvGrpSpPr/>
            <p:nvPr/>
          </p:nvGrpSpPr>
          <p:grpSpPr>
            <a:xfrm>
              <a:off x="3779912" y="3659747"/>
              <a:ext cx="495345" cy="495345"/>
              <a:chOff x="6219473" y="416553"/>
              <a:chExt cx="495345" cy="495345"/>
            </a:xfrm>
          </p:grpSpPr>
          <p:grpSp>
            <p:nvGrpSpPr>
              <p:cNvPr id="218" name="组合 217"/>
              <p:cNvGrpSpPr/>
              <p:nvPr/>
            </p:nvGrpSpPr>
            <p:grpSpPr>
              <a:xfrm>
                <a:off x="6219473" y="416553"/>
                <a:ext cx="495345" cy="495345"/>
                <a:chOff x="1043608" y="1203598"/>
                <a:chExt cx="576064" cy="576064"/>
              </a:xfrm>
            </p:grpSpPr>
            <p:sp>
              <p:nvSpPr>
                <p:cNvPr id="220" name="矩形 219"/>
                <p:cNvSpPr/>
                <p:nvPr/>
              </p:nvSpPr>
              <p:spPr>
                <a:xfrm>
                  <a:off x="1043608" y="1203598"/>
                  <a:ext cx="576064" cy="576064"/>
                </a:xfrm>
                <a:prstGeom prst="rect">
                  <a:avLst/>
                </a:prstGeom>
                <a:noFill/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FF0000"/>
                    </a:solidFill>
                  </a:endParaRPr>
                </a:p>
              </p:txBody>
            </p:sp>
            <p:cxnSp>
              <p:nvCxnSpPr>
                <p:cNvPr id="221" name="直接连接符 220"/>
                <p:cNvCxnSpPr/>
                <p:nvPr/>
              </p:nvCxnSpPr>
              <p:spPr>
                <a:xfrm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2" name="直接连接符 221"/>
                <p:cNvCxnSpPr/>
                <p:nvPr/>
              </p:nvCxnSpPr>
              <p:spPr>
                <a:xfrm flipV="1"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3" name="直接连接符 222"/>
                <p:cNvCxnSpPr>
                  <a:stCxn id="220" idx="0"/>
                  <a:endCxn id="220" idx="2"/>
                </p:cNvCxnSpPr>
                <p:nvPr/>
              </p:nvCxnSpPr>
              <p:spPr>
                <a:xfrm flipH="1">
                  <a:off x="1331640" y="1203598"/>
                  <a:ext cx="0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4" name="直接连接符 223"/>
                <p:cNvCxnSpPr>
                  <a:stCxn id="220" idx="1"/>
                  <a:endCxn id="220" idx="3"/>
                </p:cNvCxnSpPr>
                <p:nvPr/>
              </p:nvCxnSpPr>
              <p:spPr>
                <a:xfrm>
                  <a:off x="1043608" y="1491630"/>
                  <a:ext cx="576064" cy="0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19" name="TextBox 218"/>
              <p:cNvSpPr txBox="1"/>
              <p:nvPr/>
            </p:nvSpPr>
            <p:spPr>
              <a:xfrm>
                <a:off x="6228184" y="416553"/>
                <a:ext cx="472676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smtClean="0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不</a:t>
                </a:r>
                <a:endPara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4275257" y="3659747"/>
              <a:ext cx="495345" cy="495345"/>
              <a:chOff x="6219473" y="416553"/>
              <a:chExt cx="495345" cy="495345"/>
            </a:xfrm>
          </p:grpSpPr>
          <p:grpSp>
            <p:nvGrpSpPr>
              <p:cNvPr id="211" name="组合 210"/>
              <p:cNvGrpSpPr/>
              <p:nvPr/>
            </p:nvGrpSpPr>
            <p:grpSpPr>
              <a:xfrm>
                <a:off x="6219473" y="416553"/>
                <a:ext cx="495345" cy="495345"/>
                <a:chOff x="1043608" y="1203598"/>
                <a:chExt cx="576064" cy="576064"/>
              </a:xfrm>
            </p:grpSpPr>
            <p:sp>
              <p:nvSpPr>
                <p:cNvPr id="213" name="矩形 212"/>
                <p:cNvSpPr/>
                <p:nvPr/>
              </p:nvSpPr>
              <p:spPr>
                <a:xfrm>
                  <a:off x="1043608" y="1203598"/>
                  <a:ext cx="576064" cy="576064"/>
                </a:xfrm>
                <a:prstGeom prst="rect">
                  <a:avLst/>
                </a:prstGeom>
                <a:noFill/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rgbClr val="FF0000"/>
                    </a:solidFill>
                  </a:endParaRPr>
                </a:p>
              </p:txBody>
            </p:sp>
            <p:cxnSp>
              <p:nvCxnSpPr>
                <p:cNvPr id="214" name="直接连接符 213"/>
                <p:cNvCxnSpPr/>
                <p:nvPr/>
              </p:nvCxnSpPr>
              <p:spPr>
                <a:xfrm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5" name="直接连接符 214"/>
                <p:cNvCxnSpPr/>
                <p:nvPr/>
              </p:nvCxnSpPr>
              <p:spPr>
                <a:xfrm flipV="1"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6" name="直接连接符 215"/>
                <p:cNvCxnSpPr>
                  <a:stCxn id="213" idx="0"/>
                  <a:endCxn id="213" idx="2"/>
                </p:cNvCxnSpPr>
                <p:nvPr/>
              </p:nvCxnSpPr>
              <p:spPr>
                <a:xfrm flipH="1">
                  <a:off x="1331640" y="1203598"/>
                  <a:ext cx="0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7" name="直接连接符 216"/>
                <p:cNvCxnSpPr>
                  <a:stCxn id="213" idx="1"/>
                  <a:endCxn id="213" idx="3"/>
                </p:cNvCxnSpPr>
                <p:nvPr/>
              </p:nvCxnSpPr>
              <p:spPr>
                <a:xfrm>
                  <a:off x="1043608" y="1491630"/>
                  <a:ext cx="576064" cy="0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12" name="TextBox 211"/>
              <p:cNvSpPr txBox="1"/>
              <p:nvPr/>
            </p:nvSpPr>
            <p:spPr>
              <a:xfrm>
                <a:off x="6228184" y="416553"/>
                <a:ext cx="472676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smtClean="0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胜</a:t>
                </a:r>
                <a:endPara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</p:grpSp>
      <p:grpSp>
        <p:nvGrpSpPr>
          <p:cNvPr id="242" name="组合 241"/>
          <p:cNvGrpSpPr/>
          <p:nvPr/>
        </p:nvGrpSpPr>
        <p:grpSpPr>
          <a:xfrm>
            <a:off x="3785024" y="2787774"/>
            <a:ext cx="495345" cy="495345"/>
            <a:chOff x="6219473" y="416553"/>
            <a:chExt cx="495345" cy="495345"/>
          </a:xfrm>
        </p:grpSpPr>
        <p:grpSp>
          <p:nvGrpSpPr>
            <p:cNvPr id="243" name="组合 242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245" name="矩形 244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46" name="直接连接符 245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直接连接符 246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直接连接符 247"/>
              <p:cNvCxnSpPr>
                <a:stCxn id="245" idx="0"/>
                <a:endCxn id="245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直接连接符 248"/>
              <p:cNvCxnSpPr>
                <a:stCxn id="245" idx="1"/>
                <a:endCxn id="245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4" name="TextBox 243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簪</a:t>
              </a:r>
            </a:p>
          </p:txBody>
        </p:sp>
      </p:grpSp>
      <p:cxnSp>
        <p:nvCxnSpPr>
          <p:cNvPr id="250" name="直接连接符 249"/>
          <p:cNvCxnSpPr/>
          <p:nvPr/>
        </p:nvCxnSpPr>
        <p:spPr>
          <a:xfrm>
            <a:off x="2790860" y="4155926"/>
            <a:ext cx="581358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1" grpId="0"/>
      <p:bldP spid="80" grpId="0"/>
      <p:bldP spid="82" grpId="0"/>
      <p:bldP spid="10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TextBox 172"/>
          <p:cNvSpPr txBox="1"/>
          <p:nvPr/>
        </p:nvSpPr>
        <p:spPr>
          <a:xfrm>
            <a:off x="467544" y="771550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+mn-ea"/>
              </a:rPr>
              <a:t>    杜甫</a:t>
            </a:r>
            <a:r>
              <a:rPr lang="zh-CN" altLang="en-US" sz="2000" b="1">
                <a:latin typeface="+mn-ea"/>
              </a:rPr>
              <a:t>，</a:t>
            </a:r>
            <a:r>
              <a:rPr lang="zh-CN" altLang="en-US" sz="2000" b="1" smtClean="0">
                <a:latin typeface="+mn-ea"/>
              </a:rPr>
              <a:t>字</a:t>
            </a:r>
            <a:r>
              <a:rPr lang="en-US" altLang="zh-CN" sz="2000" b="1" smtClean="0">
                <a:latin typeface="+mn-ea"/>
              </a:rPr>
              <a:t>_______</a:t>
            </a:r>
            <a:r>
              <a:rPr lang="zh-CN" altLang="en-US" sz="2000" b="1" smtClean="0">
                <a:latin typeface="+mn-ea"/>
              </a:rPr>
              <a:t>，</a:t>
            </a:r>
            <a:r>
              <a:rPr lang="zh-CN" altLang="en-US" sz="2000" b="1">
                <a:latin typeface="+mn-ea"/>
              </a:rPr>
              <a:t>自号</a:t>
            </a:r>
            <a:r>
              <a:rPr lang="zh-CN" altLang="en-US" sz="2000" b="1" smtClean="0">
                <a:latin typeface="+mn-ea"/>
              </a:rPr>
              <a:t>“</a:t>
            </a:r>
            <a:r>
              <a:rPr lang="en-US" altLang="zh-CN" sz="2000" b="1" smtClean="0">
                <a:latin typeface="+mn-ea"/>
              </a:rPr>
              <a:t>_____________</a:t>
            </a:r>
            <a:r>
              <a:rPr lang="zh-CN" altLang="en-US" sz="2000" b="1" smtClean="0">
                <a:latin typeface="+mn-ea"/>
              </a:rPr>
              <a:t>”</a:t>
            </a:r>
            <a:r>
              <a:rPr lang="zh-CN" altLang="en-US" sz="2000" b="1">
                <a:latin typeface="+mn-ea"/>
              </a:rPr>
              <a:t>，世称</a:t>
            </a:r>
            <a:r>
              <a:rPr lang="zh-CN" altLang="en-US" sz="2000" b="1" smtClean="0">
                <a:latin typeface="+mn-ea"/>
              </a:rPr>
              <a:t>“</a:t>
            </a:r>
            <a:r>
              <a:rPr lang="en-US" altLang="zh-CN" sz="2000" b="1">
                <a:latin typeface="+mn-ea"/>
              </a:rPr>
              <a:t>________</a:t>
            </a:r>
            <a:r>
              <a:rPr lang="zh-CN" altLang="en-US" sz="2000" b="1" smtClean="0">
                <a:latin typeface="+mn-ea"/>
              </a:rPr>
              <a:t>”</a:t>
            </a:r>
            <a:endParaRPr lang="en-US" altLang="zh-CN" sz="2000" b="1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+mn-ea"/>
              </a:rPr>
              <a:t>“</a:t>
            </a:r>
            <a:r>
              <a:rPr lang="en-US" altLang="zh-CN" sz="2000" b="1" smtClean="0">
                <a:latin typeface="+mn-ea"/>
              </a:rPr>
              <a:t>__________</a:t>
            </a:r>
            <a:r>
              <a:rPr lang="zh-CN" altLang="en-US" sz="2000" b="1" smtClean="0">
                <a:latin typeface="+mn-ea"/>
              </a:rPr>
              <a:t>”</a:t>
            </a:r>
            <a:r>
              <a:rPr lang="zh-CN" altLang="en-US" sz="2000" b="1">
                <a:latin typeface="+mn-ea"/>
              </a:rPr>
              <a:t>等。唐代伟大</a:t>
            </a:r>
            <a:r>
              <a:rPr lang="zh-CN" altLang="en-US" sz="2000" b="1" smtClean="0">
                <a:latin typeface="+mn-ea"/>
              </a:rPr>
              <a:t>的</a:t>
            </a:r>
            <a:r>
              <a:rPr lang="en-US" altLang="zh-CN" sz="2000" b="1" smtClean="0">
                <a:latin typeface="+mn-ea"/>
              </a:rPr>
              <a:t>________</a:t>
            </a:r>
            <a:r>
              <a:rPr lang="zh-CN" altLang="en-US" sz="2000" b="1" smtClean="0">
                <a:latin typeface="+mn-ea"/>
              </a:rPr>
              <a:t>主义</a:t>
            </a:r>
            <a:r>
              <a:rPr lang="zh-CN" altLang="en-US" sz="2000" b="1">
                <a:latin typeface="+mn-ea"/>
              </a:rPr>
              <a:t>诗人，被后世尊称为</a:t>
            </a:r>
            <a:r>
              <a:rPr lang="zh-CN" altLang="en-US" sz="2000" b="1" smtClean="0">
                <a:latin typeface="+mn-ea"/>
              </a:rPr>
              <a:t>“</a:t>
            </a:r>
            <a:r>
              <a:rPr lang="en-US" altLang="zh-CN" sz="2000" b="1" smtClean="0">
                <a:latin typeface="+mn-ea"/>
              </a:rPr>
              <a:t>__________</a:t>
            </a:r>
            <a:r>
              <a:rPr lang="zh-CN" altLang="en-US" sz="2000" b="1" smtClean="0">
                <a:latin typeface="+mn-ea"/>
              </a:rPr>
              <a:t>”“</a:t>
            </a:r>
            <a:r>
              <a:rPr lang="en-US" altLang="zh-CN" sz="2000" b="1" smtClean="0">
                <a:latin typeface="+mn-ea"/>
              </a:rPr>
              <a:t>__________</a:t>
            </a:r>
            <a:r>
              <a:rPr lang="zh-CN" altLang="en-US" sz="2000" b="1" smtClean="0">
                <a:latin typeface="+mn-ea"/>
              </a:rPr>
              <a:t>”</a:t>
            </a:r>
            <a:r>
              <a:rPr lang="zh-CN" altLang="en-US" sz="2000" b="1">
                <a:latin typeface="+mn-ea"/>
              </a:rPr>
              <a:t>。他的诗在思想性、艺术性方面都有很高的成就。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491880" y="267494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文学常识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467544" y="2571750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+mn-ea"/>
              </a:rPr>
              <a:t>    唐肃宗</a:t>
            </a:r>
            <a:r>
              <a:rPr lang="zh-CN" altLang="en-US" sz="2000" b="1">
                <a:latin typeface="+mn-ea"/>
              </a:rPr>
              <a:t>至德元</a:t>
            </a:r>
            <a:r>
              <a:rPr lang="zh-CN" altLang="en-US" sz="2000" b="1" smtClean="0">
                <a:latin typeface="+mn-ea"/>
              </a:rPr>
              <a:t>载六月</a:t>
            </a:r>
            <a:r>
              <a:rPr lang="zh-CN" altLang="en-US" sz="2000" b="1">
                <a:latin typeface="+mn-ea"/>
              </a:rPr>
              <a:t>，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叛军攻下唐都长安</a:t>
            </a:r>
            <a:r>
              <a:rPr lang="zh-CN" altLang="en-US" sz="2000" b="1">
                <a:latin typeface="+mn-ea"/>
              </a:rPr>
              <a:t>。八月，杜甫听到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唐肃宗</a:t>
            </a:r>
            <a:r>
              <a:rPr lang="zh-CN" altLang="en-US" sz="2000" b="1">
                <a:latin typeface="+mn-ea"/>
              </a:rPr>
              <a:t>在灵武（今属宁夏）即位的消息，便把家小安置在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鄜州城外的羌村</a:t>
            </a:r>
            <a:r>
              <a:rPr lang="zh-CN" altLang="en-US" sz="2000" b="1">
                <a:latin typeface="+mn-ea"/>
              </a:rPr>
              <a:t>，只身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投奔肃宗</a:t>
            </a:r>
            <a:r>
              <a:rPr lang="zh-CN" altLang="en-US" sz="2000" b="1">
                <a:latin typeface="+mn-ea"/>
              </a:rPr>
              <a:t>，途中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为叛军所俘</a:t>
            </a:r>
            <a:r>
              <a:rPr lang="zh-CN" altLang="en-US" sz="2000" b="1">
                <a:latin typeface="+mn-ea"/>
              </a:rPr>
              <a:t>，遂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困居长安</a:t>
            </a:r>
            <a:r>
              <a:rPr lang="zh-CN" altLang="en-US" sz="2000" b="1">
                <a:latin typeface="+mn-ea"/>
              </a:rPr>
              <a:t>。因他官卑职微，所以未被囚禁。</a:t>
            </a:r>
            <a:r>
              <a:rPr lang="en-US" altLang="zh-CN" sz="2000" b="1">
                <a:latin typeface="+mn-ea"/>
              </a:rPr>
              <a:t>《</a:t>
            </a:r>
            <a:r>
              <a:rPr lang="zh-CN" altLang="en-US" sz="2000" b="1">
                <a:latin typeface="+mn-ea"/>
              </a:rPr>
              <a:t>春望</a:t>
            </a:r>
            <a:r>
              <a:rPr lang="en-US" altLang="zh-CN" sz="2000" b="1">
                <a:latin typeface="+mn-ea"/>
              </a:rPr>
              <a:t>》</a:t>
            </a:r>
            <a:r>
              <a:rPr lang="zh-CN" altLang="en-US" sz="2000" b="1">
                <a:latin typeface="+mn-ea"/>
              </a:rPr>
              <a:t>写于</a:t>
            </a:r>
            <a:r>
              <a:rPr lang="zh-CN" altLang="en-US" sz="2000" b="1" u="sng">
                <a:solidFill>
                  <a:srgbClr val="FF0000"/>
                </a:solidFill>
                <a:latin typeface="+mn-ea"/>
              </a:rPr>
              <a:t>次年三月</a:t>
            </a:r>
            <a:r>
              <a:rPr lang="zh-CN" altLang="en-US" sz="2000" b="1">
                <a:latin typeface="+mn-ea"/>
              </a:rPr>
              <a:t>，当时长安被叛军焚掠一空，满目荒凉。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23728" y="813941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子美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67944" y="81394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少陵野老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948264" y="80492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杜工部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7584" y="126658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杜拾遗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139952" y="124526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现实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27584" y="170693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诗圣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627784" y="170692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诗史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8" grpId="0"/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TextBox 174"/>
          <p:cNvSpPr txBox="1"/>
          <p:nvPr/>
        </p:nvSpPr>
        <p:spPr>
          <a:xfrm>
            <a:off x="485590" y="986154"/>
            <a:ext cx="8190866" cy="943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+mn-ea"/>
              </a:rPr>
              <a:t>    描写</a:t>
            </a:r>
            <a:r>
              <a:rPr lang="zh-CN" altLang="en-US" sz="2000" b="1">
                <a:latin typeface="+mn-ea"/>
              </a:rPr>
              <a:t>了春日长安城凄惨破败的景象，表达了</a:t>
            </a:r>
            <a:r>
              <a:rPr lang="zh-CN" altLang="en-US" sz="2000" b="1" smtClean="0">
                <a:latin typeface="+mn-ea"/>
              </a:rPr>
              <a:t>诗人</a:t>
            </a:r>
            <a:r>
              <a:rPr lang="en-US" altLang="zh-CN" sz="2000" b="1" smtClean="0">
                <a:latin typeface="+mn-ea"/>
              </a:rPr>
              <a:t>_______________</a:t>
            </a:r>
            <a:r>
              <a:rPr lang="zh-CN" altLang="en-US" sz="2000" b="1" smtClean="0">
                <a:latin typeface="+mn-ea"/>
              </a:rPr>
              <a:t>、</a:t>
            </a:r>
            <a:r>
              <a:rPr lang="en-US" altLang="zh-CN" sz="2000" b="1" smtClean="0">
                <a:latin typeface="+mn-ea"/>
              </a:rPr>
              <a:t>_______________</a:t>
            </a:r>
            <a:r>
              <a:rPr lang="zh-CN" altLang="en-US" sz="2000" b="1" smtClean="0">
                <a:latin typeface="+mn-ea"/>
              </a:rPr>
              <a:t>的</a:t>
            </a:r>
            <a:r>
              <a:rPr lang="zh-CN" altLang="en-US" sz="2000" b="1">
                <a:latin typeface="+mn-ea"/>
              </a:rPr>
              <a:t>感情。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491880" y="323508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主题思想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6516216" y="98615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忧国伤时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1560" y="1447819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念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家悲</a:t>
            </a:r>
            <a:r>
              <a:rPr lang="zh-CN" altLang="en-US" sz="24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己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948"/>
          <a:stretch>
            <a:fillRect/>
          </a:stretch>
        </p:blipFill>
        <p:spPr bwMode="auto">
          <a:xfrm>
            <a:off x="6228184" y="2281676"/>
            <a:ext cx="2273531" cy="2492838"/>
          </a:xfrm>
          <a:prstGeom prst="ellipse">
            <a:avLst/>
          </a:prstGeom>
          <a:ln w="254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TextBox 174"/>
          <p:cNvSpPr txBox="1"/>
          <p:nvPr/>
        </p:nvSpPr>
        <p:spPr>
          <a:xfrm>
            <a:off x="2699792" y="875496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n-ea"/>
              </a:rPr>
              <a:t>国破山河在</a:t>
            </a:r>
            <a:r>
              <a:rPr lang="zh-CN" altLang="en-US" sz="2000" b="1" smtClean="0">
                <a:latin typeface="+mn-ea"/>
              </a:rPr>
              <a:t>，城</a:t>
            </a:r>
            <a:r>
              <a:rPr lang="zh-CN" altLang="en-US" sz="2000" b="1">
                <a:latin typeface="+mn-ea"/>
              </a:rPr>
              <a:t>春草木城。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491880" y="323508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诗文赏析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3" name="直接连接符 2"/>
          <p:cNvCxnSpPr/>
          <p:nvPr/>
        </p:nvCxnSpPr>
        <p:spPr>
          <a:xfrm>
            <a:off x="2915816" y="1275606"/>
            <a:ext cx="3096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99592" y="1554346"/>
            <a:ext cx="432048" cy="36933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译</a:t>
            </a:r>
            <a:endParaRPr lang="zh-CN" altLang="en-US" b="1"/>
          </a:p>
        </p:txBody>
      </p:sp>
      <p:sp>
        <p:nvSpPr>
          <p:cNvPr id="18" name="TextBox 17"/>
          <p:cNvSpPr txBox="1"/>
          <p:nvPr/>
        </p:nvSpPr>
        <p:spPr>
          <a:xfrm>
            <a:off x="1403648" y="1419622"/>
            <a:ext cx="71633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国家已残破（只有）山河依旧存在，春天的长安城到处是深茂的草木。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755576" y="2418441"/>
            <a:ext cx="720080" cy="646331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画面描绘</a:t>
            </a:r>
            <a:endParaRPr lang="zh-CN" altLang="en-US" b="1"/>
          </a:p>
        </p:txBody>
      </p:sp>
      <p:sp>
        <p:nvSpPr>
          <p:cNvPr id="65" name="TextBox 64"/>
          <p:cNvSpPr txBox="1"/>
          <p:nvPr/>
        </p:nvSpPr>
        <p:spPr>
          <a:xfrm>
            <a:off x="1612010" y="2356887"/>
            <a:ext cx="69550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战争之后的长安呈现出一片荒芜凄凉的景象。春天虽然已经到来，但是昔日繁华的都市却荒无人烟、草木丛生。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755576" y="3651870"/>
            <a:ext cx="720080" cy="646331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内容理解</a:t>
            </a:r>
            <a:endParaRPr lang="zh-CN" altLang="en-US" b="1"/>
          </a:p>
        </p:txBody>
      </p:sp>
      <p:sp>
        <p:nvSpPr>
          <p:cNvPr id="21" name="TextBox 20"/>
          <p:cNvSpPr txBox="1"/>
          <p:nvPr/>
        </p:nvSpPr>
        <p:spPr>
          <a:xfrm>
            <a:off x="1612010" y="3363838"/>
            <a:ext cx="69550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写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“望”中所见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。国破家亡，都满目萧然，荒草丛生，一片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萧瑟悲凉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的景象。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612009" y="4155926"/>
            <a:ext cx="69550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交代了写作背景，为下文抒情做铺垫。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左大括号 22"/>
          <p:cNvSpPr/>
          <p:nvPr/>
        </p:nvSpPr>
        <p:spPr>
          <a:xfrm>
            <a:off x="1511773" y="3643768"/>
            <a:ext cx="200473" cy="797026"/>
          </a:xfrm>
          <a:prstGeom prst="leftBrace">
            <a:avLst>
              <a:gd name="adj1" fmla="val 46813"/>
              <a:gd name="adj2" fmla="val 5000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65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TextBox 174"/>
          <p:cNvSpPr txBox="1"/>
          <p:nvPr/>
        </p:nvSpPr>
        <p:spPr>
          <a:xfrm>
            <a:off x="2699792" y="875496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n-ea"/>
              </a:rPr>
              <a:t>国破山河在</a:t>
            </a:r>
            <a:r>
              <a:rPr lang="zh-CN" altLang="en-US" sz="2000" b="1" smtClean="0">
                <a:latin typeface="+mn-ea"/>
              </a:rPr>
              <a:t>，城</a:t>
            </a:r>
            <a:r>
              <a:rPr lang="zh-CN" altLang="en-US" sz="2000" b="1">
                <a:latin typeface="+mn-ea"/>
              </a:rPr>
              <a:t>春草木城。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491880" y="323508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诗文赏析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3" name="直接连接符 2"/>
          <p:cNvCxnSpPr/>
          <p:nvPr/>
        </p:nvCxnSpPr>
        <p:spPr>
          <a:xfrm>
            <a:off x="2915816" y="1275606"/>
            <a:ext cx="3096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99592" y="1554346"/>
            <a:ext cx="432048" cy="36933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译</a:t>
            </a:r>
            <a:endParaRPr lang="zh-CN" altLang="en-US" b="1"/>
          </a:p>
        </p:txBody>
      </p:sp>
      <p:sp>
        <p:nvSpPr>
          <p:cNvPr id="18" name="TextBox 17"/>
          <p:cNvSpPr txBox="1"/>
          <p:nvPr/>
        </p:nvSpPr>
        <p:spPr>
          <a:xfrm>
            <a:off x="1403648" y="1419622"/>
            <a:ext cx="71633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国家已残破（只有）山河依旧存在，春天的长安城到处是深茂的草木。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99436" y="2645499"/>
            <a:ext cx="720080" cy="646331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炼字角度</a:t>
            </a:r>
            <a:endParaRPr lang="zh-CN" altLang="en-US" b="1"/>
          </a:p>
        </p:txBody>
      </p:sp>
      <p:sp>
        <p:nvSpPr>
          <p:cNvPr id="23" name="TextBox 22"/>
          <p:cNvSpPr txBox="1"/>
          <p:nvPr/>
        </p:nvSpPr>
        <p:spPr>
          <a:xfrm>
            <a:off x="2475057" y="2392104"/>
            <a:ext cx="597666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写出了国都沦陷、城池残破的景象。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1835696" y="2318217"/>
            <a:ext cx="495345" cy="495345"/>
            <a:chOff x="6219473" y="416553"/>
            <a:chExt cx="495345" cy="495345"/>
          </a:xfrm>
        </p:grpSpPr>
        <p:grpSp>
          <p:nvGrpSpPr>
            <p:cNvPr id="34" name="组合 33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36" name="矩形 35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7" name="直接连接符 36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>
                <a:stCxn id="36" idx="0"/>
                <a:endCxn id="36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>
                <a:stCxn id="36" idx="1"/>
                <a:endCxn id="36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5" name="TextBox 34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latin typeface="楷体" panose="02010609060101010101" pitchFamily="49" charset="-122"/>
                  <a:ea typeface="楷体" panose="02010609060101010101" pitchFamily="49" charset="-122"/>
                </a:rPr>
                <a:t>破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1849775" y="3075806"/>
            <a:ext cx="495345" cy="495345"/>
            <a:chOff x="6219473" y="416553"/>
            <a:chExt cx="495345" cy="495345"/>
          </a:xfrm>
        </p:grpSpPr>
        <p:grpSp>
          <p:nvGrpSpPr>
            <p:cNvPr id="42" name="组合 41"/>
            <p:cNvGrpSpPr/>
            <p:nvPr/>
          </p:nvGrpSpPr>
          <p:grpSpPr>
            <a:xfrm>
              <a:off x="6219473" y="416553"/>
              <a:ext cx="495345" cy="495345"/>
              <a:chOff x="1043608" y="1203598"/>
              <a:chExt cx="576064" cy="576064"/>
            </a:xfrm>
          </p:grpSpPr>
          <p:sp>
            <p:nvSpPr>
              <p:cNvPr id="44" name="矩形 43"/>
              <p:cNvSpPr/>
              <p:nvPr/>
            </p:nvSpPr>
            <p:spPr>
              <a:xfrm>
                <a:off x="1043608" y="1203598"/>
                <a:ext cx="576064" cy="576064"/>
              </a:xfrm>
              <a:prstGeom prst="rect">
                <a:avLst/>
              </a:prstGeom>
              <a:noFill/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5" name="直接连接符 44"/>
              <p:cNvCxnSpPr/>
              <p:nvPr/>
            </p:nvCxnSpPr>
            <p:spPr>
              <a:xfrm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/>
            </p:nvCxnSpPr>
            <p:spPr>
              <a:xfrm flipV="1">
                <a:off x="1043608" y="1203598"/>
                <a:ext cx="576064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>
                <a:stCxn id="44" idx="0"/>
                <a:endCxn id="44" idx="2"/>
              </p:cNvCxnSpPr>
              <p:nvPr/>
            </p:nvCxnSpPr>
            <p:spPr>
              <a:xfrm flipH="1">
                <a:off x="1331640" y="1203598"/>
                <a:ext cx="0" cy="576064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>
                <a:stCxn id="44" idx="1"/>
                <a:endCxn id="44" idx="3"/>
              </p:cNvCxnSpPr>
              <p:nvPr/>
            </p:nvCxnSpPr>
            <p:spPr>
              <a:xfrm>
                <a:off x="1043608" y="1491630"/>
                <a:ext cx="576064" cy="0"/>
              </a:xfrm>
              <a:prstGeom prst="line">
                <a:avLst/>
              </a:prstGeom>
              <a:ln w="254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3" name="TextBox 42"/>
            <p:cNvSpPr txBox="1"/>
            <p:nvPr/>
          </p:nvSpPr>
          <p:spPr>
            <a:xfrm>
              <a:off x="6228184" y="416553"/>
              <a:ext cx="472676" cy="492443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0" tIns="0" rIns="0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smtClean="0">
                  <a:latin typeface="楷体" panose="02010609060101010101" pitchFamily="49" charset="-122"/>
                  <a:ea typeface="楷体" panose="02010609060101010101" pitchFamily="49" charset="-122"/>
                </a:rPr>
                <a:t>深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49" name="TextBox 48"/>
          <p:cNvSpPr txBox="1"/>
          <p:nvPr/>
        </p:nvSpPr>
        <p:spPr>
          <a:xfrm>
            <a:off x="2475057" y="3137362"/>
            <a:ext cx="597666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写出了乱草遍地、林木苍苍的景象。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0" name="左大括号 49"/>
          <p:cNvSpPr/>
          <p:nvPr/>
        </p:nvSpPr>
        <p:spPr>
          <a:xfrm>
            <a:off x="1612009" y="2553103"/>
            <a:ext cx="200473" cy="797026"/>
          </a:xfrm>
          <a:prstGeom prst="leftBrace">
            <a:avLst>
              <a:gd name="adj1" fmla="val 46813"/>
              <a:gd name="adj2" fmla="val 5000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887200" y="12357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49" grpId="0"/>
      <p:bldP spid="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TextBox 174"/>
          <p:cNvSpPr txBox="1"/>
          <p:nvPr/>
        </p:nvSpPr>
        <p:spPr>
          <a:xfrm>
            <a:off x="2699792" y="875496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n-ea"/>
              </a:rPr>
              <a:t>感时花溅泪</a:t>
            </a:r>
            <a:r>
              <a:rPr lang="zh-CN" altLang="en-US" sz="2000" b="1" smtClean="0">
                <a:latin typeface="+mn-ea"/>
              </a:rPr>
              <a:t>，恨</a:t>
            </a:r>
            <a:r>
              <a:rPr lang="zh-CN" altLang="en-US" sz="2000" b="1">
                <a:latin typeface="+mn-ea"/>
              </a:rPr>
              <a:t>别鸟惊心。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491880" y="323508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诗文赏析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3" name="直接连接符 2"/>
          <p:cNvCxnSpPr/>
          <p:nvPr/>
        </p:nvCxnSpPr>
        <p:spPr>
          <a:xfrm>
            <a:off x="2915816" y="1275606"/>
            <a:ext cx="3096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99592" y="1554346"/>
            <a:ext cx="432048" cy="36933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译</a:t>
            </a:r>
            <a:endParaRPr lang="zh-CN" altLang="en-US" b="1"/>
          </a:p>
        </p:txBody>
      </p:sp>
      <p:sp>
        <p:nvSpPr>
          <p:cNvPr id="18" name="TextBox 17"/>
          <p:cNvSpPr txBox="1"/>
          <p:nvPr/>
        </p:nvSpPr>
        <p:spPr>
          <a:xfrm>
            <a:off x="1403648" y="1419622"/>
            <a:ext cx="71633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（由于）为时局（艰危）而伤感，（见到）春花更使人泪水飞溅；（由于）与家人久别而伤感，听到鸟叫（更）使我心惊。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755576" y="2939921"/>
            <a:ext cx="720080" cy="646331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写法角度</a:t>
            </a:r>
            <a:endParaRPr lang="zh-CN" altLang="en-US" b="1"/>
          </a:p>
        </p:txBody>
      </p:sp>
      <p:sp>
        <p:nvSpPr>
          <p:cNvPr id="65" name="TextBox 64"/>
          <p:cNvSpPr txBox="1"/>
          <p:nvPr/>
        </p:nvSpPr>
        <p:spPr>
          <a:xfrm>
            <a:off x="3923928" y="2139702"/>
            <a:ext cx="46430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因感伤国家时局，见花而溅泪，因悲恨亲人离散，闻鸟啼而惊乱人心，表达了诗人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感时伤世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的感情。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782155" y="2442835"/>
            <a:ext cx="1981380" cy="495345"/>
            <a:chOff x="1782155" y="2367190"/>
            <a:chExt cx="1981380" cy="495345"/>
          </a:xfrm>
        </p:grpSpPr>
        <p:grpSp>
          <p:nvGrpSpPr>
            <p:cNvPr id="24" name="组合 23"/>
            <p:cNvGrpSpPr/>
            <p:nvPr/>
          </p:nvGrpSpPr>
          <p:grpSpPr>
            <a:xfrm>
              <a:off x="1782155" y="2367190"/>
              <a:ext cx="990690" cy="495345"/>
              <a:chOff x="3779912" y="3659747"/>
              <a:chExt cx="990690" cy="495345"/>
            </a:xfrm>
          </p:grpSpPr>
          <p:grpSp>
            <p:nvGrpSpPr>
              <p:cNvPr id="25" name="组合 24"/>
              <p:cNvGrpSpPr/>
              <p:nvPr/>
            </p:nvGrpSpPr>
            <p:grpSpPr>
              <a:xfrm>
                <a:off x="3779912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34" name="组合 33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36" name="矩形 35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37" name="直接连接符 36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直接连接符 37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" name="直接连接符 38"/>
                  <p:cNvCxnSpPr>
                    <a:stCxn id="36" idx="0"/>
                    <a:endCxn id="36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0" name="直接连接符 39"/>
                  <p:cNvCxnSpPr>
                    <a:stCxn id="36" idx="1"/>
                    <a:endCxn id="36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35" name="TextBox 34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寓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  <p:grpSp>
            <p:nvGrpSpPr>
              <p:cNvPr id="26" name="组合 25"/>
              <p:cNvGrpSpPr/>
              <p:nvPr/>
            </p:nvGrpSpPr>
            <p:grpSpPr>
              <a:xfrm>
                <a:off x="4275257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27" name="组合 26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29" name="矩形 28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30" name="直接连接符 29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1" name="直接连接符 30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2" name="直接连接符 31"/>
                  <p:cNvCxnSpPr>
                    <a:stCxn id="29" idx="0"/>
                    <a:endCxn id="29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3" name="直接连接符 32"/>
                  <p:cNvCxnSpPr>
                    <a:stCxn id="29" idx="1"/>
                    <a:endCxn id="29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28" name="TextBox 27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情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</p:grpSp>
        <p:grpSp>
          <p:nvGrpSpPr>
            <p:cNvPr id="41" name="组合 40"/>
            <p:cNvGrpSpPr/>
            <p:nvPr/>
          </p:nvGrpSpPr>
          <p:grpSpPr>
            <a:xfrm>
              <a:off x="2772845" y="2367190"/>
              <a:ext cx="990690" cy="495345"/>
              <a:chOff x="3779912" y="3659747"/>
              <a:chExt cx="990690" cy="495345"/>
            </a:xfrm>
          </p:grpSpPr>
          <p:grpSp>
            <p:nvGrpSpPr>
              <p:cNvPr id="42" name="组合 41"/>
              <p:cNvGrpSpPr/>
              <p:nvPr/>
            </p:nvGrpSpPr>
            <p:grpSpPr>
              <a:xfrm>
                <a:off x="3779912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51" name="组合 50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53" name="矩形 52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54" name="直接连接符 53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5" name="直接连接符 54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6" name="直接连接符 55"/>
                  <p:cNvCxnSpPr>
                    <a:stCxn id="53" idx="0"/>
                    <a:endCxn id="53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7" name="直接连接符 56"/>
                  <p:cNvCxnSpPr>
                    <a:stCxn id="53" idx="1"/>
                    <a:endCxn id="53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52" name="TextBox 51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于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  <p:grpSp>
            <p:nvGrpSpPr>
              <p:cNvPr id="43" name="组合 42"/>
              <p:cNvGrpSpPr/>
              <p:nvPr/>
            </p:nvGrpSpPr>
            <p:grpSpPr>
              <a:xfrm>
                <a:off x="4275257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44" name="组合 43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46" name="矩形 45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47" name="直接连接符 46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8" name="直接连接符 47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9" name="直接连接符 48"/>
                  <p:cNvCxnSpPr>
                    <a:stCxn id="46" idx="0"/>
                    <a:endCxn id="46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0" name="直接连接符 49"/>
                  <p:cNvCxnSpPr>
                    <a:stCxn id="46" idx="1"/>
                    <a:endCxn id="46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45" name="TextBox 44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景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</p:grpSp>
      </p:grpSp>
      <p:sp>
        <p:nvSpPr>
          <p:cNvPr id="58" name="TextBox 57"/>
          <p:cNvSpPr txBox="1"/>
          <p:nvPr/>
        </p:nvSpPr>
        <p:spPr>
          <a:xfrm>
            <a:off x="3901395" y="3370228"/>
            <a:ext cx="47750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以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乐景反衬哀情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。花鸟本是娱人之物，此时诗人看到了反而“溅泪”“惊心”，表达了诗人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感时伤世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的感情。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59" name="组合 58"/>
          <p:cNvGrpSpPr/>
          <p:nvPr/>
        </p:nvGrpSpPr>
        <p:grpSpPr>
          <a:xfrm>
            <a:off x="1759622" y="3673361"/>
            <a:ext cx="1981380" cy="495345"/>
            <a:chOff x="1782155" y="2367190"/>
            <a:chExt cx="1981380" cy="495345"/>
          </a:xfrm>
        </p:grpSpPr>
        <p:grpSp>
          <p:nvGrpSpPr>
            <p:cNvPr id="60" name="组合 59"/>
            <p:cNvGrpSpPr/>
            <p:nvPr/>
          </p:nvGrpSpPr>
          <p:grpSpPr>
            <a:xfrm>
              <a:off x="1782155" y="2367190"/>
              <a:ext cx="990690" cy="495345"/>
              <a:chOff x="3779912" y="3659747"/>
              <a:chExt cx="990690" cy="495345"/>
            </a:xfrm>
          </p:grpSpPr>
          <p:grpSp>
            <p:nvGrpSpPr>
              <p:cNvPr id="80" name="组合 79"/>
              <p:cNvGrpSpPr/>
              <p:nvPr/>
            </p:nvGrpSpPr>
            <p:grpSpPr>
              <a:xfrm>
                <a:off x="3779912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89" name="组合 88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91" name="矩形 90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92" name="直接连接符 91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3" name="直接连接符 92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4" name="直接连接符 93"/>
                  <p:cNvCxnSpPr>
                    <a:stCxn id="91" idx="0"/>
                    <a:endCxn id="91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95" name="直接连接符 94"/>
                  <p:cNvCxnSpPr>
                    <a:stCxn id="91" idx="1"/>
                    <a:endCxn id="91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90" name="TextBox 89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以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  <p:grpSp>
            <p:nvGrpSpPr>
              <p:cNvPr id="81" name="组合 80"/>
              <p:cNvGrpSpPr/>
              <p:nvPr/>
            </p:nvGrpSpPr>
            <p:grpSpPr>
              <a:xfrm>
                <a:off x="4275257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82" name="组合 81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84" name="矩形 83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85" name="直接连接符 84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6" name="直接连接符 85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7" name="直接连接符 86"/>
                  <p:cNvCxnSpPr>
                    <a:stCxn id="84" idx="0"/>
                    <a:endCxn id="84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8" name="直接连接符 87"/>
                  <p:cNvCxnSpPr>
                    <a:stCxn id="84" idx="1"/>
                    <a:endCxn id="84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83" name="TextBox 82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乐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</p:grpSp>
        <p:grpSp>
          <p:nvGrpSpPr>
            <p:cNvPr id="61" name="组合 60"/>
            <p:cNvGrpSpPr/>
            <p:nvPr/>
          </p:nvGrpSpPr>
          <p:grpSpPr>
            <a:xfrm>
              <a:off x="2772845" y="2367190"/>
              <a:ext cx="990690" cy="495345"/>
              <a:chOff x="3779912" y="3659747"/>
              <a:chExt cx="990690" cy="495345"/>
            </a:xfrm>
          </p:grpSpPr>
          <p:grpSp>
            <p:nvGrpSpPr>
              <p:cNvPr id="62" name="组合 61"/>
              <p:cNvGrpSpPr/>
              <p:nvPr/>
            </p:nvGrpSpPr>
            <p:grpSpPr>
              <a:xfrm>
                <a:off x="3779912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73" name="组合 72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75" name="矩形 74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76" name="直接连接符 75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7" name="直接连接符 76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8" name="直接连接符 77"/>
                  <p:cNvCxnSpPr>
                    <a:stCxn id="75" idx="0"/>
                    <a:endCxn id="75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9" name="直接连接符 78"/>
                  <p:cNvCxnSpPr>
                    <a:stCxn id="75" idx="1"/>
                    <a:endCxn id="75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74" name="TextBox 73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写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  <p:grpSp>
            <p:nvGrpSpPr>
              <p:cNvPr id="63" name="组合 62"/>
              <p:cNvGrpSpPr/>
              <p:nvPr/>
            </p:nvGrpSpPr>
            <p:grpSpPr>
              <a:xfrm>
                <a:off x="4275257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66" name="组合 65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68" name="矩形 67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69" name="直接连接符 68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0" name="直接连接符 69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1" name="直接连接符 70"/>
                  <p:cNvCxnSpPr>
                    <a:stCxn id="68" idx="0"/>
                    <a:endCxn id="68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2" name="直接连接符 71"/>
                  <p:cNvCxnSpPr>
                    <a:stCxn id="68" idx="1"/>
                    <a:endCxn id="68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67" name="TextBox 66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哀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</p:grpSp>
      </p:grpSp>
      <p:sp>
        <p:nvSpPr>
          <p:cNvPr id="96" name="左大括号 95"/>
          <p:cNvSpPr/>
          <p:nvPr/>
        </p:nvSpPr>
        <p:spPr>
          <a:xfrm>
            <a:off x="1547664" y="2710828"/>
            <a:ext cx="200473" cy="1213398"/>
          </a:xfrm>
          <a:prstGeom prst="leftBrace">
            <a:avLst>
              <a:gd name="adj1" fmla="val 46813"/>
              <a:gd name="adj2" fmla="val 5000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65" grpId="0"/>
      <p:bldP spid="58" grpId="0"/>
      <p:bldP spid="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TextBox 174"/>
          <p:cNvSpPr txBox="1"/>
          <p:nvPr/>
        </p:nvSpPr>
        <p:spPr>
          <a:xfrm>
            <a:off x="2699792" y="875496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n-ea"/>
              </a:rPr>
              <a:t>烽火连三月</a:t>
            </a:r>
            <a:r>
              <a:rPr lang="zh-CN" altLang="en-US" sz="2000" b="1" smtClean="0">
                <a:latin typeface="+mn-ea"/>
              </a:rPr>
              <a:t>，家书抵万金</a:t>
            </a:r>
            <a:r>
              <a:rPr lang="zh-CN" altLang="en-US" sz="2000" b="1">
                <a:latin typeface="+mn-ea"/>
              </a:rPr>
              <a:t>。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3491880" y="323508"/>
            <a:ext cx="1648008" cy="520050"/>
            <a:chOff x="115680" y="195485"/>
            <a:chExt cx="1648008" cy="520050"/>
          </a:xfrm>
        </p:grpSpPr>
        <p:pic>
          <p:nvPicPr>
            <p:cNvPr id="15" name="Picture 2" descr="G:\课件打包\课件背景\背影3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4834"/>
            <a:stretch>
              <a:fillRect/>
            </a:stretch>
          </p:blipFill>
          <p:spPr bwMode="auto">
            <a:xfrm>
              <a:off x="115680" y="195486"/>
              <a:ext cx="1648008" cy="5200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201134" y="195485"/>
              <a:ext cx="14905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诗文赏析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3" name="直接连接符 2"/>
          <p:cNvCxnSpPr/>
          <p:nvPr/>
        </p:nvCxnSpPr>
        <p:spPr>
          <a:xfrm>
            <a:off x="2915816" y="1275606"/>
            <a:ext cx="3096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99592" y="1626354"/>
            <a:ext cx="432048" cy="369332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译</a:t>
            </a:r>
            <a:endParaRPr lang="zh-CN" altLang="en-US" b="1"/>
          </a:p>
        </p:txBody>
      </p:sp>
      <p:sp>
        <p:nvSpPr>
          <p:cNvPr id="18" name="TextBox 17"/>
          <p:cNvSpPr txBox="1"/>
          <p:nvPr/>
        </p:nvSpPr>
        <p:spPr>
          <a:xfrm>
            <a:off x="1403648" y="1419622"/>
            <a:ext cx="71633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（在）战火已经延续了三个月（的情况下），一封家信（真是）价值万金。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55575" y="2586255"/>
            <a:ext cx="720080" cy="646331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/>
              <a:t>修辞角度</a:t>
            </a:r>
            <a:endParaRPr lang="zh-CN" altLang="en-US" b="1"/>
          </a:p>
        </p:txBody>
      </p:sp>
      <p:sp>
        <p:nvSpPr>
          <p:cNvPr id="38" name="TextBox 37"/>
          <p:cNvSpPr txBox="1"/>
          <p:nvPr/>
        </p:nvSpPr>
        <p:spPr>
          <a:xfrm>
            <a:off x="3491880" y="2379231"/>
            <a:ext cx="51845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夸张</a:t>
            </a:r>
            <a:r>
              <a:rPr lang="zh-CN" altLang="en-US" sz="2200" b="1" smtClean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极言在战争时期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家书的</a:t>
            </a:r>
            <a:r>
              <a:rPr lang="zh-CN" altLang="en-US" sz="2200" b="1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珍贵</a:t>
            </a:r>
            <a:r>
              <a:rPr lang="zh-CN" altLang="en-US" sz="2200" b="1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2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717813" y="2653050"/>
            <a:ext cx="1486035" cy="495345"/>
            <a:chOff x="1547663" y="2485529"/>
            <a:chExt cx="1486035" cy="495345"/>
          </a:xfrm>
        </p:grpSpPr>
        <p:grpSp>
          <p:nvGrpSpPr>
            <p:cNvPr id="39" name="组合 38"/>
            <p:cNvGrpSpPr/>
            <p:nvPr/>
          </p:nvGrpSpPr>
          <p:grpSpPr>
            <a:xfrm>
              <a:off x="1547663" y="2485529"/>
              <a:ext cx="990690" cy="495345"/>
              <a:chOff x="3779912" y="3659747"/>
              <a:chExt cx="990690" cy="495345"/>
            </a:xfrm>
          </p:grpSpPr>
          <p:grpSp>
            <p:nvGrpSpPr>
              <p:cNvPr id="40" name="组合 39"/>
              <p:cNvGrpSpPr/>
              <p:nvPr/>
            </p:nvGrpSpPr>
            <p:grpSpPr>
              <a:xfrm>
                <a:off x="3779912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49" name="组合 48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54" name="矩形 53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55" name="直接连接符 54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6" name="直接连接符 55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7" name="直接连接符 56"/>
                  <p:cNvCxnSpPr>
                    <a:stCxn id="54" idx="0"/>
                    <a:endCxn id="54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8" name="直接连接符 57"/>
                  <p:cNvCxnSpPr>
                    <a:stCxn id="54" idx="1"/>
                    <a:endCxn id="54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53" name="TextBox 52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抵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  <p:grpSp>
            <p:nvGrpSpPr>
              <p:cNvPr id="41" name="组合 40"/>
              <p:cNvGrpSpPr/>
              <p:nvPr/>
            </p:nvGrpSpPr>
            <p:grpSpPr>
              <a:xfrm>
                <a:off x="4275257" y="3659747"/>
                <a:ext cx="495345" cy="495345"/>
                <a:chOff x="6219473" y="416553"/>
                <a:chExt cx="495345" cy="495345"/>
              </a:xfrm>
            </p:grpSpPr>
            <p:grpSp>
              <p:nvGrpSpPr>
                <p:cNvPr id="42" name="组合 41"/>
                <p:cNvGrpSpPr/>
                <p:nvPr/>
              </p:nvGrpSpPr>
              <p:grpSpPr>
                <a:xfrm>
                  <a:off x="6219473" y="416553"/>
                  <a:ext cx="495345" cy="495345"/>
                  <a:chOff x="1043608" y="1203598"/>
                  <a:chExt cx="576064" cy="576064"/>
                </a:xfrm>
              </p:grpSpPr>
              <p:sp>
                <p:nvSpPr>
                  <p:cNvPr id="44" name="矩形 43"/>
                  <p:cNvSpPr/>
                  <p:nvPr/>
                </p:nvSpPr>
                <p:spPr>
                  <a:xfrm>
                    <a:off x="1043608" y="1203598"/>
                    <a:ext cx="576064" cy="576064"/>
                  </a:xfrm>
                  <a:prstGeom prst="rect">
                    <a:avLst/>
                  </a:prstGeom>
                  <a:noFill/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cxnSp>
                <p:nvCxnSpPr>
                  <p:cNvPr id="45" name="直接连接符 44"/>
                  <p:cNvCxnSpPr/>
                  <p:nvPr/>
                </p:nvCxnSpPr>
                <p:spPr>
                  <a:xfrm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6" name="直接连接符 45"/>
                  <p:cNvCxnSpPr/>
                  <p:nvPr/>
                </p:nvCxnSpPr>
                <p:spPr>
                  <a:xfrm flipV="1">
                    <a:off x="1043608" y="1203598"/>
                    <a:ext cx="576064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7" name="直接连接符 46"/>
                  <p:cNvCxnSpPr>
                    <a:stCxn id="44" idx="0"/>
                    <a:endCxn id="44" idx="2"/>
                  </p:cNvCxnSpPr>
                  <p:nvPr/>
                </p:nvCxnSpPr>
                <p:spPr>
                  <a:xfrm flipH="1">
                    <a:off x="1331640" y="1203598"/>
                    <a:ext cx="0" cy="576064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8" name="直接连接符 47"/>
                  <p:cNvCxnSpPr>
                    <a:stCxn id="44" idx="1"/>
                    <a:endCxn id="44" idx="3"/>
                  </p:cNvCxnSpPr>
                  <p:nvPr/>
                </p:nvCxnSpPr>
                <p:spPr>
                  <a:xfrm>
                    <a:off x="1043608" y="1491630"/>
                    <a:ext cx="576064" cy="0"/>
                  </a:xfrm>
                  <a:prstGeom prst="line">
                    <a:avLst/>
                  </a:prstGeom>
                  <a:ln w="2540"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43" name="TextBox 42"/>
                <p:cNvSpPr txBox="1"/>
                <p:nvPr/>
              </p:nvSpPr>
              <p:spPr>
                <a:xfrm>
                  <a:off x="6228184" y="416553"/>
                  <a:ext cx="472676" cy="492443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lIns="0" tIns="0" rIns="0" bIns="0" rtlCol="0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200" smtClean="0">
                      <a:latin typeface="楷体" panose="02010609060101010101" pitchFamily="49" charset="-122"/>
                      <a:ea typeface="楷体" panose="02010609060101010101" pitchFamily="49" charset="-122"/>
                    </a:rPr>
                    <a:t>万</a:t>
                  </a:r>
                  <a:endPara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</p:grpSp>
        <p:grpSp>
          <p:nvGrpSpPr>
            <p:cNvPr id="62" name="组合 61"/>
            <p:cNvGrpSpPr/>
            <p:nvPr/>
          </p:nvGrpSpPr>
          <p:grpSpPr>
            <a:xfrm>
              <a:off x="2538353" y="2485529"/>
              <a:ext cx="495345" cy="495345"/>
              <a:chOff x="6219473" y="416553"/>
              <a:chExt cx="495345" cy="495345"/>
            </a:xfrm>
          </p:grpSpPr>
          <p:grpSp>
            <p:nvGrpSpPr>
              <p:cNvPr id="63" name="组合 62"/>
              <p:cNvGrpSpPr/>
              <p:nvPr/>
            </p:nvGrpSpPr>
            <p:grpSpPr>
              <a:xfrm>
                <a:off x="6219473" y="416553"/>
                <a:ext cx="495345" cy="495345"/>
                <a:chOff x="1043608" y="1203598"/>
                <a:chExt cx="576064" cy="576064"/>
              </a:xfrm>
            </p:grpSpPr>
            <p:sp>
              <p:nvSpPr>
                <p:cNvPr id="65" name="矩形 64"/>
                <p:cNvSpPr/>
                <p:nvPr/>
              </p:nvSpPr>
              <p:spPr>
                <a:xfrm>
                  <a:off x="1043608" y="1203598"/>
                  <a:ext cx="576064" cy="576064"/>
                </a:xfrm>
                <a:prstGeom prst="rect">
                  <a:avLst/>
                </a:prstGeom>
                <a:noFill/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66" name="直接连接符 65"/>
                <p:cNvCxnSpPr/>
                <p:nvPr/>
              </p:nvCxnSpPr>
              <p:spPr>
                <a:xfrm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直接连接符 66"/>
                <p:cNvCxnSpPr/>
                <p:nvPr/>
              </p:nvCxnSpPr>
              <p:spPr>
                <a:xfrm flipV="1">
                  <a:off x="1043608" y="1203598"/>
                  <a:ext cx="576064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直接连接符 67"/>
                <p:cNvCxnSpPr>
                  <a:stCxn id="65" idx="0"/>
                  <a:endCxn id="65" idx="2"/>
                </p:cNvCxnSpPr>
                <p:nvPr/>
              </p:nvCxnSpPr>
              <p:spPr>
                <a:xfrm flipH="1">
                  <a:off x="1331640" y="1203598"/>
                  <a:ext cx="0" cy="576064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直接连接符 68"/>
                <p:cNvCxnSpPr>
                  <a:stCxn id="65" idx="1"/>
                  <a:endCxn id="65" idx="3"/>
                </p:cNvCxnSpPr>
                <p:nvPr/>
              </p:nvCxnSpPr>
              <p:spPr>
                <a:xfrm>
                  <a:off x="1043608" y="1491630"/>
                  <a:ext cx="576064" cy="0"/>
                </a:xfrm>
                <a:prstGeom prst="line">
                  <a:avLst/>
                </a:prstGeom>
                <a:ln w="254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4" name="TextBox 63"/>
              <p:cNvSpPr txBox="1"/>
              <p:nvPr/>
            </p:nvSpPr>
            <p:spPr>
              <a:xfrm>
                <a:off x="6228184" y="416553"/>
                <a:ext cx="472676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0" tIns="0" rIns="0" bIns="0" rtlCol="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smtClean="0">
                    <a:latin typeface="楷体" panose="02010609060101010101" pitchFamily="49" charset="-122"/>
                    <a:ea typeface="楷体" panose="02010609060101010101" pitchFamily="49" charset="-122"/>
                  </a:rPr>
                  <a:t>金</a:t>
                </a:r>
                <a:endParaRPr lang="zh-CN" altLang="en-US" sz="3200"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</p:grpSp>
      <p:sp>
        <p:nvSpPr>
          <p:cNvPr id="77" name="TextBox 76"/>
          <p:cNvSpPr txBox="1"/>
          <p:nvPr/>
        </p:nvSpPr>
        <p:spPr>
          <a:xfrm>
            <a:off x="3491879" y="2932951"/>
            <a:ext cx="51845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mtClean="0">
                <a:latin typeface="楷体" panose="02010609060101010101" pitchFamily="49" charset="-122"/>
                <a:ea typeface="楷体" panose="02010609060101010101" pitchFamily="49" charset="-122"/>
              </a:rPr>
              <a:t>表达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了对家人强烈的</a:t>
            </a:r>
            <a:r>
              <a:rPr lang="zh-CN" altLang="en-US" sz="22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思念</a:t>
            </a:r>
            <a:r>
              <a:rPr lang="zh-CN" altLang="en-US" sz="2200" b="1">
                <a:latin typeface="楷体" panose="02010609060101010101" pitchFamily="49" charset="-122"/>
                <a:ea typeface="楷体" panose="02010609060101010101" pitchFamily="49" charset="-122"/>
              </a:rPr>
              <a:t>之情。</a:t>
            </a:r>
            <a:endParaRPr lang="zh-CN" altLang="en-US" sz="2200" b="1" u="sng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8" name="左大括号 77"/>
          <p:cNvSpPr/>
          <p:nvPr/>
        </p:nvSpPr>
        <p:spPr>
          <a:xfrm>
            <a:off x="3391643" y="2558280"/>
            <a:ext cx="200473" cy="674306"/>
          </a:xfrm>
          <a:prstGeom prst="leftBrace">
            <a:avLst>
              <a:gd name="adj1" fmla="val 46813"/>
              <a:gd name="adj2" fmla="val 5000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8" grpId="0"/>
      <p:bldP spid="77" grpId="0"/>
      <p:bldP spid="7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https://d.book118.com/896040153042010102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4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汉仪细行楷简</vt:lpstr>
      <vt:lpstr>楷体</vt:lpstr>
      <vt:lpstr>黑体</vt:lpstr>
      <vt:lpstr>演示镇魂行楷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2024-09-27T00:36:54.114</cp:lastPrinted>
  <dcterms:created xsi:type="dcterms:W3CDTF">2024-09-26T16:36:54Z</dcterms:created>
  <dcterms:modified xsi:type="dcterms:W3CDTF">2024-09-26T16:36:56Z</dcterms:modified>
</cp:coreProperties>
</file>