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3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0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F7AAA-F011-46D5-A2F5-2E515CD0C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79585-8CD5-46A8-8E40-53DBFE16E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96950-401E-42D9-80F7-3C30DDFB5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9A313-D7C4-4270-AFF5-825CD5391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8426ED-906B-4A3F-8DEF-C02CB75F8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726903-EECD-4397-AC0A-51E9860F3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BBF23E-5692-4695-879D-71BAEAB15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E0691-C411-49AC-B186-37F866FD4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3B46B-98FD-4202-9F48-080CCAC24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8FA09-1B54-4DB6-A758-C91918F1E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0FFFE-31CF-44F7-8DFA-E9F42F9B6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526" r:id="rId2"/>
    <p:sldLayoutId id="2147487527" r:id="rId3"/>
    <p:sldLayoutId id="2147487528" r:id="rId4"/>
    <p:sldLayoutId id="2147487529" r:id="rId5"/>
    <p:sldLayoutId id="2147487530" r:id="rId6"/>
    <p:sldLayoutId id="2147487531" r:id="rId7"/>
    <p:sldLayoutId id="2147487532" r:id="rId8"/>
    <p:sldLayoutId id="2147487533" r:id="rId9"/>
    <p:sldLayoutId id="2147487534" r:id="rId10"/>
    <p:sldLayoutId id="214748753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1.xml" /><Relationship Id="rId20" Type="http://schemas.openxmlformats.org/officeDocument/2006/relationships/tags" Target="../tags/tag239.xml" /><Relationship Id="rId21" Type="http://schemas.openxmlformats.org/officeDocument/2006/relationships/tags" Target="../tags/tag240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16" Type="http://schemas.openxmlformats.org/officeDocument/2006/relationships/tags" Target="../tags/tag258.xml" /><Relationship Id="rId17" Type="http://schemas.openxmlformats.org/officeDocument/2006/relationships/tags" Target="../tags/tag259.xml" /><Relationship Id="rId18" Type="http://schemas.openxmlformats.org/officeDocument/2006/relationships/tags" Target="../tags/tag260.xml" /><Relationship Id="rId19" Type="http://schemas.openxmlformats.org/officeDocument/2006/relationships/tags" Target="../tags/tag261.xml" /><Relationship Id="rId2" Type="http://schemas.openxmlformats.org/officeDocument/2006/relationships/tags" Target="../tags/tag244.xml" /><Relationship Id="rId20" Type="http://schemas.openxmlformats.org/officeDocument/2006/relationships/tags" Target="../tags/tag262.xml" /><Relationship Id="rId21" Type="http://schemas.openxmlformats.org/officeDocument/2006/relationships/tags" Target="../tags/tag263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tags" Target="../tags/tag277.xml" /><Relationship Id="rId16" Type="http://schemas.openxmlformats.org/officeDocument/2006/relationships/tags" Target="../tags/tag278.xml" /><Relationship Id="rId17" Type="http://schemas.openxmlformats.org/officeDocument/2006/relationships/tags" Target="../tags/tag279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14" Type="http://schemas.openxmlformats.org/officeDocument/2006/relationships/tags" Target="../tags/tag292.xml" /><Relationship Id="rId15" Type="http://schemas.openxmlformats.org/officeDocument/2006/relationships/tags" Target="../tags/tag293.xml" /><Relationship Id="rId16" Type="http://schemas.openxmlformats.org/officeDocument/2006/relationships/tags" Target="../tags/tag294.xml" /><Relationship Id="rId17" Type="http://schemas.openxmlformats.org/officeDocument/2006/relationships/tags" Target="../tags/tag295.xml" /><Relationship Id="rId18" Type="http://schemas.openxmlformats.org/officeDocument/2006/relationships/tags" Target="../tags/tag296.xml" /><Relationship Id="rId19" Type="http://schemas.openxmlformats.org/officeDocument/2006/relationships/tags" Target="../tags/tag297.xml" /><Relationship Id="rId2" Type="http://schemas.openxmlformats.org/officeDocument/2006/relationships/tags" Target="../tags/tag280.xml" /><Relationship Id="rId20" Type="http://schemas.openxmlformats.org/officeDocument/2006/relationships/tags" Target="../tags/tag298.xml" /><Relationship Id="rId21" Type="http://schemas.openxmlformats.org/officeDocument/2006/relationships/tags" Target="../tags/tag299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020150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地产中介行业房源信息共享与交易平台建设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平台建设背景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平台功能与特点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平台技术实现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平台运营与管理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平台经济效益与社会效益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平台建设背景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地产中介行业发展现状</a:t>
            </a:r>
            <a:endParaRPr lang="zh-CN" altLang="en-US"/>
          </a:p>
        </p:txBody>
      </p:sp>
      <p:sp>
        <p:nvSpPr>
          <p:cNvPr id="1049014" name="弧形 58"/>
          <p:cNvSpPr/>
          <p:nvPr>
            <p:custDataLst>
              <p:tags r:id="rId2"/>
            </p:custDataLst>
          </p:nvPr>
        </p:nvSpPr>
        <p:spPr>
          <a:xfrm>
            <a:off x="8079727" y="2011833"/>
            <a:ext cx="3417739" cy="34177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弧形 57"/>
          <p:cNvSpPr/>
          <p:nvPr>
            <p:custDataLst>
              <p:tags r:id="rId3"/>
            </p:custDataLst>
          </p:nvPr>
        </p:nvSpPr>
        <p:spPr>
          <a:xfrm>
            <a:off x="694800" y="2011833"/>
            <a:ext cx="3417739" cy="34177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椭圆 22"/>
          <p:cNvSpPr/>
          <p:nvPr>
            <p:custDataLst>
              <p:tags r:id="rId4"/>
            </p:custDataLst>
          </p:nvPr>
        </p:nvSpPr>
        <p:spPr>
          <a:xfrm>
            <a:off x="8415699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椭圆 23"/>
          <p:cNvSpPr/>
          <p:nvPr>
            <p:custDataLst>
              <p:tags r:id="rId5"/>
            </p:custDataLst>
          </p:nvPr>
        </p:nvSpPr>
        <p:spPr>
          <a:xfrm>
            <a:off x="8795975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正文"/>
          <p:cNvSpPr txBox="1"/>
          <p:nvPr>
            <p:custDataLst>
              <p:tags r:id="rId6"/>
            </p:custDataLst>
          </p:nvPr>
        </p:nvSpPr>
        <p:spPr>
          <a:xfrm>
            <a:off x="8861508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消费者对服务品质和透明度的要求不断提高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24" name="椭圆 24"/>
          <p:cNvSpPr/>
          <p:nvPr>
            <p:custDataLst>
              <p:tags r:id="rId7"/>
            </p:custDataLst>
          </p:nvPr>
        </p:nvSpPr>
        <p:spPr>
          <a:xfrm>
            <a:off x="6020513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椭圆 25"/>
          <p:cNvSpPr/>
          <p:nvPr>
            <p:custDataLst>
              <p:tags r:id="rId8"/>
            </p:custDataLst>
          </p:nvPr>
        </p:nvSpPr>
        <p:spPr>
          <a:xfrm>
            <a:off x="6399866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正文"/>
          <p:cNvSpPr txBox="1"/>
          <p:nvPr>
            <p:custDataLst>
              <p:tags r:id="rId9"/>
            </p:custDataLst>
          </p:nvPr>
        </p:nvSpPr>
        <p:spPr>
          <a:xfrm>
            <a:off x="6466322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政策支持力度加大，推动行业规范化发展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椭圆 7"/>
          <p:cNvSpPr/>
          <p:nvPr>
            <p:custDataLst>
              <p:tags r:id="rId10"/>
            </p:custDataLst>
          </p:nvPr>
        </p:nvSpPr>
        <p:spPr>
          <a:xfrm>
            <a:off x="3625327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椭圆 9"/>
          <p:cNvSpPr/>
          <p:nvPr>
            <p:custDataLst>
              <p:tags r:id="rId11"/>
            </p:custDataLst>
          </p:nvPr>
        </p:nvSpPr>
        <p:spPr>
          <a:xfrm>
            <a:off x="4004680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正文"/>
          <p:cNvSpPr txBox="1"/>
          <p:nvPr>
            <p:custDataLst>
              <p:tags r:id="rId12"/>
            </p:custDataLst>
          </p:nvPr>
        </p:nvSpPr>
        <p:spPr>
          <a:xfrm>
            <a:off x="4071136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互联网技术的发展为地产中介行业提供了新的发展机遇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6" name="椭圆 5"/>
          <p:cNvSpPr/>
          <p:nvPr>
            <p:custDataLst>
              <p:tags r:id="rId13"/>
            </p:custDataLst>
          </p:nvPr>
        </p:nvSpPr>
        <p:spPr>
          <a:xfrm>
            <a:off x="957855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椭圆 4"/>
          <p:cNvSpPr/>
          <p:nvPr>
            <p:custDataLst>
              <p:tags r:id="rId14"/>
            </p:custDataLst>
          </p:nvPr>
        </p:nvSpPr>
        <p:spPr>
          <a:xfrm>
            <a:off x="1337208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正文"/>
          <p:cNvSpPr txBox="1"/>
          <p:nvPr>
            <p:custDataLst>
              <p:tags r:id="rId15"/>
            </p:custDataLst>
          </p:nvPr>
        </p:nvSpPr>
        <p:spPr>
          <a:xfrm>
            <a:off x="1403664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传统中介模式存在信息不对称、交易效率低下等问题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房源信息共享与交易需求</a:t>
            </a:r>
            <a:endParaRPr lang="zh-CN" altLang="en-US"/>
          </a:p>
        </p:txBody>
      </p:sp>
      <p:sp>
        <p:nvSpPr>
          <p:cNvPr id="10490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8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地产中介行业现状：信息不对称、交易效率低下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客户需求：快速、准确地获取房源信息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0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政策支持：政府鼓励信息共享和数字化转型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92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技术发展：互联网、大数据等技术为信息共享提供了支持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平台建设的必要性</a:t>
            </a:r>
            <a:endParaRPr lang="zh-CN" altLang="en-US"/>
          </a:p>
        </p:txBody>
      </p:sp>
      <p:sp>
        <p:nvSpPr>
          <p:cNvPr id="10491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848" y="1500549"/>
            <a:ext cx="842566" cy="2451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673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8"/>
          <p:cNvSpPr/>
          <p:nvPr>
            <p:custDataLst>
              <p:tags r:id="rId4"/>
            </p:custDataLst>
          </p:nvPr>
        </p:nvSpPr>
        <p:spPr>
          <a:xfrm>
            <a:off x="6436826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9"/>
          <p:cNvSpPr/>
          <p:nvPr>
            <p:custDataLst>
              <p:tags r:id="rId5"/>
            </p:custDataLst>
          </p:nvPr>
        </p:nvSpPr>
        <p:spPr>
          <a:xfrm flipV="1">
            <a:off x="6311245" y="1672197"/>
            <a:ext cx="2451687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772" y="1501180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859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4"/>
          <p:cNvSpPr/>
          <p:nvPr>
            <p:custDataLst>
              <p:tags r:id="rId8"/>
            </p:custDataLst>
          </p:nvPr>
        </p:nvSpPr>
        <p:spPr>
          <a:xfrm>
            <a:off x="821012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72197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012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地产中介行业房源信息共享的需求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6826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降低交易风险和成本的需求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9566" y="1513801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022" y="4244403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1"/>
          <p:cNvSpPr/>
          <p:nvPr>
            <p:custDataLst>
              <p:tags r:id="rId14"/>
            </p:custDataLst>
          </p:nvPr>
        </p:nvSpPr>
        <p:spPr>
          <a:xfrm>
            <a:off x="3701176" y="2313987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2"/>
          <p:cNvSpPr/>
          <p:nvPr>
            <p:custDataLst>
              <p:tags r:id="rId15"/>
            </p:custDataLst>
          </p:nvPr>
        </p:nvSpPr>
        <p:spPr>
          <a:xfrm flipV="1">
            <a:off x="3575594" y="1685450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867" y="1538412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2323" y="4267752"/>
            <a:ext cx="800976" cy="22014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25"/>
          <p:cNvSpPr/>
          <p:nvPr>
            <p:custDataLst>
              <p:tags r:id="rId18"/>
            </p:custDataLst>
          </p:nvPr>
        </p:nvSpPr>
        <p:spPr>
          <a:xfrm>
            <a:off x="9171845" y="2338598"/>
            <a:ext cx="2201427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26"/>
          <p:cNvSpPr/>
          <p:nvPr>
            <p:custDataLst>
              <p:tags r:id="rId19"/>
            </p:custDataLst>
          </p:nvPr>
        </p:nvSpPr>
        <p:spPr>
          <a:xfrm flipV="1">
            <a:off x="9046895" y="1710061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476" y="3037183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促进行业规范化和可持续发展的需求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176" y="301257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提高交易效率和透明度的需求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0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平台功能与特点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房源信息发布与共享</a:t>
            </a:r>
            <a:endParaRPr lang="zh-CN" altLang="en-US"/>
          </a:p>
        </p:txBody>
      </p:sp>
      <p:sp>
        <p:nvSpPr>
          <p:cNvPr id="1049264" name="任意多边形 35"/>
          <p:cNvSpPr/>
          <p:nvPr>
            <p:custDataLst>
              <p:tags r:id="rId2"/>
            </p:custDataLst>
          </p:nvPr>
        </p:nvSpPr>
        <p:spPr>
          <a:xfrm>
            <a:off x="694800" y="1378274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66" name="任意多边形 39"/>
          <p:cNvSpPr/>
          <p:nvPr>
            <p:custDataLst>
              <p:tags r:id="rId3"/>
            </p:custDataLst>
          </p:nvPr>
        </p:nvSpPr>
        <p:spPr>
          <a:xfrm>
            <a:off x="776746" y="1467101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2237" y="1687292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68" name="正文"/>
          <p:cNvSpPr txBox="1"/>
          <p:nvPr>
            <p:custDataLst>
              <p:tags r:id="rId5"/>
            </p:custDataLst>
          </p:nvPr>
        </p:nvSpPr>
        <p:spPr>
          <a:xfrm>
            <a:off x="2321837" y="1452714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用户可以随时随地发布房源信息，平台审核后展示在平台上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7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67" y="1448960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72" name="任意多边形 45"/>
          <p:cNvSpPr/>
          <p:nvPr>
            <p:custDataLst>
              <p:tags r:id="rId7"/>
            </p:custDataLst>
          </p:nvPr>
        </p:nvSpPr>
        <p:spPr>
          <a:xfrm>
            <a:off x="694800" y="2596831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74" name="任意多边形 46"/>
          <p:cNvSpPr/>
          <p:nvPr>
            <p:custDataLst>
              <p:tags r:id="rId8"/>
            </p:custDataLst>
          </p:nvPr>
        </p:nvSpPr>
        <p:spPr>
          <a:xfrm>
            <a:off x="776746" y="2685659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2237" y="2905850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76" name="正文"/>
          <p:cNvSpPr txBox="1"/>
          <p:nvPr>
            <p:custDataLst>
              <p:tags r:id="rId10"/>
            </p:custDataLst>
          </p:nvPr>
        </p:nvSpPr>
        <p:spPr>
          <a:xfrm>
            <a:off x="2321837" y="2671271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平台支持多种类型的房源信息发布，包括住宅、商铺、办公楼等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7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67" y="2667518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80" name="任意多边形 51"/>
          <p:cNvSpPr/>
          <p:nvPr>
            <p:custDataLst>
              <p:tags r:id="rId12"/>
            </p:custDataLst>
          </p:nvPr>
        </p:nvSpPr>
        <p:spPr>
          <a:xfrm>
            <a:off x="694800" y="3815389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82" name="任意多边形 52"/>
          <p:cNvSpPr/>
          <p:nvPr>
            <p:custDataLst>
              <p:tags r:id="rId13"/>
            </p:custDataLst>
          </p:nvPr>
        </p:nvSpPr>
        <p:spPr>
          <a:xfrm>
            <a:off x="776746" y="3904216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2237" y="4124407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84" name="正文"/>
          <p:cNvSpPr txBox="1"/>
          <p:nvPr>
            <p:custDataLst>
              <p:tags r:id="rId15"/>
            </p:custDataLst>
          </p:nvPr>
        </p:nvSpPr>
        <p:spPr>
          <a:xfrm>
            <a:off x="2321837" y="3889829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平台提供信息共享功能，用户可以查看其他用户的房源信息，并联系对方进行交易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8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67" y="3886075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88" name="任意多边形 57"/>
          <p:cNvSpPr/>
          <p:nvPr>
            <p:custDataLst>
              <p:tags r:id="rId17"/>
            </p:custDataLst>
          </p:nvPr>
        </p:nvSpPr>
        <p:spPr>
          <a:xfrm>
            <a:off x="694800" y="5033947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90" name="任意多边形 58"/>
          <p:cNvSpPr/>
          <p:nvPr>
            <p:custDataLst>
              <p:tags r:id="rId18"/>
            </p:custDataLst>
          </p:nvPr>
        </p:nvSpPr>
        <p:spPr>
          <a:xfrm>
            <a:off x="776746" y="5122774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2237" y="5342965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92" name="正文"/>
          <p:cNvSpPr txBox="1"/>
          <p:nvPr>
            <p:custDataLst>
              <p:tags r:id="rId20"/>
            </p:custDataLst>
          </p:nvPr>
        </p:nvSpPr>
        <p:spPr>
          <a:xfrm>
            <a:off x="2321837" y="5108386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平台对房源信息进行严格审核，确保信息的真实性和准确性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9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67" y="5104633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在线交易与支付功能</a:t>
            </a:r>
            <a:endParaRPr lang="zh-CN" altLang="en-US"/>
          </a:p>
        </p:txBody>
      </p:sp>
      <p:sp>
        <p:nvSpPr>
          <p:cNvPr id="10493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848" y="1500549"/>
            <a:ext cx="842566" cy="2451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673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18"/>
          <p:cNvSpPr/>
          <p:nvPr>
            <p:custDataLst>
              <p:tags r:id="rId4"/>
            </p:custDataLst>
          </p:nvPr>
        </p:nvSpPr>
        <p:spPr>
          <a:xfrm>
            <a:off x="6436826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9"/>
          <p:cNvSpPr/>
          <p:nvPr>
            <p:custDataLst>
              <p:tags r:id="rId5"/>
            </p:custDataLst>
          </p:nvPr>
        </p:nvSpPr>
        <p:spPr>
          <a:xfrm flipV="1">
            <a:off x="6311245" y="1672197"/>
            <a:ext cx="2451687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772" y="1501180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859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4"/>
          <p:cNvSpPr/>
          <p:nvPr>
            <p:custDataLst>
              <p:tags r:id="rId8"/>
            </p:custDataLst>
          </p:nvPr>
        </p:nvSpPr>
        <p:spPr>
          <a:xfrm>
            <a:off x="821012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72197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012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用户可以通过平台完成房源信息的在线浏览和筛选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6826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用户可以通过平台完成房源交易的在线支付和结算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9566" y="1513801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022" y="4244403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11"/>
          <p:cNvSpPr/>
          <p:nvPr>
            <p:custDataLst>
              <p:tags r:id="rId14"/>
            </p:custDataLst>
          </p:nvPr>
        </p:nvSpPr>
        <p:spPr>
          <a:xfrm>
            <a:off x="3701176" y="2313987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12"/>
          <p:cNvSpPr/>
          <p:nvPr>
            <p:custDataLst>
              <p:tags r:id="rId15"/>
            </p:custDataLst>
          </p:nvPr>
        </p:nvSpPr>
        <p:spPr>
          <a:xfrm flipV="1">
            <a:off x="3575594" y="1685450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867" y="1538412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2323" y="4267752"/>
            <a:ext cx="800976" cy="22014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25"/>
          <p:cNvSpPr/>
          <p:nvPr>
            <p:custDataLst>
              <p:tags r:id="rId18"/>
            </p:custDataLst>
          </p:nvPr>
        </p:nvSpPr>
        <p:spPr>
          <a:xfrm>
            <a:off x="9171845" y="2338598"/>
            <a:ext cx="2201427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26"/>
          <p:cNvSpPr/>
          <p:nvPr>
            <p:custDataLst>
              <p:tags r:id="rId19"/>
            </p:custDataLst>
          </p:nvPr>
        </p:nvSpPr>
        <p:spPr>
          <a:xfrm flipV="1">
            <a:off x="9046895" y="1710061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476" y="3037183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平台支持多种支付方式，方便用户选择和操作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176" y="301257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用户可以在线与中介进行沟通，了解更多房源详情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客户管理系统</a:t>
            </a:r>
            <a:endParaRPr lang="zh-CN" altLang="en-US"/>
          </a:p>
        </p:txBody>
      </p:sp>
      <p:sp>
        <p:nvSpPr>
          <p:cNvPr id="1049404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客户跟进与维护提醒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客户信息录入与存储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客户分类与标签管理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客户数据分析与报表生成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数据安全与隐私保护</a:t>
            </a:r>
            <a:endParaRPr lang="zh-CN" altLang="en-US"/>
          </a:p>
        </p:txBody>
      </p:sp>
      <p:sp>
        <p:nvSpPr>
          <p:cNvPr id="1049470" name="任意多边形 35"/>
          <p:cNvSpPr/>
          <p:nvPr>
            <p:custDataLst>
              <p:tags r:id="rId2"/>
            </p:custDataLst>
          </p:nvPr>
        </p:nvSpPr>
        <p:spPr>
          <a:xfrm>
            <a:off x="694800" y="1378274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72" name="任意多边形 39"/>
          <p:cNvSpPr/>
          <p:nvPr>
            <p:custDataLst>
              <p:tags r:id="rId3"/>
            </p:custDataLst>
          </p:nvPr>
        </p:nvSpPr>
        <p:spPr>
          <a:xfrm>
            <a:off x="776746" y="1467101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2237" y="1687292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74" name="正文"/>
          <p:cNvSpPr txBox="1"/>
          <p:nvPr>
            <p:custDataLst>
              <p:tags r:id="rId5"/>
            </p:custDataLst>
          </p:nvPr>
        </p:nvSpPr>
        <p:spPr>
          <a:xfrm>
            <a:off x="2321837" y="1452714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数据加密技术：确保房源信息在共享过程中的安全传输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7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67" y="1448960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78" name="任意多边形 45"/>
          <p:cNvSpPr/>
          <p:nvPr>
            <p:custDataLst>
              <p:tags r:id="rId7"/>
            </p:custDataLst>
          </p:nvPr>
        </p:nvSpPr>
        <p:spPr>
          <a:xfrm>
            <a:off x="694800" y="2596831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80" name="任意多边形 46"/>
          <p:cNvSpPr/>
          <p:nvPr>
            <p:custDataLst>
              <p:tags r:id="rId8"/>
            </p:custDataLst>
          </p:nvPr>
        </p:nvSpPr>
        <p:spPr>
          <a:xfrm>
            <a:off x="776746" y="2685659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2237" y="2905850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82" name="正文"/>
          <p:cNvSpPr txBox="1"/>
          <p:nvPr>
            <p:custDataLst>
              <p:tags r:id="rId10"/>
            </p:custDataLst>
          </p:nvPr>
        </p:nvSpPr>
        <p:spPr>
          <a:xfrm>
            <a:off x="2321837" y="2671271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访问控制机制：限制对房源信息的访问权限，防止未经授权的访问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8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67" y="2667518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86" name="任意多边形 51"/>
          <p:cNvSpPr/>
          <p:nvPr>
            <p:custDataLst>
              <p:tags r:id="rId12"/>
            </p:custDataLst>
          </p:nvPr>
        </p:nvSpPr>
        <p:spPr>
          <a:xfrm>
            <a:off x="694800" y="3815389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88" name="任意多边形 52"/>
          <p:cNvSpPr/>
          <p:nvPr>
            <p:custDataLst>
              <p:tags r:id="rId13"/>
            </p:custDataLst>
          </p:nvPr>
        </p:nvSpPr>
        <p:spPr>
          <a:xfrm>
            <a:off x="776746" y="3904216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2237" y="4124407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90" name="正文"/>
          <p:cNvSpPr txBox="1"/>
          <p:nvPr>
            <p:custDataLst>
              <p:tags r:id="rId15"/>
            </p:custDataLst>
          </p:nvPr>
        </p:nvSpPr>
        <p:spPr>
          <a:xfrm>
            <a:off x="2321837" y="3889829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隐私保护政策：明确用户隐私的保护措施，确保用户隐私不被泄露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9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67" y="3886075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494" name="任意多边形 57"/>
          <p:cNvSpPr/>
          <p:nvPr>
            <p:custDataLst>
              <p:tags r:id="rId17"/>
            </p:custDataLst>
          </p:nvPr>
        </p:nvSpPr>
        <p:spPr>
          <a:xfrm>
            <a:off x="694800" y="5033947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496" name="任意多边形 58"/>
          <p:cNvSpPr/>
          <p:nvPr>
            <p:custDataLst>
              <p:tags r:id="rId18"/>
            </p:custDataLst>
          </p:nvPr>
        </p:nvSpPr>
        <p:spPr>
          <a:xfrm>
            <a:off x="776746" y="5122774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2237" y="5342965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98" name="正文"/>
          <p:cNvSpPr txBox="1"/>
          <p:nvPr>
            <p:custDataLst>
              <p:tags r:id="rId20"/>
            </p:custDataLst>
          </p:nvPr>
        </p:nvSpPr>
        <p:spPr>
          <a:xfrm>
            <a:off x="2321837" y="5108386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安全审计机制：定期对平台进行安全审计，及时发现和修复安全漏洞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0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67" y="5104633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36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平台技术实现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前后端分离架构</a:t>
            </a:r>
            <a:endParaRPr lang="zh-CN" altLang="en-US"/>
          </a:p>
        </p:txBody>
      </p:sp>
      <p:sp>
        <p:nvSpPr>
          <p:cNvPr id="10495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848" y="1500549"/>
            <a:ext cx="842566" cy="2451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673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任意多边形 18"/>
          <p:cNvSpPr/>
          <p:nvPr>
            <p:custDataLst>
              <p:tags r:id="rId4"/>
            </p:custDataLst>
          </p:nvPr>
        </p:nvSpPr>
        <p:spPr>
          <a:xfrm>
            <a:off x="6436826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任意多边形 19"/>
          <p:cNvSpPr/>
          <p:nvPr>
            <p:custDataLst>
              <p:tags r:id="rId5"/>
            </p:custDataLst>
          </p:nvPr>
        </p:nvSpPr>
        <p:spPr>
          <a:xfrm flipV="1">
            <a:off x="6311245" y="1672197"/>
            <a:ext cx="2451687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772" y="1501180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859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任意多边形 4"/>
          <p:cNvSpPr/>
          <p:nvPr>
            <p:custDataLst>
              <p:tags r:id="rId8"/>
            </p:custDataLst>
          </p:nvPr>
        </p:nvSpPr>
        <p:spPr>
          <a:xfrm>
            <a:off x="821012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72197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012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前端技术：使用React、Vue等前端框架，实现用户交互界面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6826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前后端通信：使用RESTful API或GraphQL等技术，实现前后端数据交互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9566" y="1513801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022" y="4244403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任意多边形 11"/>
          <p:cNvSpPr/>
          <p:nvPr>
            <p:custDataLst>
              <p:tags r:id="rId14"/>
            </p:custDataLst>
          </p:nvPr>
        </p:nvSpPr>
        <p:spPr>
          <a:xfrm>
            <a:off x="3701176" y="2313987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任意多边形 12"/>
          <p:cNvSpPr/>
          <p:nvPr>
            <p:custDataLst>
              <p:tags r:id="rId15"/>
            </p:custDataLst>
          </p:nvPr>
        </p:nvSpPr>
        <p:spPr>
          <a:xfrm flipV="1">
            <a:off x="3575594" y="1685450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867" y="1538412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2323" y="4267752"/>
            <a:ext cx="800976" cy="22014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任意多边形 25"/>
          <p:cNvSpPr/>
          <p:nvPr>
            <p:custDataLst>
              <p:tags r:id="rId18"/>
            </p:custDataLst>
          </p:nvPr>
        </p:nvSpPr>
        <p:spPr>
          <a:xfrm>
            <a:off x="9171845" y="2338598"/>
            <a:ext cx="2201427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任意多边形 26"/>
          <p:cNvSpPr/>
          <p:nvPr>
            <p:custDataLst>
              <p:tags r:id="rId19"/>
            </p:custDataLst>
          </p:nvPr>
        </p:nvSpPr>
        <p:spPr>
          <a:xfrm flipV="1">
            <a:off x="9046895" y="1710061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476" y="3037183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安全性：采用JWT或OAuth等认证授权机制，确保数据安全和用户隐私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176" y="301257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后端技术：使用Node.js、Python等后端语言，处理业务逻辑和数据存储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大数据存储与处理</a:t>
            </a:r>
            <a:endParaRPr lang="zh-CN" altLang="en-US"/>
          </a:p>
        </p:txBody>
      </p:sp>
      <p:sp>
        <p:nvSpPr>
          <p:cNvPr id="1049666" name="圆角矩形 5"/>
          <p:cNvSpPr/>
          <p:nvPr>
            <p:custDataLst>
              <p:tags r:id="rId2"/>
            </p:custDataLst>
          </p:nvPr>
        </p:nvSpPr>
        <p:spPr>
          <a:xfrm>
            <a:off x="717933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圆角矩形 3"/>
          <p:cNvSpPr/>
          <p:nvPr>
            <p:custDataLst>
              <p:tags r:id="rId3"/>
            </p:custDataLst>
          </p:nvPr>
        </p:nvSpPr>
        <p:spPr>
          <a:xfrm>
            <a:off x="694800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文本框 5"/>
          <p:cNvSpPr txBox="1"/>
          <p:nvPr>
            <p:custDataLst>
              <p:tags r:id="rId4"/>
            </p:custDataLst>
          </p:nvPr>
        </p:nvSpPr>
        <p:spPr>
          <a:xfrm>
            <a:off x="868610" y="1758063"/>
            <a:ext cx="216637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数据来源：来自不同渠道的房源信息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圆角矩形 16"/>
          <p:cNvSpPr/>
          <p:nvPr>
            <p:custDataLst>
              <p:tags r:id="rId5"/>
            </p:custDataLst>
          </p:nvPr>
        </p:nvSpPr>
        <p:spPr>
          <a:xfrm>
            <a:off x="874862" y="4970428"/>
            <a:ext cx="677110" cy="67773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74" name="圆角矩形 12"/>
          <p:cNvSpPr/>
          <p:nvPr>
            <p:custDataLst>
              <p:tags r:id="rId6"/>
            </p:custDataLst>
          </p:nvPr>
        </p:nvSpPr>
        <p:spPr>
          <a:xfrm>
            <a:off x="3474515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圆角矩形 13"/>
          <p:cNvSpPr/>
          <p:nvPr>
            <p:custDataLst>
              <p:tags r:id="rId7"/>
            </p:custDataLst>
          </p:nvPr>
        </p:nvSpPr>
        <p:spPr>
          <a:xfrm>
            <a:off x="3445755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圆角矩形 15"/>
          <p:cNvSpPr/>
          <p:nvPr>
            <p:custDataLst>
              <p:tags r:id="rId8"/>
            </p:custDataLst>
          </p:nvPr>
        </p:nvSpPr>
        <p:spPr>
          <a:xfrm>
            <a:off x="3675210" y="4975430"/>
            <a:ext cx="677110" cy="67773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80" name="文本框 10"/>
          <p:cNvSpPr txBox="1"/>
          <p:nvPr>
            <p:custDataLst>
              <p:tags r:id="rId9"/>
            </p:custDataLst>
          </p:nvPr>
        </p:nvSpPr>
        <p:spPr>
          <a:xfrm>
            <a:off x="3620816" y="1763065"/>
            <a:ext cx="216512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数据存储：采用分布式存储系统，提高数据可靠性和可用性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圆角矩形 5"/>
          <p:cNvSpPr/>
          <p:nvPr>
            <p:custDataLst>
              <p:tags r:id="rId10"/>
            </p:custDataLst>
          </p:nvPr>
        </p:nvSpPr>
        <p:spPr>
          <a:xfrm>
            <a:off x="6225470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圆角矩形 3"/>
          <p:cNvSpPr/>
          <p:nvPr>
            <p:custDataLst>
              <p:tags r:id="rId11"/>
            </p:custDataLst>
          </p:nvPr>
        </p:nvSpPr>
        <p:spPr>
          <a:xfrm>
            <a:off x="6202337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文本框 23"/>
          <p:cNvSpPr txBox="1"/>
          <p:nvPr>
            <p:custDataLst>
              <p:tags r:id="rId12"/>
            </p:custDataLst>
          </p:nvPr>
        </p:nvSpPr>
        <p:spPr>
          <a:xfrm>
            <a:off x="6376147" y="1758063"/>
            <a:ext cx="216637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数据处理：利用大数据技术对海量数据进行处理和分析，挖掘潜在价值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圆角矩形 16"/>
          <p:cNvSpPr/>
          <p:nvPr>
            <p:custDataLst>
              <p:tags r:id="rId13"/>
            </p:custDataLst>
          </p:nvPr>
        </p:nvSpPr>
        <p:spPr>
          <a:xfrm>
            <a:off x="6382399" y="4970428"/>
            <a:ext cx="677110" cy="67773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90" name="圆角矩形 12"/>
          <p:cNvSpPr/>
          <p:nvPr>
            <p:custDataLst>
              <p:tags r:id="rId14"/>
            </p:custDataLst>
          </p:nvPr>
        </p:nvSpPr>
        <p:spPr>
          <a:xfrm>
            <a:off x="8982052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圆角矩形 13"/>
          <p:cNvSpPr/>
          <p:nvPr>
            <p:custDataLst>
              <p:tags r:id="rId15"/>
            </p:custDataLst>
          </p:nvPr>
        </p:nvSpPr>
        <p:spPr>
          <a:xfrm>
            <a:off x="8953292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圆角矩形 15"/>
          <p:cNvSpPr/>
          <p:nvPr>
            <p:custDataLst>
              <p:tags r:id="rId16"/>
            </p:custDataLst>
          </p:nvPr>
        </p:nvSpPr>
        <p:spPr>
          <a:xfrm>
            <a:off x="9182746" y="4975430"/>
            <a:ext cx="677110" cy="67773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696" name="文本框 32"/>
          <p:cNvSpPr txBox="1"/>
          <p:nvPr>
            <p:custDataLst>
              <p:tags r:id="rId17"/>
            </p:custDataLst>
          </p:nvPr>
        </p:nvSpPr>
        <p:spPr>
          <a:xfrm>
            <a:off x="9128353" y="1763065"/>
            <a:ext cx="216512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数据安全：采用加密技术保障数据安全，防止数据泄露和被攻击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3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云计算技术的应用</a:t>
            </a:r>
            <a:endParaRPr lang="zh-CN" altLang="en-US"/>
          </a:p>
        </p:txBody>
      </p:sp>
      <p:sp>
        <p:nvSpPr>
          <p:cNvPr id="1049732" name="任意多边形 35"/>
          <p:cNvSpPr/>
          <p:nvPr>
            <p:custDataLst>
              <p:tags r:id="rId2"/>
            </p:custDataLst>
          </p:nvPr>
        </p:nvSpPr>
        <p:spPr>
          <a:xfrm>
            <a:off x="694800" y="1378274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34" name="任意多边形 39"/>
          <p:cNvSpPr/>
          <p:nvPr>
            <p:custDataLst>
              <p:tags r:id="rId3"/>
            </p:custDataLst>
          </p:nvPr>
        </p:nvSpPr>
        <p:spPr>
          <a:xfrm>
            <a:off x="776746" y="1467101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2237" y="1687292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36" name="正文"/>
          <p:cNvSpPr txBox="1"/>
          <p:nvPr>
            <p:custDataLst>
              <p:tags r:id="rId5"/>
            </p:custDataLst>
          </p:nvPr>
        </p:nvSpPr>
        <p:spPr>
          <a:xfrm>
            <a:off x="2321837" y="1452714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云计算技术定义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3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67" y="1448960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740" name="任意多边形 45"/>
          <p:cNvSpPr/>
          <p:nvPr>
            <p:custDataLst>
              <p:tags r:id="rId7"/>
            </p:custDataLst>
          </p:nvPr>
        </p:nvSpPr>
        <p:spPr>
          <a:xfrm>
            <a:off x="694800" y="2596831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42" name="任意多边形 46"/>
          <p:cNvSpPr/>
          <p:nvPr>
            <p:custDataLst>
              <p:tags r:id="rId8"/>
            </p:custDataLst>
          </p:nvPr>
        </p:nvSpPr>
        <p:spPr>
          <a:xfrm>
            <a:off x="776746" y="2685659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2237" y="2905850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44" name="正文"/>
          <p:cNvSpPr txBox="1"/>
          <p:nvPr>
            <p:custDataLst>
              <p:tags r:id="rId10"/>
            </p:custDataLst>
          </p:nvPr>
        </p:nvSpPr>
        <p:spPr>
          <a:xfrm>
            <a:off x="2321837" y="2671271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云计算技术在地产中介行业中的应用场景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4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67" y="2667518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748" name="任意多边形 51"/>
          <p:cNvSpPr/>
          <p:nvPr>
            <p:custDataLst>
              <p:tags r:id="rId12"/>
            </p:custDataLst>
          </p:nvPr>
        </p:nvSpPr>
        <p:spPr>
          <a:xfrm>
            <a:off x="694800" y="3815389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50" name="任意多边形 52"/>
          <p:cNvSpPr/>
          <p:nvPr>
            <p:custDataLst>
              <p:tags r:id="rId13"/>
            </p:custDataLst>
          </p:nvPr>
        </p:nvSpPr>
        <p:spPr>
          <a:xfrm>
            <a:off x="776746" y="3904216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2237" y="4124407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52" name="正文"/>
          <p:cNvSpPr txBox="1"/>
          <p:nvPr>
            <p:custDataLst>
              <p:tags r:id="rId15"/>
            </p:custDataLst>
          </p:nvPr>
        </p:nvSpPr>
        <p:spPr>
          <a:xfrm>
            <a:off x="2321837" y="3889829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云计算技术对房源信息共享与交易平台的优势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5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67" y="3886075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756" name="任意多边形 57"/>
          <p:cNvSpPr/>
          <p:nvPr>
            <p:custDataLst>
              <p:tags r:id="rId17"/>
            </p:custDataLst>
          </p:nvPr>
        </p:nvSpPr>
        <p:spPr>
          <a:xfrm>
            <a:off x="694800" y="5033947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58" name="任意多边形 58"/>
          <p:cNvSpPr/>
          <p:nvPr>
            <p:custDataLst>
              <p:tags r:id="rId18"/>
            </p:custDataLst>
          </p:nvPr>
        </p:nvSpPr>
        <p:spPr>
          <a:xfrm>
            <a:off x="776746" y="5122774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1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2237" y="5342965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760" name="正文"/>
          <p:cNvSpPr txBox="1"/>
          <p:nvPr>
            <p:custDataLst>
              <p:tags r:id="rId20"/>
            </p:custDataLst>
          </p:nvPr>
        </p:nvSpPr>
        <p:spPr>
          <a:xfrm>
            <a:off x="2321837" y="5108386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云计算技术在该领域的未来发展趋势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76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67" y="5104633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https://d.book118.com/896102015003010040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3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Wingdings</vt:lpstr>
      <vt:lpstr>Calibri Light</vt:lpstr>
      <vt:lpstr>宋体</vt:lpstr>
      <vt:lpstr>+中文正文</vt:lpstr>
      <vt:lpstr>Office Theme</vt:lpstr>
      <vt:lpstr>地产中介行业房源信息共享与交易平台建设</vt:lpstr>
      <vt:lpstr>目录</vt:lpstr>
      <vt:lpstr>添加章节标题</vt:lpstr>
      <vt:lpstr>平台建设背景</vt:lpstr>
      <vt:lpstr>地产中介行业发展现状</vt:lpstr>
      <vt:lpstr>房源信息共享与交易需求</vt:lpstr>
      <vt:lpstr>平台建设的必要性</vt:lpstr>
      <vt:lpstr>平台功能与特点</vt:lpstr>
      <vt:lpstr>房源信息发布与共享</vt:lpstr>
      <vt:lpstr>在线交易与支付功能</vt:lpstr>
      <vt:lpstr>客户管理系统</vt:lpstr>
      <vt:lpstr>数据安全与隐私保护</vt:lpstr>
      <vt:lpstr>平台技术实现</vt:lpstr>
      <vt:lpstr>前后端分离架构</vt:lpstr>
      <vt:lpstr>大数据存储与处理</vt:lpstr>
      <vt:lpstr>云计算技术的应用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2024-09-06T03:37:08.598</cp:lastPrinted>
  <dcterms:created xsi:type="dcterms:W3CDTF">2024-09-05T19:37:08Z</dcterms:created>
  <dcterms:modified xsi:type="dcterms:W3CDTF">2024-09-05T19:37:11Z</dcterms:modified>
</cp:coreProperties>
</file>