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5BA0AB7-0248-4946-A0D0-E04392ECF6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8B8E58-D0B2-485A-A5EB-FFB2F83587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BEA6942-1EEB-41B5-961E-13F3D5B0B1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B2C136E-7373-41A5-BA5D-B5A4B9CA6F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53DF3E9-1A89-43F0-90D8-2A0C83C05B4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4384C90-DB23-449F-BC3D-29B70D50062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97DEC61-C3F5-48D0-908C-6413A9E4BD8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F16273-738F-4F9F-85E1-F66D9D169B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975C81-9886-455C-A4AD-0963050C53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C09FA6-25FC-4BCD-8208-90D365900D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53BF83-1E71-4CC7-9335-C734435E84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4"/>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p:ph type="ctrTitle" idx="2147483647"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5" name="文本占位符 17"/>
          <p:cNvSpPr>
            <a:spLocks noGrp="1"/>
          </p:cNvSpPr>
          <p:nvPr>
            <p:ph type="body" sz="quarter" idx="10"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pic>
        <p:nvPicPr>
          <p:cNvPr id="13" name="图片 12"/>
          <p:cNvPicPr>
            <a:picLocks noChangeAspect="1"/>
          </p:cNvPicPr>
          <p:nvPr userDrawn="1"/>
        </p:nvPicPr>
        <p:blipFill>
          <a:blip r:embed="rId1"/>
          <a:stretch>
            <a:fillRect/>
          </a:stretch>
        </p:blipFill>
        <p:spPr>
          <a:xfrm>
            <a:off x="0" y="-1"/>
            <a:ext cx="12192000" cy="6858000"/>
          </a:xfrm>
          <a:prstGeom prst="rect">
            <a:avLst/>
          </a:prstGeom>
        </p:spPr>
      </p:pic>
      <p:sp>
        <p:nvSpPr>
          <p:cNvPr id="14"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5"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
        <p:nvSpPr>
          <p:cNvPr id="17" name="矩形 1"/>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8" name=""/>
        <p:cNvGrpSpPr/>
        <p:nvPr/>
      </p:nvGrpSpPr>
      <p:grpSpPr>
        <a:xfrm>
          <a:off x="0" y="0"/>
          <a:ext cx="0" cy="0"/>
        </a:xfrm>
      </p:grpSpPr>
      <p:pic>
        <p:nvPicPr>
          <p:cNvPr id="19"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20"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1"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2"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3"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4" name=""/>
        <p:cNvGrpSpPr/>
        <p:nvPr/>
      </p:nvGrpSpPr>
      <p:grpSpPr>
        <a:xfrm>
          <a:off x="0" y="0"/>
          <a:ext cx="0" cy="0"/>
        </a:xfrm>
      </p:grpSpPr>
      <p:sp>
        <p:nvSpPr>
          <p:cNvPr id="25"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6"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7"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8" name=""/>
        <p:cNvGrpSpPr/>
        <p:nvPr/>
      </p:nvGrpSpPr>
      <p:grpSpPr>
        <a:xfrm>
          <a:off x="0" y="0"/>
          <a:ext cx="0" cy="0"/>
        </a:xfrm>
      </p:grpSpPr>
      <p:pic>
        <p:nvPicPr>
          <p:cNvPr id="29" name="图片 5"/>
          <p:cNvPicPr>
            <a:picLocks noChangeAspect="1"/>
          </p:cNvPicPr>
          <p:nvPr userDrawn="1"/>
        </p:nvPicPr>
        <p:blipFill>
          <a:blip r:embed="rId1"/>
          <a:stretch>
            <a:fillRect/>
          </a:stretch>
        </p:blipFill>
        <p:spPr>
          <a:xfrm>
            <a:off x="0" y="-1"/>
            <a:ext cx="12192000" cy="6858000"/>
          </a:xfrm>
          <a:prstGeom prst="rect">
            <a:avLst/>
          </a:prstGeom>
        </p:spPr>
      </p:pic>
      <p:sp>
        <p:nvSpPr>
          <p:cNvPr id="30" name="矩形 1"/>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31" name=""/>
        <p:cNvGrpSpPr/>
        <p:nvPr/>
      </p:nvGrpSpPr>
      <p:grpSpPr>
        <a:xfrm>
          <a:off x="0" y="0"/>
          <a:ext cx="0" cy="0"/>
        </a:xfrm>
      </p:grpSpPr>
      <p:sp>
        <p:nvSpPr>
          <p:cNvPr id="32"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3"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4" name="页脚占位符 2"/>
          <p:cNvSpPr>
            <a:spLocks noGrp="1"/>
          </p:cNvSpPr>
          <p:nvPr>
            <p:ph type="ftr" sz="quarter" idx="10"/>
          </p:nvPr>
        </p:nvSpPr>
        <p:spPr>
          <a:xfrm>
            <a:off x="673101" y="6423740"/>
            <a:ext cx="3992171" cy="246221"/>
          </a:xfrm>
        </p:spPr>
        <p:txBody>
          <a:bodyPr/>
          <a:lstStyle/>
          <a:p>
            <a:endParaRPr lang="zh-CN" altLang="en-US"/>
          </a:p>
        </p:txBody>
      </p:sp>
      <p:sp>
        <p:nvSpPr>
          <p:cNvPr id="35" name="日期占位符 3"/>
          <p:cNvSpPr>
            <a:spLocks noGrp="1"/>
          </p:cNvSpPr>
          <p:nvPr>
            <p:ph type="dt" sz="half" idx="11"/>
          </p:nvPr>
        </p:nvSpPr>
        <p:spPr>
          <a:xfrm>
            <a:off x="5517356" y="6423740"/>
            <a:ext cx="1802924" cy="246221"/>
          </a:xfrm>
        </p:spPr>
        <p:txBody>
          <a:bodyPr/>
          <a:lstStyle/>
          <a:p>
            <a:fld id="{AC4CC43B-9EB6-4465-8B1A-3F7180DAD0DF}" type="datetime1">
              <a:rPr/>
              <a:t>2023/11/21</a:t>
            </a:fld>
            <a:endParaRPr lang="en-US" altLang="zh-CN"/>
          </a:p>
        </p:txBody>
      </p:sp>
      <p:sp>
        <p:nvSpPr>
          <p:cNvPr id="36"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7"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8"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6131000041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滥用市场支配地位课件\n## 1.市场支配地位的基本概念与认定\n### 1.1市场支配地位的定义与分类\n### 1.2市场支配地位的认定方法\n### 1.3市场支配地位与竞争的关系\n## 2.滥用市场支配地位的行为表现\n### 2.1价格歧视与掠夺性定价\n### 2.2限制竞争与排他性协议\n### 2.3捆绑销售与搭售行为\n## 3.滥用市场支配地位的影响与危害\n### 3.1对消费者福利的影响\n### 3.2对市场竞争的影响\n### 3.3对创新与发展的影响\n## 4.滥用市场支配地位的法规与监管\n### 4.1国际法规与监管实践\n### 4.2国内法规与监管实践\n### 4.3自律与行业规范的作用\n## 5.遏制滥用市场支配地位的措施建议\n### 5.1加强法规建设与修订\n### 5.2提高监管效率与力度\n### 5.3鼓励企业自律与公平竞争\n&quot;,&quot;templateId&quot;:&quot;yjp75jdsfbb9frnx6858ro4pgo&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2698" y="5140683"/>
            <a:ext cx="11303000" cy="1301750"/>
          </a:xfrm>
        </p:spPr>
        <p:txBody>
          <a:bodyPr vert="horz" wrap="square" lIns="91440" tIns="45720" rIns="91440" bIns="45720" anchor="t">
            <a:spAutoFit/>
          </a:bodyPr>
          <a:lstStyle/>
          <a:p>
            <a:pPr>
              <a:buNone/>
            </a:pPr>
            <a:r>
              <a:rPr lang="zh-CN" sz="7900"/>
              <a:t>滥用市场支配地位课件</a:t>
            </a:r>
            <a:endParaRPr/>
          </a:p>
        </p:txBody>
      </p:sp>
      <p:sp>
        <p:nvSpPr>
          <p:cNvPr id="3" name="文本占位符 3"/>
          <p:cNvSpPr>
            <a:spLocks noGrp="1"/>
          </p:cNvSpPr>
          <p:nvPr>
            <p:ph type="body" sz="quarter" idx="10"/>
          </p:nvPr>
        </p:nvSpPr>
        <p:spPr>
          <a:xfrm>
            <a:off x="392698" y="4448586"/>
            <a:ext cx="9226550" cy="647700"/>
          </a:xfrm>
        </p:spPr>
        <p:txBody>
          <a:bodyPr/>
          <a:lstStyle/>
          <a:p>
            <a:r>
              <a:rPr lang="en-US"/>
              <a:t> </a:t>
            </a:r>
            <a:endParaRPr lang="zh-CN" spc="0"/>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j-ea"/>
              <a:ea typeface="+mj-ea"/>
            </a:endParaRPr>
          </a:p>
        </p:txBody>
      </p:sp>
      <p:sp>
        <p:nvSpPr>
          <p:cNvPr id="5" name="文本占位符 20"/>
          <p:cNvSpPr txBox="1"/>
          <p:nvPr/>
        </p:nvSpPr>
        <p:spPr>
          <a:xfrm>
            <a:off x="10314921" y="580667"/>
            <a:ext cx="1484381"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cxnSp>
        <p:nvCxnSpPr>
          <p:cNvPr id="6"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4" name="" descr="{&quot;isTemplate&quot;:true,&quot;type&quot;:2}"/>
        <p:cNvGrpSpPr/>
        <p:nvPr/>
      </p:nvGrpSpPr>
      <p:grpSpPr>
        <a:xfrm>
          <a:off x="0" y="0"/>
          <a:ext cx="0" cy="0"/>
        </a:xfrm>
      </p:grpSpPr>
      <p:sp>
        <p:nvSpPr>
          <p:cNvPr id="115" name="标题 1" descr="{&quot;isTemplate&quot;:true,&quot;type&quot;:&quot;title&quot;,&quot;canOmit&quot;:false,&quot;range&quot;:0}"/>
          <p:cNvSpPr txBox="1"/>
          <p:nvPr/>
        </p:nvSpPr>
        <p:spPr>
          <a:xfrm>
            <a:off x="392698" y="4923294"/>
            <a:ext cx="11226020"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5200"/>
              <a:t>市场支配地位的基本概念与认定</a:t>
            </a:r>
            <a:endParaRPr/>
          </a:p>
        </p:txBody>
      </p:sp>
      <p:sp>
        <p:nvSpPr>
          <p:cNvPr id="116"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4" name="" descr="{&quot;isTemplate&quot;:true,&quot;type&quot;:3}"/>
        <p:cNvGrpSpPr/>
        <p:nvPr/>
      </p:nvGrpSpPr>
      <p:grpSpPr>
        <a:xfrm>
          <a:off x="0" y="0"/>
          <a:ext cx="0" cy="0"/>
        </a:xfrm>
      </p:grpSpPr>
      <p:sp>
        <p:nvSpPr>
          <p:cNvPr id="155" name="AutoShape 2" descr="{&quot;isTemplate&quot;:true,&quot;type&quot;:&quot;image&quot;,&quot;canOmit&quot;:false,&quot;range&quot;:0}"/>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156" name="Group 473" descr="{&quot;isTemplate&quot;:true,&quot;type&quot;:&quot;list&quot;,&quot;alignment&quot;:&quot;left&quot;,&quot;alignmentVertical&quot;:&quot;top&quot;,&quot;canOmit&quot;:false,&quot;scalable&quot;:false,&quot;minItemsCount&quot;:-1}"/>
          <p:cNvGrpSpPr/>
          <p:nvPr/>
        </p:nvGrpSpPr>
        <p:grpSpPr>
          <a:xfrm>
            <a:off x="659808" y="1869081"/>
            <a:ext cx="6019800" cy="4574158"/>
            <a:chOff x="454962" y="1575832"/>
            <a:chExt cx="6019800" cy="4574158"/>
          </a:xfrm>
        </p:grpSpPr>
        <p:grpSp>
          <p:nvGrpSpPr>
            <p:cNvPr id="157" name="Group 474"/>
            <p:cNvGrpSpPr/>
            <p:nvPr/>
          </p:nvGrpSpPr>
          <p:grpSpPr>
            <a:xfrm>
              <a:off x="454962" y="1575832"/>
              <a:ext cx="5829300" cy="1489352"/>
              <a:chOff x="454963" y="1575832"/>
              <a:chExt cx="5829300" cy="1489352"/>
            </a:xfrm>
          </p:grpSpPr>
          <p:sp>
            <p:nvSpPr>
              <p:cNvPr id="158" name="TextBox 3" descr="{&quot;isTemplate&quot;:true,&quot;type&quot;:&quot;content&quot;,&quot;canOmit&quot;:false,&quot;range&quot;:0}"/>
              <p:cNvSpPr txBox="1"/>
              <p:nvPr/>
            </p:nvSpPr>
            <p:spPr>
              <a:xfrm>
                <a:off x="454963" y="2034175"/>
                <a:ext cx="5829300" cy="1031009"/>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主体在特定市场上具有控制商品价格、供应量和市场份额的能力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主体具有显著的市场影响力，其他竞争者难以进入</a:t>
                </a:r>
                <a:endParaRPr/>
              </a:p>
            </p:txBody>
          </p:sp>
          <p:sp>
            <p:nvSpPr>
              <p:cNvPr id="159" name="TextBox 4" descr="{&quot;isTemplate&quot;:true,&quot;type&quot;:&quot;title&quot;,&quot;canOmit&quot;:false,&quot;range&quot;:0}"/>
              <p:cNvSpPr txBox="1"/>
              <p:nvPr/>
            </p:nvSpPr>
            <p:spPr>
              <a:xfrm>
                <a:off x="454963" y="1575832"/>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市场支配地位的定义</a:t>
                </a:r>
                <a:endParaRPr/>
              </a:p>
            </p:txBody>
          </p:sp>
        </p:grpSp>
        <p:grpSp>
          <p:nvGrpSpPr>
            <p:cNvPr id="160" name="Group 477"/>
            <p:cNvGrpSpPr/>
            <p:nvPr/>
          </p:nvGrpSpPr>
          <p:grpSpPr>
            <a:xfrm>
              <a:off x="454962" y="3071702"/>
              <a:ext cx="5829300" cy="1489351"/>
              <a:chOff x="454963" y="3071702"/>
              <a:chExt cx="5829300" cy="1489351"/>
            </a:xfrm>
          </p:grpSpPr>
          <p:sp>
            <p:nvSpPr>
              <p:cNvPr id="161" name="TextBox 5" descr="{&quot;isTemplate&quot;:true,&quot;type&quot;:&quot;content&quot;,&quot;canOmit&quot;:false,&quot;range&quot;:0}"/>
              <p:cNvSpPr txBox="1"/>
              <p:nvPr/>
            </p:nvSpPr>
            <p:spPr>
              <a:xfrm>
                <a:off x="454963" y="3530045"/>
                <a:ext cx="5829300" cy="1031008"/>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绝对市场支配地位</a:t>
                </a:r>
                <a:r>
                  <a:rPr lang="zh-CN" sz="1400">
                    <a:solidFill>
                      <a:schemeClr val="tx1">
                        <a:alpha val="100000"/>
                      </a:schemeClr>
                    </a:solidFill>
                    <a:latin typeface="Microsoft Yahei"/>
                    <a:ea typeface="Microsoft Yahei"/>
                  </a:rPr>
                  <a:t>：主体占据市场份额超过50%</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相对市场支配地位</a:t>
                </a:r>
                <a:r>
                  <a:rPr lang="zh-CN" sz="1400">
                    <a:solidFill>
                      <a:schemeClr val="tx1">
                        <a:alpha val="100000"/>
                      </a:schemeClr>
                    </a:solidFill>
                    <a:latin typeface="Microsoft Yahei"/>
                    <a:ea typeface="Microsoft Yahei"/>
                  </a:rPr>
                  <a:t>：主体占据市场份额在30%-50%之间</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微弱市场支配地位</a:t>
                </a:r>
                <a:r>
                  <a:rPr lang="zh-CN" sz="1400">
                    <a:solidFill>
                      <a:schemeClr val="tx1">
                        <a:alpha val="100000"/>
                      </a:schemeClr>
                    </a:solidFill>
                    <a:latin typeface="Microsoft Yahei"/>
                    <a:ea typeface="Microsoft Yahei"/>
                  </a:rPr>
                  <a:t>：主体占据市场份额在10%-30%之间</a:t>
                </a:r>
                <a:endParaRPr/>
              </a:p>
            </p:txBody>
          </p:sp>
          <p:sp>
            <p:nvSpPr>
              <p:cNvPr id="162" name="TextBox 6" descr="{&quot;isTemplate&quot;:true,&quot;type&quot;:&quot;title&quot;,&quot;canOmit&quot;:false,&quot;range&quot;:0}"/>
              <p:cNvSpPr txBox="1"/>
              <p:nvPr/>
            </p:nvSpPr>
            <p:spPr>
              <a:xfrm>
                <a:off x="454963" y="3071702"/>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市场支配地位的分类</a:t>
                </a:r>
                <a:endParaRPr/>
              </a:p>
            </p:txBody>
          </p:sp>
        </p:grpSp>
        <p:grpSp>
          <p:nvGrpSpPr>
            <p:cNvPr id="163" name="Group 480"/>
            <p:cNvGrpSpPr/>
            <p:nvPr/>
          </p:nvGrpSpPr>
          <p:grpSpPr>
            <a:xfrm>
              <a:off x="454962" y="4660638"/>
              <a:ext cx="6019800" cy="1489352"/>
              <a:chOff x="454963" y="4660638"/>
              <a:chExt cx="6019800" cy="1489352"/>
            </a:xfrm>
          </p:grpSpPr>
          <p:sp>
            <p:nvSpPr>
              <p:cNvPr id="164" name="TextBox 7" descr="{&quot;isTemplate&quot;:true,&quot;type&quot;:&quot;content&quot;,&quot;canOmit&quot;:false,&quot;range&quot;:0}"/>
              <p:cNvSpPr txBox="1"/>
              <p:nvPr/>
            </p:nvSpPr>
            <p:spPr>
              <a:xfrm>
                <a:off x="454963" y="5118982"/>
                <a:ext cx="6019800" cy="1031008"/>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市场份额是衡量市场支配地位的重要指标</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市场份额越高，市场支配地位越强</a:t>
                </a:r>
                <a:endParaRPr/>
              </a:p>
            </p:txBody>
          </p:sp>
          <p:sp>
            <p:nvSpPr>
              <p:cNvPr id="165" name="TextBox 8" descr="{&quot;isTemplate&quot;:true,&quot;type&quot;:&quot;title&quot;,&quot;canOmit&quot;:false,&quot;range&quot;:0}"/>
              <p:cNvSpPr txBox="1"/>
              <p:nvPr/>
            </p:nvSpPr>
            <p:spPr>
              <a:xfrm>
                <a:off x="454963" y="4660638"/>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市场支配地位与市场份额的关系</a:t>
                </a:r>
                <a:endParaRPr/>
              </a:p>
            </p:txBody>
          </p:sp>
        </p:grpSp>
      </p:grpSp>
      <p:pic>
        <p:nvPicPr>
          <p:cNvPr id="166" name="Picture 9" descr="{&quot;isTemplate&quot;:true,&quot;type&quot;:&quot;image&quot;,&quot;canOmit&quot;:false,&quot;range&quot;:0}"/>
          <p:cNvPicPr>
            <a:picLocks noChangeAspect="1"/>
          </p:cNvPicPr>
          <p:nvPr/>
        </p:nvPicPr>
        <p:blipFill>
          <a:blip r:embed="rId2"/>
          <a:srcRect l="21875" r="21875"/>
          <a:stretch>
            <a:fillRect/>
          </a:stretch>
        </p:blipFill>
        <p:spPr>
          <a:xfrm>
            <a:off x="7676035" y="2524948"/>
            <a:ext cx="2887741" cy="2887741"/>
          </a:xfrm>
          <a:prstGeom prst="ellipse">
            <a:avLst/>
          </a:prstGeom>
        </p:spPr>
      </p:pic>
      <p:sp>
        <p:nvSpPr>
          <p:cNvPr id="167" name="椭圆 6"/>
          <p:cNvSpPr>
            <a:spLocks noChangeAspect="1"/>
          </p:cNvSpPr>
          <p:nvPr/>
        </p:nvSpPr>
        <p:spPr>
          <a:xfrm>
            <a:off x="8687905" y="1507725"/>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168" name="椭圆 7"/>
          <p:cNvSpPr>
            <a:spLocks noChangeAspect="1"/>
          </p:cNvSpPr>
          <p:nvPr/>
        </p:nvSpPr>
        <p:spPr>
          <a:xfrm>
            <a:off x="6939559" y="4654032"/>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169" name="椭圆 8"/>
          <p:cNvSpPr>
            <a:spLocks noChangeAspect="1"/>
          </p:cNvSpPr>
          <p:nvPr/>
        </p:nvSpPr>
        <p:spPr>
          <a:xfrm>
            <a:off x="10420189" y="4651332"/>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170"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市场支配地位的定义与分类</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1" name="" descr="{&quot;isTemplate&quot;:true,&quot;type&quot;:3}"/>
        <p:cNvGrpSpPr/>
        <p:nvPr/>
      </p:nvGrpSpPr>
      <p:grpSpPr>
        <a:xfrm>
          <a:off x="0" y="0"/>
          <a:ext cx="0" cy="0"/>
        </a:xfrm>
      </p:grpSpPr>
      <p:pic>
        <p:nvPicPr>
          <p:cNvPr id="172"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73"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74" name="Group 598"/>
            <p:cNvGrpSpPr/>
            <p:nvPr/>
          </p:nvGrpSpPr>
          <p:grpSpPr>
            <a:xfrm>
              <a:off x="763829" y="1414808"/>
              <a:ext cx="6972294" cy="2337649"/>
              <a:chOff x="763829" y="1414808"/>
              <a:chExt cx="6972294" cy="2337649"/>
            </a:xfrm>
          </p:grpSpPr>
          <p:sp>
            <p:nvSpPr>
              <p:cNvPr id="175"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认定市场支配地位的主要方法</a:t>
                </a:r>
                <a:endParaRPr/>
              </a:p>
            </p:txBody>
          </p:sp>
          <p:sp>
            <p:nvSpPr>
              <p:cNvPr id="176"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市场份额法</a:t>
                </a:r>
                <a:r>
                  <a:rPr lang="zh-CN" sz="1400">
                    <a:solidFill>
                      <a:schemeClr val="tx1">
                        <a:alpha val="100000"/>
                      </a:schemeClr>
                    </a:solidFill>
                    <a:latin typeface="Microsoft Yahei"/>
                    <a:ea typeface="Microsoft Yahei"/>
                  </a:rPr>
                  <a:t>：通过计算主体在市场上的份额来判断其市场支配地位</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竞争者法</a:t>
                </a:r>
                <a:r>
                  <a:rPr lang="zh-CN" sz="1400">
                    <a:solidFill>
                      <a:schemeClr val="tx1">
                        <a:alpha val="100000"/>
                      </a:schemeClr>
                    </a:solidFill>
                    <a:latin typeface="Microsoft Yahei"/>
                    <a:ea typeface="Microsoft Yahei"/>
                  </a:rPr>
                  <a:t>：通过比较主体与竞争对手的实力来判断其市场支配地位</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盈利能力法</a:t>
                </a:r>
                <a:r>
                  <a:rPr lang="zh-CN" sz="1400">
                    <a:solidFill>
                      <a:schemeClr val="tx1">
                        <a:alpha val="100000"/>
                      </a:schemeClr>
                    </a:solidFill>
                    <a:latin typeface="Microsoft Yahei"/>
                    <a:ea typeface="Microsoft Yahei"/>
                  </a:rPr>
                  <a:t>：通过分析主体的盈利能力来判断其市场支配地位</a:t>
                </a:r>
                <a:endParaRPr/>
              </a:p>
            </p:txBody>
          </p:sp>
          <p:sp>
            <p:nvSpPr>
              <p:cNvPr id="177"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8"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9"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80"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81" name="Group 591"/>
            <p:cNvGrpSpPr/>
            <p:nvPr/>
          </p:nvGrpSpPr>
          <p:grpSpPr>
            <a:xfrm>
              <a:off x="689593" y="3949139"/>
              <a:ext cx="7078256" cy="2128975"/>
              <a:chOff x="689593" y="3949139"/>
              <a:chExt cx="7078256" cy="2128975"/>
            </a:xfrm>
          </p:grpSpPr>
          <p:sp>
            <p:nvSpPr>
              <p:cNvPr id="182"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认定市场支配地位的辅助方法</a:t>
                </a:r>
                <a:endParaRPr/>
              </a:p>
            </p:txBody>
          </p:sp>
          <p:sp>
            <p:nvSpPr>
              <p:cNvPr id="183"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进入壁垒法</a:t>
                </a:r>
                <a:r>
                  <a:rPr lang="zh-CN" sz="1400">
                    <a:solidFill>
                      <a:schemeClr val="tx1">
                        <a:alpha val="100000"/>
                      </a:schemeClr>
                    </a:solidFill>
                    <a:latin typeface="Microsoft Yahei"/>
                    <a:ea typeface="Microsoft Yahei"/>
                  </a:rPr>
                  <a:t>：通过评估市场进入壁垒来判断主体的市场支配地位</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价格歧视法</a:t>
                </a:r>
                <a:r>
                  <a:rPr lang="zh-CN" sz="1400">
                    <a:solidFill>
                      <a:schemeClr val="tx1">
                        <a:alpha val="100000"/>
                      </a:schemeClr>
                    </a:solidFill>
                    <a:latin typeface="Microsoft Yahei"/>
                    <a:ea typeface="Microsoft Yahei"/>
                  </a:rPr>
                  <a:t>：通过观察主体是否存在价格歧视行为来判断其市场支配地位</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品牌识别法</a:t>
                </a:r>
                <a:r>
                  <a:rPr lang="zh-CN" sz="1400">
                    <a:solidFill>
                      <a:schemeClr val="tx1">
                        <a:alpha val="100000"/>
                      </a:schemeClr>
                    </a:solidFill>
                    <a:latin typeface="Microsoft Yahei"/>
                    <a:ea typeface="Microsoft Yahei"/>
                  </a:rPr>
                  <a:t>：通过评估主体的品牌知名度来判断其市场支配地位</a:t>
                </a:r>
                <a:endParaRPr/>
              </a:p>
            </p:txBody>
          </p:sp>
          <p:sp>
            <p:nvSpPr>
              <p:cNvPr id="184"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5"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6"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87"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8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市场支配地位的认定方法</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9" name="" descr="{&quot;isTemplate&quot;:true,&quot;type&quot;:3}"/>
        <p:cNvGrpSpPr/>
        <p:nvPr/>
      </p:nvGrpSpPr>
      <p:grpSpPr>
        <a:xfrm>
          <a:off x="0" y="0"/>
          <a:ext cx="0" cy="0"/>
        </a:xfrm>
      </p:grpSpPr>
      <p:grpSp>
        <p:nvGrpSpPr>
          <p:cNvPr id="190" name="Group 743" descr="{&quot;isTemplate&quot;:true,&quot;type&quot;:&quot;list&quot;,&quot;alignment&quot;:&quot;left&quot;,&quot;alignmentVertical&quot;:&quot;top&quot;,&quot;canOmit&quot;:false,&quot;scalable&quot;:false,&quot;minItemsCount&quot;:-1}"/>
          <p:cNvGrpSpPr/>
          <p:nvPr/>
        </p:nvGrpSpPr>
        <p:grpSpPr>
          <a:xfrm>
            <a:off x="5982796" y="1521950"/>
            <a:ext cx="5783287" cy="4824775"/>
            <a:chOff x="5982796" y="1521950"/>
            <a:chExt cx="5783287" cy="4824775"/>
          </a:xfrm>
        </p:grpSpPr>
        <p:grpSp>
          <p:nvGrpSpPr>
            <p:cNvPr id="191" name="Group 9"/>
            <p:cNvGrpSpPr/>
            <p:nvPr/>
          </p:nvGrpSpPr>
          <p:grpSpPr>
            <a:xfrm>
              <a:off x="5982796" y="1521950"/>
              <a:ext cx="5687135" cy="1523479"/>
              <a:chOff x="5982796" y="1521950"/>
              <a:chExt cx="5687135" cy="1523479"/>
            </a:xfrm>
          </p:grpSpPr>
          <p:sp>
            <p:nvSpPr>
              <p:cNvPr id="192" name="TextBox 10" descr="{&quot;isTemplate&quot;:true,&quot;type&quot;:&quot;title&quot;,&quot;canOmit&quot;:false,&quot;range&quot;:0}"/>
              <p:cNvSpPr txBox="1"/>
              <p:nvPr/>
            </p:nvSpPr>
            <p:spPr>
              <a:xfrm>
                <a:off x="5982796" y="1521950"/>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市场支配地位与竞争的关系</a:t>
                </a:r>
                <a:endParaRPr/>
              </a:p>
            </p:txBody>
          </p:sp>
          <p:sp>
            <p:nvSpPr>
              <p:cNvPr id="193" name="TextBox 11" descr="{&quot;isTemplate&quot;:true,&quot;type&quot;:&quot;content&quot;,&quot;canOmit&quot;:false,&quot;range&quot;:0}"/>
              <p:cNvSpPr txBox="1"/>
              <p:nvPr/>
            </p:nvSpPr>
            <p:spPr>
              <a:xfrm>
                <a:off x="5982796" y="1992485"/>
                <a:ext cx="5687135"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市场支配地位是市场竞争的结果</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市场支配地位有助于提高资源配置效率和创新能力</a:t>
                </a:r>
                <a:endParaRPr/>
              </a:p>
            </p:txBody>
          </p:sp>
        </p:grpSp>
        <p:grpSp>
          <p:nvGrpSpPr>
            <p:cNvPr id="194" name="Group 2"/>
            <p:cNvGrpSpPr/>
            <p:nvPr/>
          </p:nvGrpSpPr>
          <p:grpSpPr>
            <a:xfrm>
              <a:off x="5982796" y="3170591"/>
              <a:ext cx="5783287" cy="1523479"/>
              <a:chOff x="5982796" y="3170591"/>
              <a:chExt cx="5783287" cy="1523479"/>
            </a:xfrm>
          </p:grpSpPr>
          <p:sp>
            <p:nvSpPr>
              <p:cNvPr id="195" name="TextBox 3" descr="{&quot;isTemplate&quot;:true,&quot;type&quot;:&quot;title&quot;,&quot;canOmit&quot;:false,&quot;range&quot;:0}"/>
              <p:cNvSpPr txBox="1"/>
              <p:nvPr/>
            </p:nvSpPr>
            <p:spPr>
              <a:xfrm>
                <a:off x="5982796" y="3170591"/>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市场支配地位的适度保护</a:t>
                </a:r>
                <a:endParaRPr/>
              </a:p>
            </p:txBody>
          </p:sp>
          <p:sp>
            <p:nvSpPr>
              <p:cNvPr id="196" name="TextBox 4" descr="{&quot;isTemplate&quot;:true,&quot;type&quot;:&quot;content&quot;,&quot;canOmit&quot;:false,&quot;range&quot;:0}"/>
              <p:cNvSpPr txBox="1"/>
              <p:nvPr/>
            </p:nvSpPr>
            <p:spPr>
              <a:xfrm>
                <a:off x="5982796" y="3641126"/>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适度保护市场支配地位有助于维护市场竞争秩序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过度保护市场支配地位可能导致市场垄断和消费者福利下降</a:t>
                </a:r>
                <a:endParaRPr/>
              </a:p>
            </p:txBody>
          </p:sp>
        </p:grpSp>
        <p:grpSp>
          <p:nvGrpSpPr>
            <p:cNvPr id="197" name="Group 5"/>
            <p:cNvGrpSpPr/>
            <p:nvPr/>
          </p:nvGrpSpPr>
          <p:grpSpPr>
            <a:xfrm>
              <a:off x="5982796" y="4823246"/>
              <a:ext cx="5783287" cy="1523479"/>
              <a:chOff x="5982796" y="4823246"/>
              <a:chExt cx="5783287" cy="1523479"/>
            </a:xfrm>
          </p:grpSpPr>
          <p:sp>
            <p:nvSpPr>
              <p:cNvPr id="198" name="TextBox 6" descr="{&quot;isTemplate&quot;:true,&quot;type&quot;:&quot;title&quot;,&quot;canOmit&quot;:false,&quot;range&quot;:0}"/>
              <p:cNvSpPr txBox="1"/>
              <p:nvPr/>
            </p:nvSpPr>
            <p:spPr>
              <a:xfrm>
                <a:off x="5982796" y="4823246"/>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市场支配地位的滥用</a:t>
                </a:r>
                <a:endParaRPr/>
              </a:p>
            </p:txBody>
          </p:sp>
          <p:sp>
            <p:nvSpPr>
              <p:cNvPr id="199" name="TextBox 7" descr="{&quot;isTemplate&quot;:true,&quot;type&quot;:&quot;content&quot;,&quot;canOmit&quot;:false,&quot;range&quot;:0}"/>
              <p:cNvSpPr txBox="1"/>
              <p:nvPr/>
            </p:nvSpPr>
            <p:spPr>
              <a:xfrm>
                <a:off x="5982796" y="5293781"/>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滥用市场支配地位会破坏市场竞争秩序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滥用市场支配地位可能导致消费者福利和社会福利损失</a:t>
                </a:r>
                <a:endParaRPr/>
              </a:p>
            </p:txBody>
          </p:sp>
        </p:grpSp>
      </p:grpSp>
      <p:pic>
        <p:nvPicPr>
          <p:cNvPr id="200" name="Picture 18" descr="{&quot;isTemplate&quot;:true,&quot;type&quot;:&quot;image&quot;,&quot;canOmit&quot;:false,&quot;range&quot;:0}"/>
          <p:cNvPicPr>
            <a:picLocks noChangeAspect="1"/>
          </p:cNvPicPr>
          <p:nvPr/>
        </p:nvPicPr>
        <p:blipFill>
          <a:blip r:embed="rId2"/>
          <a:srcRect l="21478" r="21478"/>
          <a:stretch>
            <a:fillRect/>
          </a:stretch>
        </p:blipFill>
        <p:spPr>
          <a:xfrm>
            <a:off x="641457" y="1883900"/>
            <a:ext cx="3722789" cy="3671084"/>
          </a:xfrm>
          <a:prstGeom prst="rect">
            <a:avLst/>
          </a:prstGeom>
        </p:spPr>
      </p:pic>
      <p:sp>
        <p:nvSpPr>
          <p:cNvPr id="201"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市场支配地位与竞争的关系</a:t>
            </a:r>
            <a:endParaRPr lang="en-US" altLang="zh-CN" sz="2800" b="1">
              <a:latin typeface="+mj-ea"/>
              <a:ea typeface="+mj-ea"/>
            </a:endParaRPr>
          </a:p>
        </p:txBody>
      </p:sp>
      <p:sp>
        <p:nvSpPr>
          <p:cNvPr id="202" name="椭圆 7"/>
          <p:cNvSpPr>
            <a:spLocks noChangeAspect="1"/>
          </p:cNvSpPr>
          <p:nvPr/>
        </p:nvSpPr>
        <p:spPr>
          <a:xfrm>
            <a:off x="4804244" y="1524563"/>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03" name="椭圆 8"/>
          <p:cNvSpPr>
            <a:spLocks noChangeAspect="1"/>
          </p:cNvSpPr>
          <p:nvPr/>
        </p:nvSpPr>
        <p:spPr>
          <a:xfrm>
            <a:off x="4804244" y="3170591"/>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04" name="椭圆 9"/>
          <p:cNvSpPr>
            <a:spLocks noChangeAspect="1"/>
          </p:cNvSpPr>
          <p:nvPr/>
        </p:nvSpPr>
        <p:spPr>
          <a:xfrm>
            <a:off x="4804244" y="4822844"/>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5" name="" descr="{&quot;isTemplate&quot;:true,&quot;type&quot;:2}"/>
        <p:cNvGrpSpPr/>
        <p:nvPr/>
      </p:nvGrpSpPr>
      <p:grpSpPr>
        <a:xfrm>
          <a:off x="0" y="0"/>
          <a:ext cx="0" cy="0"/>
        </a:xfrm>
      </p:grpSpPr>
      <p:sp>
        <p:nvSpPr>
          <p:cNvPr id="206" name="标题 1" descr="{&quot;isTemplate&quot;:true,&quot;type&quot;:&quot;title&quot;,&quot;canOmit&quot;:false,&quot;range&quot;:0}"/>
          <p:cNvSpPr txBox="1"/>
          <p:nvPr/>
        </p:nvSpPr>
        <p:spPr>
          <a:xfrm>
            <a:off x="392698" y="4923294"/>
            <a:ext cx="11226020"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5600"/>
              <a:t>滥用市场支配地位的行为表现</a:t>
            </a:r>
            <a:endParaRPr/>
          </a:p>
        </p:txBody>
      </p:sp>
      <p:sp>
        <p:nvSpPr>
          <p:cNvPr id="207"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8" name="" descr="{&quot;isTemplate&quot;:true,&quot;type&quot;:3}"/>
        <p:cNvGrpSpPr/>
        <p:nvPr/>
      </p:nvGrpSpPr>
      <p:grpSpPr>
        <a:xfrm>
          <a:off x="0" y="0"/>
          <a:ext cx="0" cy="0"/>
        </a:xfrm>
      </p:grpSpPr>
      <p:pic>
        <p:nvPicPr>
          <p:cNvPr id="209" name="Picture 3" descr="{&quot;isTemplate&quot;:true,&quot;type&quot;:&quot;image&quot;,&quot;canOmit&quot;:false,&quot;range&quot;:0}"/>
          <p:cNvPicPr>
            <a:picLocks noChangeAspect="1"/>
          </p:cNvPicPr>
          <p:nvPr/>
        </p:nvPicPr>
        <p:blipFill>
          <a:blip r:embed="rId2"/>
          <a:srcRect l="21875" r="21875"/>
          <a:stretch>
            <a:fillRect/>
          </a:stretch>
        </p:blipFill>
        <p:spPr>
          <a:xfrm>
            <a:off x="315750" y="1584357"/>
            <a:ext cx="4575952" cy="4575952"/>
          </a:xfrm>
          <a:prstGeom prst="ellipse">
            <a:avLst/>
          </a:prstGeom>
        </p:spPr>
      </p:pic>
      <p:grpSp>
        <p:nvGrpSpPr>
          <p:cNvPr id="210" name="" descr="{&quot;isTemplate&quot;:true,&quot;type&quot;:&quot;list&quot;,&quot;canOmit&quot;:false,&quot;minItemsCount&quot;:-1,&quot;scalable&quot;:false,&quot;alignment&quot;:&quot;left&quot;,&quot;alignmentVertical&quot;:&quot;top&quot;}"/>
          <p:cNvGrpSpPr/>
          <p:nvPr/>
        </p:nvGrpSpPr>
        <p:grpSpPr>
          <a:xfrm>
            <a:off x="5582412" y="1807048"/>
            <a:ext cx="5629118" cy="4659814"/>
            <a:chOff x="5582412" y="1807048"/>
            <a:chExt cx="5629118" cy="4659814"/>
          </a:xfrm>
        </p:grpSpPr>
        <p:grpSp>
          <p:nvGrpSpPr>
            <p:cNvPr id="211" name="组合 3"/>
            <p:cNvGrpSpPr/>
            <p:nvPr/>
          </p:nvGrpSpPr>
          <p:grpSpPr>
            <a:xfrm>
              <a:off x="5582412" y="1807048"/>
              <a:ext cx="5629117" cy="1487888"/>
              <a:chOff x="571500" y="1815543"/>
              <a:chExt cx="5629117" cy="1487888"/>
            </a:xfrm>
          </p:grpSpPr>
          <p:sp>
            <p:nvSpPr>
              <p:cNvPr id="212" name="Tencent" descr="{&quot;isTemplate&quot;:true,&quot;type&quot;:&quot;title&quot;,&quot;canOmit&quot;:false,&quot;range&quot;:0}"/>
              <p:cNvSpPr/>
              <p:nvPr/>
            </p:nvSpPr>
            <p:spPr>
              <a:xfrm>
                <a:off x="1406368" y="1816764"/>
                <a:ext cx="462920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价格歧视的定义与表现</a:t>
                </a:r>
                <a:endParaRPr lang="en-US" b="1">
                  <a:solidFill>
                    <a:schemeClr val="accent1">
                      <a:alpha val="100000"/>
                    </a:schemeClr>
                  </a:solidFill>
                  <a:latin typeface="微软雅黑"/>
                  <a:ea typeface="微软雅黑"/>
                </a:endParaRPr>
              </a:p>
            </p:txBody>
          </p:sp>
          <p:sp>
            <p:nvSpPr>
              <p:cNvPr id="213" name="Tencent" descr="{&quot;isTemplate&quot;:true,&quot;type&quot;:&quot;content&quot;,&quot;canOmit&quot;:false,&quot;range&quot;:0}"/>
              <p:cNvSpPr/>
              <p:nvPr/>
            </p:nvSpPr>
            <p:spPr>
              <a:xfrm>
                <a:off x="1406367"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价格歧视是指主体在相同条件下对不同消费者或交易对象实行不同价格的行为</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价格歧视的表现形式包括直接价格歧视、间接价格歧视和第三度价格歧视</a:t>
                </a:r>
                <a:endParaRPr/>
              </a:p>
            </p:txBody>
          </p:sp>
          <p:sp>
            <p:nvSpPr>
              <p:cNvPr id="214" name="椭圆 6"/>
              <p:cNvSpPr/>
              <p:nvPr/>
            </p:nvSpPr>
            <p:spPr>
              <a:xfrm>
                <a:off x="571500" y="1815543"/>
                <a:ext cx="690319" cy="690319"/>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01</a:t>
                </a:r>
                <a:endParaRPr kumimoji="1" lang="zh-CN" altLang="en-US" sz="2000">
                  <a:latin typeface="+mj-ea"/>
                  <a:ea typeface="+mj-ea"/>
                </a:endParaRPr>
              </a:p>
            </p:txBody>
          </p:sp>
        </p:grpSp>
        <p:grpSp>
          <p:nvGrpSpPr>
            <p:cNvPr id="215" name="组合 7"/>
            <p:cNvGrpSpPr/>
            <p:nvPr/>
          </p:nvGrpSpPr>
          <p:grpSpPr>
            <a:xfrm>
              <a:off x="5582412" y="3393011"/>
              <a:ext cx="5629118" cy="1487888"/>
              <a:chOff x="571500" y="1815543"/>
              <a:chExt cx="5629118" cy="1487888"/>
            </a:xfrm>
          </p:grpSpPr>
          <p:sp>
            <p:nvSpPr>
              <p:cNvPr id="216" name="Tencent" descr="{&quot;isTemplate&quot;:true,&quot;type&quot;:&quot;title&quot;,&quot;canOmit&quot;:false,&quot;range&quot;:0}"/>
              <p:cNvSpPr/>
              <p:nvPr/>
            </p:nvSpPr>
            <p:spPr>
              <a:xfrm>
                <a:off x="1406368" y="1816764"/>
                <a:ext cx="462920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掠夺性定价的定义与表现</a:t>
                </a:r>
                <a:endParaRPr lang="en-US" b="1">
                  <a:solidFill>
                    <a:schemeClr val="accent1">
                      <a:alpha val="100000"/>
                    </a:schemeClr>
                  </a:solidFill>
                  <a:latin typeface="微软雅黑"/>
                  <a:ea typeface="微软雅黑"/>
                </a:endParaRPr>
              </a:p>
            </p:txBody>
          </p:sp>
          <p:sp>
            <p:nvSpPr>
              <p:cNvPr id="217" name="Tencent" descr="{&quot;isTemplate&quot;:true,&quot;type&quot;:&quot;content&quot;,&quot;canOmit&quot;:false,&quot;range&quot;:0}"/>
              <p:cNvSpPr/>
              <p:nvPr/>
            </p:nvSpPr>
            <p:spPr>
              <a:xfrm>
                <a:off x="1406368"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掠夺性定价是指主体通过降低价格来排挤竞争对手，进而实现市场支配地位的行为</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掠夺性定价的表现形式包括短期掠夺性定价和长期掠夺性定价</a:t>
                </a:r>
                <a:endParaRPr/>
              </a:p>
            </p:txBody>
          </p:sp>
          <p:sp>
            <p:nvSpPr>
              <p:cNvPr id="218" name="椭圆 10"/>
              <p:cNvSpPr/>
              <p:nvPr/>
            </p:nvSpPr>
            <p:spPr>
              <a:xfrm>
                <a:off x="571500" y="1815543"/>
                <a:ext cx="690319" cy="690319"/>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02</a:t>
                </a:r>
                <a:endParaRPr kumimoji="1" lang="zh-CN" altLang="en-US" sz="2000">
                  <a:latin typeface="+mj-ea"/>
                  <a:ea typeface="+mj-ea"/>
                </a:endParaRPr>
              </a:p>
            </p:txBody>
          </p:sp>
        </p:grpSp>
        <p:grpSp>
          <p:nvGrpSpPr>
            <p:cNvPr id="219" name="组合 11"/>
            <p:cNvGrpSpPr/>
            <p:nvPr/>
          </p:nvGrpSpPr>
          <p:grpSpPr>
            <a:xfrm>
              <a:off x="5582412" y="4978974"/>
              <a:ext cx="5629118" cy="1487888"/>
              <a:chOff x="571500" y="1815543"/>
              <a:chExt cx="5629118" cy="1487888"/>
            </a:xfrm>
          </p:grpSpPr>
          <p:sp>
            <p:nvSpPr>
              <p:cNvPr id="220" name="Tencent" descr="{&quot;isTemplate&quot;:true,&quot;type&quot;:&quot;title&quot;,&quot;canOmit&quot;:false,&quot;range&quot;:0}"/>
              <p:cNvSpPr/>
              <p:nvPr/>
            </p:nvSpPr>
            <p:spPr>
              <a:xfrm>
                <a:off x="1406368" y="1822082"/>
                <a:ext cx="463434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价格歧视与掠夺性定价的规制</a:t>
                </a:r>
                <a:endParaRPr lang="en-US" b="1">
                  <a:solidFill>
                    <a:schemeClr val="accent1">
                      <a:alpha val="100000"/>
                    </a:schemeClr>
                  </a:solidFill>
                  <a:latin typeface="微软雅黑"/>
                  <a:ea typeface="微软雅黑"/>
                </a:endParaRPr>
              </a:p>
            </p:txBody>
          </p:sp>
          <p:sp>
            <p:nvSpPr>
              <p:cNvPr id="221" name="Tencent" descr="{&quot;isTemplate&quot;:true,&quot;type&quot;:&quot;content&quot;,&quot;canOmit&quot;:false,&quot;range&quot;:0}"/>
              <p:cNvSpPr/>
              <p:nvPr/>
            </p:nvSpPr>
            <p:spPr>
              <a:xfrm>
                <a:off x="1406368"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各国反垄断法均对价格歧视和掠夺性定价行为进行规制</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规制手段包括罚款、损害赔偿和禁止垄断行为等</a:t>
                </a:r>
                <a:endParaRPr/>
              </a:p>
            </p:txBody>
          </p:sp>
          <p:sp>
            <p:nvSpPr>
              <p:cNvPr id="222" name="椭圆 14"/>
              <p:cNvSpPr/>
              <p:nvPr/>
            </p:nvSpPr>
            <p:spPr>
              <a:xfrm>
                <a:off x="571500" y="1815543"/>
                <a:ext cx="690319" cy="690319"/>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03</a:t>
                </a:r>
                <a:endParaRPr kumimoji="1" lang="zh-CN" altLang="en-US" sz="2000">
                  <a:latin typeface="+mj-ea"/>
                  <a:ea typeface="+mj-ea"/>
                </a:endParaRPr>
              </a:p>
            </p:txBody>
          </p:sp>
        </p:grpSp>
      </p:grpSp>
      <p:sp>
        <p:nvSpPr>
          <p:cNvPr id="223"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价格歧视与掠夺性定价</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4" name="" descr="{&quot;isTemplate&quot;:true,&quot;type&quot;:3}"/>
        <p:cNvGrpSpPr/>
        <p:nvPr/>
      </p:nvGrpSpPr>
      <p:grpSpPr>
        <a:xfrm>
          <a:off x="0" y="0"/>
          <a:ext cx="0" cy="0"/>
        </a:xfrm>
      </p:grpSpPr>
      <p:pic>
        <p:nvPicPr>
          <p:cNvPr id="225" name="Picture 10" descr="{&quot;isTemplate&quot;:true,&quot;type&quot;:&quot;image&quot;,&quot;canOmit&quot;:false,&quot;range&quot;:0}"/>
          <p:cNvPicPr>
            <a:picLocks noChangeAspect="1"/>
          </p:cNvPicPr>
          <p:nvPr/>
        </p:nvPicPr>
        <p:blipFill>
          <a:blip r:embed="rId2"/>
          <a:srcRect l="21875" r="21875"/>
          <a:stretch>
            <a:fillRect/>
          </a:stretch>
        </p:blipFill>
        <p:spPr>
          <a:xfrm>
            <a:off x="869006" y="1293634"/>
            <a:ext cx="4563024" cy="4563025"/>
          </a:xfrm>
          <a:prstGeom prst="diamond">
            <a:avLst/>
          </a:prstGeom>
        </p:spPr>
      </p:pic>
      <p:grpSp>
        <p:nvGrpSpPr>
          <p:cNvPr id="226" name="Group 400" descr="{&quot;isTemplate&quot;:true,&quot;type&quot;:&quot;list&quot;,&quot;alignment&quot;:&quot;left&quot;,&quot;alignmentVertical&quot;:&quot;top&quot;,&quot;canOmit&quot;:false,&quot;scalable&quot;:false,&quot;minItemsCount&quot;:-1}"/>
          <p:cNvGrpSpPr/>
          <p:nvPr/>
        </p:nvGrpSpPr>
        <p:grpSpPr>
          <a:xfrm>
            <a:off x="5982796" y="1468163"/>
            <a:ext cx="5783287" cy="4912094"/>
            <a:chOff x="5982796" y="1468163"/>
            <a:chExt cx="5783287" cy="4912094"/>
          </a:xfrm>
        </p:grpSpPr>
        <p:grpSp>
          <p:nvGrpSpPr>
            <p:cNvPr id="227" name="Group 2"/>
            <p:cNvGrpSpPr/>
            <p:nvPr/>
          </p:nvGrpSpPr>
          <p:grpSpPr>
            <a:xfrm>
              <a:off x="5982796" y="3116804"/>
              <a:ext cx="5783287" cy="1610798"/>
              <a:chOff x="5982796" y="3116804"/>
              <a:chExt cx="5783287" cy="1610798"/>
            </a:xfrm>
          </p:grpSpPr>
          <p:sp>
            <p:nvSpPr>
              <p:cNvPr id="228" name="TextBox 3" descr="{&quot;isTemplate&quot;:true,&quot;type&quot;:&quot;title&quot;,&quot;canOmit&quot;:false,&quot;range&quot;:0}"/>
              <p:cNvSpPr txBox="1"/>
              <p:nvPr/>
            </p:nvSpPr>
            <p:spPr>
              <a:xfrm>
                <a:off x="5982796" y="3116804"/>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限制竞争的定义与表现</a:t>
                </a:r>
                <a:endParaRPr/>
              </a:p>
            </p:txBody>
          </p:sp>
          <p:sp>
            <p:nvSpPr>
              <p:cNvPr id="229" name="TextBox 4" descr="{&quot;isTemplate&quot;:true,&quot;type&quot;:&quot;content&quot;,&quot;canOmit&quot;:false,&quot;range&quot;:0}"/>
              <p:cNvSpPr txBox="1"/>
              <p:nvPr/>
            </p:nvSpPr>
            <p:spPr>
              <a:xfrm>
                <a:off x="5982796" y="3575147"/>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限制竞争是指主体通过限制竞争对手的行为来维护自身市场支配地位的行为</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限制竞争的表现形式包括限制产量、限制销售渠道和限制技术创新等</a:t>
                </a:r>
                <a:endParaRPr/>
              </a:p>
            </p:txBody>
          </p:sp>
        </p:grpSp>
        <p:grpSp>
          <p:nvGrpSpPr>
            <p:cNvPr id="230" name="Group 5"/>
            <p:cNvGrpSpPr/>
            <p:nvPr/>
          </p:nvGrpSpPr>
          <p:grpSpPr>
            <a:xfrm>
              <a:off x="5982796" y="4769459"/>
              <a:ext cx="5783287" cy="1610798"/>
              <a:chOff x="5982796" y="4769459"/>
              <a:chExt cx="5783287" cy="1610798"/>
            </a:xfrm>
          </p:grpSpPr>
          <p:sp>
            <p:nvSpPr>
              <p:cNvPr id="231" name="TextBox 6" descr="{&quot;isTemplate&quot;:true,&quot;type&quot;:&quot;title&quot;,&quot;canOmit&quot;:false,&quot;range&quot;:0}"/>
              <p:cNvSpPr txBox="1"/>
              <p:nvPr/>
            </p:nvSpPr>
            <p:spPr>
              <a:xfrm>
                <a:off x="5982796" y="4769459"/>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排他性协议的定义与表现</a:t>
                </a:r>
                <a:endParaRPr/>
              </a:p>
            </p:txBody>
          </p:sp>
          <p:sp>
            <p:nvSpPr>
              <p:cNvPr id="232" name="TextBox 7" descr="{&quot;isTemplate&quot;:true,&quot;type&quot;:&quot;content&quot;,&quot;canOmit&quot;:false,&quot;range&quot;:0}"/>
              <p:cNvSpPr txBox="1"/>
              <p:nvPr/>
            </p:nvSpPr>
            <p:spPr>
              <a:xfrm>
                <a:off x="5982796" y="5227802"/>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排他性协议是指主体之间达成的排除竞争对手的协议</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排他性协议的表现形式包括独家代理协议、独家销售协议和限制竞争协议等</a:t>
                </a:r>
                <a:endParaRPr/>
              </a:p>
            </p:txBody>
          </p:sp>
        </p:grpSp>
        <p:grpSp>
          <p:nvGrpSpPr>
            <p:cNvPr id="233" name="Group 407"/>
            <p:cNvGrpSpPr/>
            <p:nvPr/>
          </p:nvGrpSpPr>
          <p:grpSpPr>
            <a:xfrm>
              <a:off x="5982796" y="1468163"/>
              <a:ext cx="5700871" cy="1610798"/>
              <a:chOff x="5982796" y="1468163"/>
              <a:chExt cx="5700871" cy="1610798"/>
            </a:xfrm>
          </p:grpSpPr>
          <p:sp>
            <p:nvSpPr>
              <p:cNvPr id="234" name="TextBox 8" descr="{&quot;isTemplate&quot;:true,&quot;type&quot;:&quot;title&quot;,&quot;canOmit&quot;:false,&quot;range&quot;:0}"/>
              <p:cNvSpPr txBox="1"/>
              <p:nvPr/>
            </p:nvSpPr>
            <p:spPr>
              <a:xfrm>
                <a:off x="5982796" y="1468163"/>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限制竞争与排他性协议的规制</a:t>
                </a:r>
                <a:endParaRPr/>
              </a:p>
            </p:txBody>
          </p:sp>
          <p:sp>
            <p:nvSpPr>
              <p:cNvPr id="235" name="TextBox 9" descr="{&quot;isTemplate&quot;:true,&quot;type&quot;:&quot;content&quot;,&quot;canOmit&quot;:false,&quot;range&quot;:0}"/>
              <p:cNvSpPr txBox="1"/>
              <p:nvPr/>
            </p:nvSpPr>
            <p:spPr>
              <a:xfrm>
                <a:off x="5982796" y="1926506"/>
                <a:ext cx="5700871"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各国反垄断法均对限制竞争和排他性协议行为进行规制</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规制手段包括罚款、损害赔偿和禁止垄断行为等</a:t>
                </a:r>
                <a:endParaRPr/>
              </a:p>
            </p:txBody>
          </p:sp>
        </p:grpSp>
      </p:grpSp>
      <p:sp>
        <p:nvSpPr>
          <p:cNvPr id="23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限制竞争与排他性协议</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7" name="" descr="{&quot;isTemplate&quot;:true,&quot;type&quot;:3}"/>
        <p:cNvGrpSpPr/>
        <p:nvPr/>
      </p:nvGrpSpPr>
      <p:grpSpPr>
        <a:xfrm>
          <a:off x="0" y="0"/>
          <a:ext cx="0" cy="0"/>
        </a:xfrm>
      </p:grpSpPr>
      <p:grpSp>
        <p:nvGrpSpPr>
          <p:cNvPr id="238" name="" descr="{&quot;isTemplate&quot;:true,&quot;type&quot;:&quot;list&quot;,&quot;alignment&quot;:&quot;left&quot;,&quot;alignmentVertical&quot;:&quot;top&quot;,&quot;canOmit&quot;:false,&quot;scalable&quot;:false,&quot;minItemsCount&quot;:-1}"/>
          <p:cNvGrpSpPr/>
          <p:nvPr/>
        </p:nvGrpSpPr>
        <p:grpSpPr>
          <a:xfrm>
            <a:off x="759823" y="1410892"/>
            <a:ext cx="8485781" cy="5021403"/>
            <a:chOff x="4252323" y="1207692"/>
            <a:chExt cx="8485781" cy="5021403"/>
          </a:xfrm>
        </p:grpSpPr>
        <p:grpSp>
          <p:nvGrpSpPr>
            <p:cNvPr id="239" name=""/>
            <p:cNvGrpSpPr/>
            <p:nvPr/>
          </p:nvGrpSpPr>
          <p:grpSpPr>
            <a:xfrm>
              <a:off x="4252327" y="1207692"/>
              <a:ext cx="8485777" cy="1440001"/>
              <a:chOff x="4252327" y="1207692"/>
              <a:chExt cx="8485777" cy="1440001"/>
            </a:xfrm>
          </p:grpSpPr>
          <p:sp>
            <p:nvSpPr>
              <p:cNvPr id="240" name="Tencent"/>
              <p:cNvSpPr/>
              <p:nvPr/>
            </p:nvSpPr>
            <p:spPr>
              <a:xfrm>
                <a:off x="4252327" y="1207693"/>
                <a:ext cx="8485777"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41" name="Tencent" descr="{&quot;isTemplate&quot;:true,&quot;type&quot;:&quot;title&quot;,&quot;canOmit&quot;:false,&quot;range&quot;:0}"/>
              <p:cNvSpPr txBox="1"/>
              <p:nvPr/>
            </p:nvSpPr>
            <p:spPr>
              <a:xfrm>
                <a:off x="5908362" y="14226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捆绑销售的定义与表现</a:t>
                </a:r>
                <a:endParaRPr lang="en-US" altLang="zh-CN" sz="2000" b="1">
                  <a:latin typeface="Microsoft YaHei" panose="020b0503020204020204" pitchFamily="34" charset="-122"/>
                  <a:ea typeface="Microsoft YaHei" panose="020b0503020204020204" pitchFamily="34" charset="-122"/>
                </a:endParaRPr>
              </a:p>
            </p:txBody>
          </p:sp>
          <p:sp>
            <p:nvSpPr>
              <p:cNvPr id="242" name="Tencent" descr="{&quot;isTemplate&quot;:true,&quot;type&quot;:&quot;content&quot;,&quot;canOmit&quot;:true,&quot;range&quot;:0}"/>
              <p:cNvSpPr txBox="1"/>
              <p:nvPr/>
            </p:nvSpPr>
            <p:spPr>
              <a:xfrm>
                <a:off x="5908361" y="18806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捆绑销售是指主体将两种或多种商品捆绑在一起销售的行为</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捆绑销售的表现形式包括强制捆绑销售和自愿捆绑销售</a:t>
                </a:r>
                <a:endParaRPr/>
              </a:p>
            </p:txBody>
          </p:sp>
          <p:pic>
            <p:nvPicPr>
              <p:cNvPr id="243" name="图片 11" descr="{&quot;isTemplate&quot;:true,&quot;type&quot;:&quot;image&quot;,&quot;canOmit&quot;:false}"/>
              <p:cNvPicPr>
                <a:picLocks noChangeAspect="1"/>
              </p:cNvPicPr>
              <p:nvPr/>
            </p:nvPicPr>
            <p:blipFill>
              <a:blip r:embed="rId2"/>
              <a:srcRect l="21874" r="21874"/>
              <a:stretch>
                <a:fillRect/>
              </a:stretch>
            </p:blipFill>
            <p:spPr>
              <a:xfrm>
                <a:off x="4252327" y="1207692"/>
                <a:ext cx="1440000" cy="1439999"/>
              </a:xfrm>
              <a:prstGeom prst="rect">
                <a:avLst/>
              </a:prstGeom>
            </p:spPr>
          </p:pic>
        </p:grpSp>
        <p:grpSp>
          <p:nvGrpSpPr>
            <p:cNvPr id="244" name=""/>
            <p:cNvGrpSpPr/>
            <p:nvPr/>
          </p:nvGrpSpPr>
          <p:grpSpPr>
            <a:xfrm>
              <a:off x="4252325" y="2998393"/>
              <a:ext cx="8485779" cy="1440000"/>
              <a:chOff x="4252325" y="2998393"/>
              <a:chExt cx="8485779" cy="1440000"/>
            </a:xfrm>
          </p:grpSpPr>
          <p:sp>
            <p:nvSpPr>
              <p:cNvPr id="245" name="Tencent"/>
              <p:cNvSpPr/>
              <p:nvPr/>
            </p:nvSpPr>
            <p:spPr>
              <a:xfrm>
                <a:off x="4252326" y="2998393"/>
                <a:ext cx="8485778"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46" name="Tencent" descr="{&quot;isTemplate&quot;:true,&quot;type&quot;:&quot;title&quot;,&quot;canOmit&quot;:false,&quot;range&quot;:0}"/>
              <p:cNvSpPr txBox="1"/>
              <p:nvPr/>
            </p:nvSpPr>
            <p:spPr>
              <a:xfrm>
                <a:off x="5908361" y="3213319"/>
                <a:ext cx="66896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搭售行为的定义与表现</a:t>
                </a:r>
                <a:endParaRPr lang="en-US" altLang="zh-CN" sz="2000" b="1">
                  <a:latin typeface="Microsoft YaHei" panose="020b0503020204020204" pitchFamily="34" charset="-122"/>
                  <a:ea typeface="Microsoft YaHei" panose="020b0503020204020204" pitchFamily="34" charset="-122"/>
                </a:endParaRPr>
              </a:p>
            </p:txBody>
          </p:sp>
          <p:sp>
            <p:nvSpPr>
              <p:cNvPr id="247" name="Tencent" descr="{&quot;isTemplate&quot;:true,&quot;type&quot;:&quot;content&quot;,&quot;canOmit&quot;:true,&quot;range&quot;:0}"/>
              <p:cNvSpPr txBox="1"/>
              <p:nvPr/>
            </p:nvSpPr>
            <p:spPr>
              <a:xfrm>
                <a:off x="5908360" y="36713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搭售行为是指主体在销售一种商品时，要求消费者必须购买另一种商品的行为</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搭售行为的表现形式包括强制搭售和自愿搭售</a:t>
                </a:r>
                <a:endParaRPr/>
              </a:p>
            </p:txBody>
          </p:sp>
          <p:pic>
            <p:nvPicPr>
              <p:cNvPr id="248" name="图片 5" descr="{&quot;isTemplate&quot;:true,&quot;type&quot;:&quot;image&quot;,&quot;canOmit&quot;:false}"/>
              <p:cNvPicPr>
                <a:picLocks noChangeAspect="1"/>
              </p:cNvPicPr>
              <p:nvPr/>
            </p:nvPicPr>
            <p:blipFill>
              <a:blip r:embed="rId3"/>
              <a:srcRect l="21874" r="21874"/>
              <a:stretch>
                <a:fillRect/>
              </a:stretch>
            </p:blipFill>
            <p:spPr>
              <a:xfrm>
                <a:off x="4252325" y="2998394"/>
                <a:ext cx="1440000" cy="1439999"/>
              </a:xfrm>
              <a:prstGeom prst="rect">
                <a:avLst/>
              </a:prstGeom>
            </p:spPr>
          </p:pic>
        </p:grpSp>
        <p:grpSp>
          <p:nvGrpSpPr>
            <p:cNvPr id="249" name=""/>
            <p:cNvGrpSpPr/>
            <p:nvPr/>
          </p:nvGrpSpPr>
          <p:grpSpPr>
            <a:xfrm>
              <a:off x="4252323" y="4789093"/>
              <a:ext cx="8485781" cy="1440002"/>
              <a:chOff x="4252323" y="4789093"/>
              <a:chExt cx="8485781" cy="1440002"/>
            </a:xfrm>
          </p:grpSpPr>
          <p:sp>
            <p:nvSpPr>
              <p:cNvPr id="250" name="Tencent"/>
              <p:cNvSpPr/>
              <p:nvPr/>
            </p:nvSpPr>
            <p:spPr>
              <a:xfrm>
                <a:off x="4252325" y="4789093"/>
                <a:ext cx="8485779"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51" name="Tencent" descr="{&quot;isTemplate&quot;:true,&quot;type&quot;:&quot;title&quot;,&quot;canOmit&quot;:false,&quot;range&quot;:0}"/>
              <p:cNvSpPr txBox="1"/>
              <p:nvPr/>
            </p:nvSpPr>
            <p:spPr>
              <a:xfrm>
                <a:off x="5908360" y="50040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捆绑销售与搭售行为的规制</a:t>
                </a:r>
                <a:endParaRPr lang="en-US" altLang="zh-CN" sz="2000" b="1">
                  <a:latin typeface="Microsoft YaHei" panose="020b0503020204020204" pitchFamily="34" charset="-122"/>
                  <a:ea typeface="Microsoft YaHei" panose="020b0503020204020204" pitchFamily="34" charset="-122"/>
                </a:endParaRPr>
              </a:p>
            </p:txBody>
          </p:sp>
          <p:sp>
            <p:nvSpPr>
              <p:cNvPr id="252" name="Tencent" descr="{&quot;isTemplate&quot;:true,&quot;type&quot;:&quot;content&quot;,&quot;canOmit&quot;:true,&quot;range&quot;:0}"/>
              <p:cNvSpPr txBox="1"/>
              <p:nvPr/>
            </p:nvSpPr>
            <p:spPr>
              <a:xfrm>
                <a:off x="5908359" y="5462010"/>
                <a:ext cx="6702745" cy="76708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各国反垄断法均对捆绑销售和搭售行为进行规制</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规制手段包括罚款、损害赔偿和禁止垄断行为等</a:t>
                </a:r>
                <a:endParaRPr/>
              </a:p>
            </p:txBody>
          </p:sp>
          <p:pic>
            <p:nvPicPr>
              <p:cNvPr id="253" name="图片 6" descr="{&quot;isTemplate&quot;:true,&quot;type&quot;:&quot;image&quot;,&quot;canOmit&quot;:false}"/>
              <p:cNvPicPr>
                <a:picLocks noChangeAspect="1"/>
              </p:cNvPicPr>
              <p:nvPr/>
            </p:nvPicPr>
            <p:blipFill>
              <a:blip r:embed="rId4"/>
              <a:srcRect l="21874" r="21874"/>
              <a:stretch>
                <a:fillRect/>
              </a:stretch>
            </p:blipFill>
            <p:spPr>
              <a:xfrm>
                <a:off x="4252323" y="4789096"/>
                <a:ext cx="1440000" cy="1439999"/>
              </a:xfrm>
              <a:prstGeom prst="rect">
                <a:avLst/>
              </a:prstGeom>
            </p:spPr>
          </p:pic>
        </p:grpSp>
      </p:grpSp>
      <p:sp>
        <p:nvSpPr>
          <p:cNvPr id="254" name="Tencent" descr="{&quot;isTemplate&quot;:true,&quot;type&quot;:&quot;title&quot;,&quot;canOmit&quot;:false,&quot;range&quot;:0}"/>
          <p:cNvSpPr txBox="1"/>
          <p:nvPr/>
        </p:nvSpPr>
        <p:spPr>
          <a:xfrm>
            <a:off x="660396" y="418039"/>
            <a:ext cx="10871207"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捆绑销售与搭售行为</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226020"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5200"/>
              <a:t>滥用市场支配地位的影响与危害</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pic>
        <p:nvPicPr>
          <p:cNvPr id="11" name="Picture 2" descr="{&quot;isTemplate&quot;:true,&quot;type&quot;:&quot;image&quot;,&quot;canOmit&quot;:false,&quot;range&quot;:0}"/>
          <p:cNvPicPr>
            <a:picLocks noChangeAspect="1"/>
          </p:cNvPicPr>
          <p:nvPr/>
        </p:nvPicPr>
        <p:blipFill>
          <a:blip r:embed="rId2"/>
          <a:srcRect l="21875" r="21875"/>
          <a:stretch>
            <a:fillRect/>
          </a:stretch>
        </p:blipFill>
        <p:spPr>
          <a:xfrm>
            <a:off x="454963" y="1569535"/>
            <a:ext cx="4219249" cy="4219249"/>
          </a:xfrm>
          <a:prstGeom prst="ellipse">
            <a:avLst/>
          </a:prstGeom>
        </p:spPr>
      </p:pic>
      <p:grpSp>
        <p:nvGrpSpPr>
          <p:cNvPr id="12" name="Group 551" descr="{&quot;isTemplate&quot;:true,&quot;type&quot;:&quot;list&quot;,&quot;alignment&quot;:&quot;left&quot;,&quot;alignmentVertical&quot;:&quot;top&quot;,&quot;canOmit&quot;:false,&quot;scalable&quot;:false,&quot;minItemsCount&quot;:-1}"/>
          <p:cNvGrpSpPr/>
          <p:nvPr/>
        </p:nvGrpSpPr>
        <p:grpSpPr>
          <a:xfrm>
            <a:off x="5328795" y="1294832"/>
            <a:ext cx="6099220" cy="4768654"/>
            <a:chOff x="5328795" y="1294832"/>
            <a:chExt cx="6099220" cy="4768654"/>
          </a:xfrm>
        </p:grpSpPr>
        <p:grpSp>
          <p:nvGrpSpPr>
            <p:cNvPr id="13" name="Group 3"/>
            <p:cNvGrpSpPr/>
            <p:nvPr/>
          </p:nvGrpSpPr>
          <p:grpSpPr>
            <a:xfrm>
              <a:off x="5328795" y="1294832"/>
              <a:ext cx="6099220" cy="1468186"/>
              <a:chOff x="5328795" y="1294832"/>
              <a:chExt cx="6099220" cy="1468186"/>
            </a:xfrm>
          </p:grpSpPr>
          <p:sp>
            <p:nvSpPr>
              <p:cNvPr id="14" name="AutoShape 4"/>
              <p:cNvSpPr/>
              <p:nvPr/>
            </p:nvSpPr>
            <p:spPr>
              <a:xfrm>
                <a:off x="5328795" y="1294832"/>
                <a:ext cx="6099220" cy="1468186"/>
              </a:xfrm>
              <a:prstGeom prst="rect">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TextBox 5" descr="{&quot;isTemplate&quot;:true,&quot;type&quot;:&quot;title&quot;,&quot;canOmit&quot;:false,&quot;range&quot;:0}"/>
              <p:cNvSpPr txBox="1"/>
              <p:nvPr/>
            </p:nvSpPr>
            <p:spPr>
              <a:xfrm>
                <a:off x="5632910" y="1424361"/>
                <a:ext cx="30607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rgbClr val="FFFFFF">
                        <a:alpha val="100000"/>
                      </a:srgbClr>
                    </a:solidFill>
                    <a:latin typeface="Microsoft Yahei"/>
                    <a:ea typeface="Microsoft Yahei"/>
                  </a:rPr>
                  <a:t>高价格与低质量</a:t>
                </a:r>
                <a:endParaRPr/>
              </a:p>
            </p:txBody>
          </p:sp>
          <p:sp>
            <p:nvSpPr>
              <p:cNvPr id="16" name="TextBox 6" descr="{&quot;isTemplate&quot;:true,&quot;type&quot;:&quot;content&quot;,&quot;canOmit&quot;:false,&quot;range&quot;:0}"/>
              <p:cNvSpPr txBox="1"/>
              <p:nvPr/>
            </p:nvSpPr>
            <p:spPr>
              <a:xfrm>
                <a:off x="5632910" y="1806799"/>
                <a:ext cx="5568066" cy="852273"/>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滥用市场支配地位可能导致商品价格上涨</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滥用市场支配地位可能导致商品质量下降</a:t>
                </a:r>
                <a:endParaRPr/>
              </a:p>
            </p:txBody>
          </p:sp>
        </p:grpSp>
        <p:grpSp>
          <p:nvGrpSpPr>
            <p:cNvPr id="17" name="Group 8"/>
            <p:cNvGrpSpPr/>
            <p:nvPr/>
          </p:nvGrpSpPr>
          <p:grpSpPr>
            <a:xfrm>
              <a:off x="5328795" y="2945066"/>
              <a:ext cx="6099220" cy="1468186"/>
              <a:chOff x="5328795" y="2945066"/>
              <a:chExt cx="6099220" cy="1468186"/>
            </a:xfrm>
          </p:grpSpPr>
          <p:sp>
            <p:nvSpPr>
              <p:cNvPr id="18" name="AutoShape 9"/>
              <p:cNvSpPr/>
              <p:nvPr/>
            </p:nvSpPr>
            <p:spPr>
              <a:xfrm>
                <a:off x="5328795" y="2945066"/>
                <a:ext cx="6099220" cy="1468186"/>
              </a:xfrm>
              <a:prstGeom prst="rect">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TextBox 10" descr="{&quot;isTemplate&quot;:true,&quot;type&quot;:&quot;title&quot;,&quot;canOmit&quot;:false,&quot;range&quot;:0}"/>
              <p:cNvSpPr txBox="1"/>
              <p:nvPr/>
            </p:nvSpPr>
            <p:spPr>
              <a:xfrm>
                <a:off x="5632910" y="3074595"/>
                <a:ext cx="30607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rgbClr val="FFFFFF">
                        <a:alpha val="100000"/>
                      </a:srgbClr>
                    </a:solidFill>
                    <a:latin typeface="Microsoft Yahei"/>
                    <a:ea typeface="Microsoft Yahei"/>
                  </a:rPr>
                  <a:t>减少消费者选择</a:t>
                </a:r>
                <a:endParaRPr/>
              </a:p>
            </p:txBody>
          </p:sp>
          <p:sp>
            <p:nvSpPr>
              <p:cNvPr id="20" name="TextBox 11" descr="{&quot;isTemplate&quot;:true,&quot;type&quot;:&quot;content&quot;,&quot;canOmit&quot;:false,&quot;range&quot;:0}"/>
              <p:cNvSpPr txBox="1"/>
              <p:nvPr/>
            </p:nvSpPr>
            <p:spPr>
              <a:xfrm>
                <a:off x="5632910" y="3457032"/>
                <a:ext cx="5568066" cy="852273"/>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滥用市场支配地位可能导致消费者选择减少</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滥用市场支配地位可能导致市场创新受阻</a:t>
                </a:r>
                <a:endParaRPr/>
              </a:p>
            </p:txBody>
          </p:sp>
        </p:grpSp>
        <p:grpSp>
          <p:nvGrpSpPr>
            <p:cNvPr id="21" name="Group 13"/>
            <p:cNvGrpSpPr/>
            <p:nvPr/>
          </p:nvGrpSpPr>
          <p:grpSpPr>
            <a:xfrm>
              <a:off x="5328795" y="4595300"/>
              <a:ext cx="6099220" cy="1468186"/>
              <a:chOff x="5328795" y="4595300"/>
              <a:chExt cx="6099220" cy="1468186"/>
            </a:xfrm>
          </p:grpSpPr>
          <p:sp>
            <p:nvSpPr>
              <p:cNvPr id="22" name="AutoShape 14"/>
              <p:cNvSpPr/>
              <p:nvPr/>
            </p:nvSpPr>
            <p:spPr>
              <a:xfrm>
                <a:off x="5328795" y="4595300"/>
                <a:ext cx="6099220" cy="1468186"/>
              </a:xfrm>
              <a:prstGeom prst="rect">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TextBox 15" descr="{&quot;isTemplate&quot;:true,&quot;type&quot;:&quot;title&quot;,&quot;canOmit&quot;:false,&quot;range&quot;:0}"/>
              <p:cNvSpPr txBox="1"/>
              <p:nvPr/>
            </p:nvSpPr>
            <p:spPr>
              <a:xfrm>
                <a:off x="5632910" y="4724828"/>
                <a:ext cx="30607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rgbClr val="FFFFFF">
                        <a:alpha val="100000"/>
                      </a:srgbClr>
                    </a:solidFill>
                    <a:latin typeface="Microsoft Yahei"/>
                    <a:ea typeface="Microsoft Yahei"/>
                  </a:rPr>
                  <a:t>损害消费者权益</a:t>
                </a:r>
                <a:endParaRPr/>
              </a:p>
            </p:txBody>
          </p:sp>
          <p:sp>
            <p:nvSpPr>
              <p:cNvPr id="24" name="TextBox 16" descr="{&quot;isTemplate&quot;:true,&quot;type&quot;:&quot;content&quot;,&quot;canOmit&quot;:false,&quot;range&quot;:0}"/>
              <p:cNvSpPr txBox="1"/>
              <p:nvPr/>
            </p:nvSpPr>
            <p:spPr>
              <a:xfrm>
                <a:off x="5632910" y="5107266"/>
                <a:ext cx="5568066" cy="852273"/>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滥用市场支配地位可能导致消费者权益受损</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滥用市场支配地位可能导致社会福祉下降</a:t>
                </a:r>
                <a:endParaRPr/>
              </a:p>
            </p:txBody>
          </p:sp>
        </p:grpSp>
      </p:grpSp>
      <p:sp>
        <p:nvSpPr>
          <p:cNvPr id="2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对消费者福利的影响</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https://d.book118.com/896131000041010052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mountain_green">
      <a:dk1>
        <a:srgbClr val="000000"/>
      </a:dk1>
      <a:lt1>
        <a:srgbClr val="FFFFFF"/>
      </a:lt1>
      <a:dk2>
        <a:srgbClr val="193223"/>
      </a:dk2>
      <a:lt2>
        <a:srgbClr val="E2FBE6"/>
      </a:lt2>
      <a:accent1>
        <a:srgbClr val="279D41"/>
      </a:accent1>
      <a:accent2>
        <a:srgbClr val="72D679"/>
      </a:accent2>
      <a:accent3>
        <a:srgbClr val="44B25F"/>
      </a:accent3>
      <a:accent4>
        <a:srgbClr val="127841"/>
      </a:accent4>
      <a:accent5>
        <a:srgbClr val="7AC75C"/>
      </a:accent5>
      <a:accent6>
        <a:srgbClr val="4BA32A"/>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滥用市场支配地位课件</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2024-09-18T11:20:59.941</cp:lastPrinted>
  <dcterms:created xsi:type="dcterms:W3CDTF">2024-09-18T03:20:59Z</dcterms:created>
  <dcterms:modified xsi:type="dcterms:W3CDTF">2024-09-18T03:21:01Z</dcterms:modified>
</cp:coreProperties>
</file>