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30.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 Id="rId7" Type="http://schemas.openxmlformats.org/officeDocument/2006/relationships/tags" Target="../tags/tag99.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4.xml"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6.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21.xml" /><Relationship Id="rId2" Type="http://schemas.openxmlformats.org/officeDocument/2006/relationships/image" Target="../media/image1.png" /><Relationship Id="rId3" Type="http://schemas.openxmlformats.org/officeDocument/2006/relationships/tags" Target="../tags/tag122.xml" /><Relationship Id="rId4"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23.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28.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34.xml"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38.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44.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A069A5E1-5943-4519-AE9A-FE0377F0759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33421D2-893B-463B-B074-9A79E91DFCC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89EC438C-B797-4AFF-9720-A488BD02338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4027C9C-D951-446A-B989-B264E9FF3A9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F3F2884C-FFD4-4747-9B2E-D4168AD967C9}"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60D0F869-A154-4E21-939A-F3C431AE085E}"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6ACD1EFA-BC98-464D-A9A5-4CAA201A94C3}"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3C22F52-3ED1-43FA-B12E-9B41BB50EE5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D041E2F7-71E3-4178-A692-3137636588D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F0B3188-868F-42E7-802B-7828C7E3288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E08C9F89-0C89-40B3-AFBF-50BD5FC9E4C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8200" y="365125"/>
            <a:ext cx="10515600" cy="1325563"/>
          </a:xfrm>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8200" y="365125"/>
            <a:ext cx="10515600" cy="1325563"/>
          </a:xfrm>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和内容">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6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8200" y="365125"/>
            <a:ext cx="10515600" cy="1325563"/>
          </a:xfrm>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自定义版式">
    <p:spTree>
      <p:nvGrpSpPr>
        <p:cNvPr id="1" name=""/>
        <p:cNvGrpSpPr/>
        <p:nvPr>
          <p:custDataLst>
            <p:tags r:id="rId1"/>
          </p:custDataLst>
        </p:nvPr>
      </p:nvGrpSpPr>
      <p:grpSpPr>
        <a:xfrm>
          <a:off x="0" y="0"/>
          <a:ext cx="0" cy="0"/>
        </a:xfrm>
      </p:grpSpPr>
      <p:pic>
        <p:nvPicPr>
          <p:cNvPr id="11" name="图片 10"/>
          <p:cNvPicPr>
            <a:picLocks noChangeAspect="1"/>
          </p:cNvPicPr>
          <p:nvPr userDrawn="1">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164214" y="0"/>
            <a:ext cx="1027786" cy="3429000"/>
          </a:xfrm>
          <a:prstGeom prst="rect">
            <a:avLst/>
          </a:prstGeom>
        </p:spPr>
      </p:pic>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9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相框">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281600" y="1249200"/>
            <a:ext cx="9626400" cy="723600"/>
          </a:xfrm>
        </p:spPr>
        <p:txBody>
          <a:bodyPr anchor="ctr">
            <a:normAutofit/>
          </a:bodyPr>
          <a:lstStyle>
            <a:lvl1pPr>
              <a:defRPr sz="3200" baseline="0">
                <a:solidFill>
                  <a:srgbClr val="0000FF"/>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3"/>
            </p:custDataLst>
          </p:nvPr>
        </p:nvSpPr>
        <p:spPr>
          <a:xfrm>
            <a:off x="1281600" y="2600635"/>
            <a:ext cx="9626600" cy="3445200"/>
          </a:xfrm>
        </p:spPr>
        <p:txBody>
          <a:bodyPr>
            <a:normAutofit/>
          </a:bodyPr>
          <a:lstStyle>
            <a:lvl1pPr>
              <a:defRPr baseline="0">
                <a:solidFill>
                  <a:srgbClr val="000000"/>
                </a:solidFill>
                <a:latin typeface="Arial" pitchFamily="34" charset="0"/>
                <a:ea typeface="微软雅黑" panose="020b0503020204020204" pitchFamily="34" charset="-122"/>
              </a:defRPr>
            </a:lvl1pPr>
            <a:lvl2pPr>
              <a:defRPr baseline="0">
                <a:solidFill>
                  <a:srgbClr val="000000"/>
                </a:solidFill>
                <a:latin typeface="Arial" pitchFamily="34" charset="0"/>
                <a:ea typeface="微软雅黑" panose="020b0503020204020204" pitchFamily="34" charset="-122"/>
              </a:defRPr>
            </a:lvl2pPr>
            <a:lvl3pPr>
              <a:defRPr baseline="0">
                <a:solidFill>
                  <a:srgbClr val="000000"/>
                </a:solidFill>
                <a:latin typeface="Arial" pitchFamily="34" charset="0"/>
                <a:ea typeface="微软雅黑" panose="020b0503020204020204" pitchFamily="34" charset="-122"/>
              </a:defRPr>
            </a:lvl3pPr>
            <a:lvl4pPr>
              <a:defRPr baseline="0">
                <a:solidFill>
                  <a:srgbClr val="000000"/>
                </a:solidFill>
                <a:latin typeface="Arial" pitchFamily="34" charset="0"/>
                <a:ea typeface="微软雅黑" panose="020b0503020204020204" pitchFamily="34" charset="-122"/>
              </a:defRPr>
            </a:lvl4pPr>
            <a:lvl5pPr>
              <a:defRPr baseline="0">
                <a:solidFill>
                  <a:srgbClr val="000000"/>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4"/>
            </p:custDataLst>
          </p:nvPr>
        </p:nvSpPr>
        <p:spPr/>
        <p:txBody>
          <a:bodyPr>
            <a:normAutofit/>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normAutofit/>
          </a:bodyPr>
          <a:lstStyle>
            <a:lvl1pPr>
              <a:defRPr baseline="0">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6"/>
            </p:custDataLst>
          </p:nvPr>
        </p:nvSpPr>
        <p:spPr/>
        <p:txBody>
          <a:bodyPr>
            <a:normAutofit/>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比较">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互动探究·关键能力">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0400" y="0"/>
            <a:ext cx="10858500" cy="1028700"/>
          </a:xfrm>
        </p:spPr>
        <p:txBody>
          <a:bodyPr/>
          <a:lstStyle/>
          <a:p>
            <a:r>
              <a:rPr lang="en-US" altLang="zh-CN"/>
              <a:t>Click to edit Master title style</a:t>
            </a:r>
            <a:endParaRPr lang="zh-CN" altLang="en-US"/>
          </a:p>
        </p:txBody>
      </p:sp>
      <p:sp>
        <p:nvSpPr>
          <p:cNvPr id="3" name="内容占位符 2"/>
          <p:cNvSpPr>
            <a:spLocks noGrp="1"/>
          </p:cNvSpPr>
          <p:nvPr>
            <p:ph idx="1"/>
            <p:custDataLst>
              <p:tags r:id="rId3"/>
            </p:custDataLst>
          </p:nvPr>
        </p:nvSpPr>
        <p:spPr>
          <a:xfrm>
            <a:off x="660400" y="1130300"/>
            <a:ext cx="10858500" cy="5003800"/>
          </a:xfrm>
        </p:spPr>
        <p:txBody>
          <a:bodyPr/>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日期占位符 3"/>
          <p:cNvSpPr>
            <a:spLocks noGrp="1"/>
          </p:cNvSpPr>
          <p:nvPr>
            <p:ph type="dt" sz="half" idx="10"/>
            <p:custDataLst>
              <p:tags r:id="rId4"/>
            </p:custDataLst>
          </p:nvPr>
        </p:nvSpPr>
        <p:spPr/>
        <p:txBody>
          <a:bodyPr/>
          <a:lstStyle/>
          <a:p>
            <a:fld id="{3BC5AEBE-086C-4980-A4E1-E89EE17EFFB9}" type="datetime1">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7F65B630-C7FF-41C0-9923-C5E5E29EED81}"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fontAlgn="base"/>
            <a:fld id="{F94AF913-6ED5-4644-AF91-2977A322CA84}" type="datetimeFigureOut">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
        <p:nvSpPr>
          <p:cNvPr id="3" name="页脚占位符 2"/>
          <p:cNvSpPr>
            <a:spLocks noGrp="1"/>
          </p:cNvSpPr>
          <p:nvPr>
            <p:ph type="ftr" sz="quarter" idx="11"/>
            <p:custDataLst>
              <p:tags r:id="rId3"/>
            </p:custDataLst>
          </p:nvPr>
        </p:nvSpPr>
        <p:spPr/>
        <p:txBody>
          <a:bodyPr/>
          <a:lstStyle/>
          <a:p>
            <a:pPr fontAlgn="base"/>
            <a:endParaRPr lang="zh-CN" altLang="en-US" strike="noStrike" noProof="1"/>
          </a:p>
        </p:txBody>
      </p:sp>
      <p:sp>
        <p:nvSpPr>
          <p:cNvPr id="4" name="灯片编号占位符 3"/>
          <p:cNvSpPr>
            <a:spLocks noGrp="1"/>
          </p:cNvSpPr>
          <p:nvPr>
            <p:ph type="sldNum" sz="quarter" idx="12"/>
            <p:custDataLst>
              <p:tags r:id="rId4"/>
            </p:custDataLst>
          </p:nvPr>
        </p:nvSpPr>
        <p:spPr/>
        <p:txBody>
          <a:bodyPr/>
          <a:lstStyle/>
          <a:p>
            <a:pPr fontAlgn="base"/>
            <a:fld id="{06B20B4E-49F1-48CC-9415-31F8B68D4200}" type="slidenum">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tags" Target="../tags/tag148.xml" /><Relationship Id="rId21" Type="http://schemas.openxmlformats.org/officeDocument/2006/relationships/tags" Target="../tags/tag149.xml" /><Relationship Id="rId22" Type="http://schemas.openxmlformats.org/officeDocument/2006/relationships/tags" Target="../tags/tag150.xml" /><Relationship Id="rId23" Type="http://schemas.openxmlformats.org/officeDocument/2006/relationships/tags" Target="../tags/tag151.xml" /><Relationship Id="rId24" Type="http://schemas.openxmlformats.org/officeDocument/2006/relationships/image" Target="file:///D:\qq&#25991;&#20214;\712321467\Image\C2C\Image2\%7b75232B38-A165-1FB7-499C-2E1C792CACB5%7d.png" TargetMode="External" /><Relationship Id="rId25" Type="http://schemas.openxmlformats.org/officeDocument/2006/relationships/image" Target="../media/image2.png" /><Relationship Id="rId26" Type="http://schemas.openxmlformats.org/officeDocument/2006/relationships/tags" Target="../tags/tag152.xml" /><Relationship Id="rId27" Type="http://schemas.openxmlformats.org/officeDocument/2006/relationships/tags" Target="../tags/tag153.xml" /><Relationship Id="rId28" Type="http://schemas.openxmlformats.org/officeDocument/2006/relationships/tags" Target="../tags/tag154.xml" /><Relationship Id="rId29" Type="http://schemas.openxmlformats.org/officeDocument/2006/relationships/tags" Target="../tags/tag155.xml" /><Relationship Id="rId3" Type="http://schemas.openxmlformats.org/officeDocument/2006/relationships/slideLayout" Target="../slideLayouts/slideLayout14.xml" /><Relationship Id="rId30"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20"/>
          </p:custDataLst>
        </p:nvPr>
      </p:nvGrpSpPr>
      <p:grpSpPr>
        <a:xfrm>
          <a:off x="0" y="0"/>
          <a:ext cx="0" cy="0"/>
        </a:xfrm>
      </p:grpSpPr>
      <p:sp>
        <p:nvSpPr>
          <p:cNvPr id="4" name="日期占位符 3"/>
          <p:cNvSpPr>
            <a:spLocks noGrp="1"/>
          </p:cNvSpPr>
          <p:nvPr>
            <p:ph type="dt" sz="half" idx="2"/>
            <p:custDataLst>
              <p:tags r:id="rId2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custDataLst>
              <p:tags r:id="rId26"/>
            </p:custDataLst>
          </p:nvPr>
        </p:nvPicPr>
        <p:blipFill>
          <a:blip r:embed="rId25" r:link="rId24"/>
          <a:stretch>
            <a:fillRect/>
          </a:stretch>
        </p:blipFill>
        <p:spPr>
          <a:xfrm>
            <a:off x="838200" y="365125"/>
            <a:ext cx="9525" cy="9525"/>
          </a:xfrm>
          <a:prstGeom prst="rect">
            <a:avLst/>
          </a:prstGeom>
          <a:noFill/>
          <a:ln>
            <a:noFill/>
            <a:miter lim="800000"/>
          </a:ln>
        </p:spPr>
      </p:pic>
      <p:pic>
        <p:nvPicPr>
          <p:cNvPr id="8" name="图片 1073743875" descr="学科网 zxxk.com"/>
          <p:cNvPicPr>
            <a:picLocks noChangeAspect="1"/>
          </p:cNvPicPr>
          <p:nvPr>
            <p:custDataLst>
              <p:tags r:id="rId27"/>
            </p:custDataLst>
          </p:nvPr>
        </p:nvPicPr>
        <p:blipFill>
          <a:blip r:embed="rId25" r:link="rId24"/>
          <a:stretch>
            <a:fillRect/>
          </a:stretch>
        </p:blipFill>
        <p:spPr>
          <a:xfrm>
            <a:off x="838200" y="365125"/>
            <a:ext cx="9525" cy="9525"/>
          </a:xfrm>
          <a:prstGeom prst="rect">
            <a:avLst/>
          </a:prstGeom>
          <a:noFill/>
          <a:ln>
            <a:noFill/>
            <a:miter lim="800000"/>
          </a:ln>
        </p:spPr>
      </p:pic>
      <p:pic>
        <p:nvPicPr>
          <p:cNvPr id="9" name="图片 1073743875" descr="学科网 zxxk.com"/>
          <p:cNvPicPr>
            <a:picLocks noChangeAspect="1"/>
          </p:cNvPicPr>
          <p:nvPr>
            <p:custDataLst>
              <p:tags r:id="rId28"/>
            </p:custDataLst>
          </p:nvPr>
        </p:nvPicPr>
        <p:blipFill>
          <a:blip r:embed="rId25" r:link="rId24"/>
          <a:stretch>
            <a:fillRect/>
          </a:stretch>
        </p:blipFill>
        <p:spPr>
          <a:xfrm>
            <a:off x="838200" y="365125"/>
            <a:ext cx="9525" cy="9525"/>
          </a:xfrm>
          <a:prstGeom prst="rect">
            <a:avLst/>
          </a:prstGeom>
          <a:noFill/>
          <a:ln>
            <a:noFill/>
            <a:miter lim="800000"/>
          </a:ln>
        </p:spPr>
      </p:pic>
      <p:pic>
        <p:nvPicPr>
          <p:cNvPr id="10" name="图片 1073743875" descr="学科网 zxxk.com" title=""/>
          <p:cNvPicPr>
            <a:picLocks noChangeAspect="1"/>
          </p:cNvPicPr>
          <p:nvPr>
            <p:custDataLst>
              <p:tags r:id="rId29"/>
            </p:custDataLst>
          </p:nvPr>
        </p:nvPicPr>
        <p:blipFill>
          <a:blip r:embed="rId25" r:link="rId2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14" Type="http://schemas.openxmlformats.org/officeDocument/2006/relationships/tags" Target="../tags/tag168.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hyperlink" Target="https://d.book118.com/89613301304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5" name="MainIdea" title=""/>
          <p:cNvSpPr/>
          <p:nvPr>
            <p:custDataLst>
              <p:tags r:id="rId3"/>
            </p:custDataLst>
          </p:nvPr>
        </p:nvSpPr>
        <p:spPr>
          <a:xfrm>
            <a:off x="1950720" y="2371090"/>
            <a:ext cx="6762750" cy="628650"/>
          </a:xfrm>
          <a:custGeom>
            <a:gdLst>
              <a:gd name="rtl" fmla="*/ 154280 w 2074800"/>
              <a:gd name="rtt" fmla="*/ 128440 h 486400"/>
              <a:gd name="rtr" fmla="*/ 1917480 w 2074800"/>
              <a:gd name="rtb" fmla="*/ 371640 h 486400"/>
            </a:gdLst>
            <a:rect l="rtl" t="rtt" r="rtr" b="rtb"/>
            <a:pathLst>
              <a:path w="2074800" h="486400">
                <a:moveTo>
                  <a:pt x="0" y="0"/>
                </a:moveTo>
                <a:lnTo>
                  <a:pt x="2074800" y="0"/>
                </a:lnTo>
                <a:lnTo>
                  <a:pt x="2074800" y="486400"/>
                </a:lnTo>
                <a:lnTo>
                  <a:pt x="0" y="486400"/>
                </a:lnTo>
                <a:lnTo>
                  <a:pt x="0" y="0"/>
                </a:lnTo>
                <a:close/>
              </a:path>
            </a:pathLst>
          </a:custGeom>
          <a:solidFill>
            <a:schemeClr val="accent6">
              <a:lumMod val="20000"/>
              <a:lumOff val="80000"/>
            </a:schemeClr>
          </a:solidFill>
          <a:ln w="22800" cap="flat">
            <a:solidFill>
              <a:srgbClr val="24405D"/>
            </a:solidFill>
            <a:round/>
          </a:ln>
        </p:spPr>
        <p:txBody>
          <a:bodyPr wrap="none" lIns="0" tIns="0" rIns="0" bIns="225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sz="3600" b="1">
                <a:solidFill>
                  <a:srgbClr val="FF0000"/>
                </a:solidFill>
                <a:latin typeface="微软雅黑" panose="020b0503020204020204" pitchFamily="34" charset="-122"/>
                <a:ea typeface="微软雅黑" panose="020b0503020204020204" pitchFamily="34" charset="-122"/>
                <a:cs typeface="微软雅黑" panose="020b0503020204020204" pitchFamily="34" charset="-120"/>
              </a:rPr>
              <a:t>第四单元：提高创新</a:t>
            </a:r>
            <a:r>
              <a:rPr lang="zh-CN" altLang="en-US" sz="3600" b="1">
                <a:solidFill>
                  <a:srgbClr val="FF0000"/>
                </a:solidFill>
                <a:latin typeface="微软雅黑" panose="020b0503020204020204" pitchFamily="34" charset="-122"/>
                <a:ea typeface="微软雅黑" panose="020b0503020204020204" pitchFamily="34" charset="-122"/>
                <a:cs typeface="微软雅黑" panose="020b0503020204020204" pitchFamily="34" charset="-120"/>
              </a:rPr>
              <a:t>思维能力</a:t>
            </a:r>
            <a:endParaRPr lang="zh-CN" altLang="en-US" sz="3600" b="1">
              <a:solidFill>
                <a:srgbClr val="FF0000"/>
              </a:solidFill>
              <a:latin typeface="微软雅黑" panose="020b0503020204020204" pitchFamily="34" charset="-122"/>
              <a:ea typeface="微软雅黑" panose="020b0503020204020204" pitchFamily="34" charset="-122"/>
              <a:cs typeface="微软雅黑" panose="020b0503020204020204" pitchFamily="34" charset="-120"/>
            </a:endParaRPr>
          </a:p>
        </p:txBody>
      </p:sp>
      <p:sp>
        <p:nvSpPr>
          <p:cNvPr id="10" name="文本框 9" title=""/>
          <p:cNvSpPr txBox="1"/>
          <p:nvPr>
            <p:custDataLst>
              <p:tags r:id="rId4"/>
            </p:custDataLst>
          </p:nvPr>
        </p:nvSpPr>
        <p:spPr>
          <a:xfrm>
            <a:off x="106680" y="497205"/>
            <a:ext cx="163131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科学思维</a:t>
            </a:r>
            <a:endParaRPr lang="zh-CN" altLang="en-US" sz="2800" b="1">
              <a:solidFill>
                <a:srgbClr val="FF0000"/>
              </a:solidFill>
            </a:endParaRPr>
          </a:p>
        </p:txBody>
      </p:sp>
      <p:sp>
        <p:nvSpPr>
          <p:cNvPr id="11" name="左大括号 10" title=""/>
          <p:cNvSpPr/>
          <p:nvPr>
            <p:custDataLst>
              <p:tags r:id="rId5"/>
            </p:custDataLst>
          </p:nvPr>
        </p:nvSpPr>
        <p:spPr>
          <a:xfrm>
            <a:off x="1711325" y="409575"/>
            <a:ext cx="78105" cy="749935"/>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2" name="文本框 11" title=""/>
          <p:cNvSpPr txBox="1"/>
          <p:nvPr>
            <p:custDataLst>
              <p:tags r:id="rId6"/>
            </p:custDataLst>
          </p:nvPr>
        </p:nvSpPr>
        <p:spPr>
          <a:xfrm>
            <a:off x="1722755" y="180975"/>
            <a:ext cx="8075930" cy="1938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形式逻辑思维</a:t>
            </a:r>
            <a:r>
              <a:rPr lang="zh-CN" altLang="en-US" sz="2400" b="1">
                <a:latin typeface="黑体" panose="02010609060101010101" pitchFamily="49" charset="-122"/>
                <a:ea typeface="黑体" panose="02010609060101010101" pitchFamily="49" charset="-122"/>
                <a:cs typeface="黑体" panose="02010609060101010101" pitchFamily="49" charset="-122"/>
              </a:rPr>
              <a:t>：</a:t>
            </a:r>
            <a:r>
              <a:rPr lang="zh-CN" altLang="en-US" sz="2400" b="1">
                <a:solidFill>
                  <a:srgbClr val="1D41D5"/>
                </a:solidFill>
                <a:latin typeface="黑体" panose="02010609060101010101" pitchFamily="49" charset="-122"/>
                <a:ea typeface="黑体" panose="02010609060101010101" pitchFamily="49" charset="-122"/>
                <a:cs typeface="黑体" panose="02010609060101010101" pitchFamily="49" charset="-122"/>
              </a:rPr>
              <a:t>逻辑思维，</a:t>
            </a:r>
            <a:r>
              <a:rPr lang="zh-CN" altLang="en-US" sz="2400" b="1">
                <a:latin typeface="黑体" panose="02010609060101010101" pitchFamily="49" charset="-122"/>
                <a:ea typeface="黑体" panose="02010609060101010101" pitchFamily="49" charset="-122"/>
                <a:cs typeface="黑体" panose="02010609060101010101" pitchFamily="49" charset="-122"/>
              </a:rPr>
              <a:t>指可以形式化表达的理性思维，</a:t>
            </a:r>
            <a:endParaRPr lang="zh-CN" altLang="en-US" sz="2400" b="1">
              <a:latin typeface="黑体" panose="02010609060101010101" pitchFamily="49" charset="-122"/>
              <a:ea typeface="黑体" panose="02010609060101010101" pitchFamily="49" charset="-122"/>
              <a:cs typeface="黑体" panose="02010609060101010101" pitchFamily="49" charset="-122"/>
            </a:endParaRPr>
          </a:p>
          <a:p>
            <a:r>
              <a:rPr lang="zh-CN" altLang="en-US" sz="2400" b="1">
                <a:latin typeface="黑体" panose="02010609060101010101" pitchFamily="49" charset="-122"/>
                <a:ea typeface="黑体" panose="02010609060101010101" pitchFamily="49" charset="-122"/>
                <a:cs typeface="黑体" panose="02010609060101010101" pitchFamily="49" charset="-122"/>
              </a:rPr>
              <a:t> </a:t>
            </a:r>
            <a:r>
              <a:rPr lang="en-US" altLang="zh-CN" sz="2400" b="1">
                <a:latin typeface="黑体" panose="02010609060101010101" pitchFamily="49" charset="-122"/>
                <a:ea typeface="黑体" panose="02010609060101010101" pitchFamily="49" charset="-122"/>
                <a:cs typeface="黑体" panose="02010609060101010101" pitchFamily="49" charset="-122"/>
              </a:rPr>
              <a:t>                       </a:t>
            </a:r>
            <a:r>
              <a:rPr lang="zh-CN" altLang="en-US" sz="2400" b="1">
                <a:latin typeface="黑体" panose="02010609060101010101" pitchFamily="49" charset="-122"/>
                <a:ea typeface="黑体" panose="02010609060101010101" pitchFamily="49" charset="-122"/>
                <a:cs typeface="黑体" panose="02010609060101010101" pitchFamily="49" charset="-122"/>
              </a:rPr>
              <a:t>有固定路线图，是常规思维。</a:t>
            </a:r>
            <a:endParaRPr lang="zh-CN" altLang="en-US" sz="2400" b="1">
              <a:latin typeface="黑体" panose="02010609060101010101" pitchFamily="49" charset="-122"/>
              <a:ea typeface="黑体" panose="02010609060101010101" pitchFamily="49" charset="-122"/>
              <a:cs typeface="黑体" panose="02010609060101010101" pitchFamily="49" charset="-122"/>
            </a:endParaRPr>
          </a:p>
          <a:p>
            <a:r>
              <a:rPr lang="zh-CN" altLang="en-US" sz="2400" b="1">
                <a:solidFill>
                  <a:srgbClr val="FF0000"/>
                </a:solidFill>
              </a:rPr>
              <a:t>非形式逻辑思维</a:t>
            </a:r>
            <a:r>
              <a:rPr lang="zh-CN" altLang="en-US" sz="2400" b="1"/>
              <a:t>：</a:t>
            </a:r>
            <a:r>
              <a:rPr lang="zh-CN" altLang="en-US" sz="2400" b="1">
                <a:solidFill>
                  <a:srgbClr val="1D41D5"/>
                </a:solidFill>
              </a:rPr>
              <a:t>辩证思维、创新思维</a:t>
            </a:r>
            <a:endParaRPr lang="zh-CN" altLang="en-US" sz="2400" b="1"/>
          </a:p>
          <a:p>
            <a:r>
              <a:rPr lang="zh-CN" altLang="en-US" sz="2400" b="1"/>
              <a:t> </a:t>
            </a:r>
            <a:r>
              <a:rPr lang="en-US" altLang="zh-CN" sz="2400" b="1"/>
              <a:t>                                  </a:t>
            </a:r>
            <a:r>
              <a:rPr lang="zh-CN" altLang="en-US" sz="2400" b="1">
                <a:latin typeface="黑体" panose="02010609060101010101" pitchFamily="49" charset="-122"/>
                <a:ea typeface="黑体" panose="02010609060101010101" pitchFamily="49" charset="-122"/>
                <a:cs typeface="黑体" panose="02010609060101010101" pitchFamily="49" charset="-122"/>
              </a:rPr>
              <a:t>是常规思维与非常规思维结合的思维，</a:t>
            </a:r>
            <a:endParaRPr lang="zh-CN" altLang="en-US" sz="2400" b="1">
              <a:latin typeface="黑体" panose="02010609060101010101" pitchFamily="49" charset="-122"/>
              <a:ea typeface="黑体" panose="02010609060101010101" pitchFamily="49" charset="-122"/>
              <a:cs typeface="黑体" panose="02010609060101010101" pitchFamily="49" charset="-122"/>
            </a:endParaRPr>
          </a:p>
          <a:p>
            <a:r>
              <a:rPr lang="zh-CN" altLang="en-US" sz="2400" b="1">
                <a:latin typeface="黑体" panose="02010609060101010101" pitchFamily="49" charset="-122"/>
                <a:ea typeface="黑体" panose="02010609060101010101" pitchFamily="49" charset="-122"/>
                <a:cs typeface="黑体" panose="02010609060101010101" pitchFamily="49" charset="-122"/>
              </a:rPr>
              <a:t> </a:t>
            </a:r>
            <a:r>
              <a:rPr lang="en-US" altLang="zh-CN" sz="2400" b="1">
                <a:latin typeface="黑体" panose="02010609060101010101" pitchFamily="49" charset="-122"/>
                <a:ea typeface="黑体" panose="02010609060101010101" pitchFamily="49" charset="-122"/>
                <a:cs typeface="黑体" panose="02010609060101010101" pitchFamily="49" charset="-122"/>
              </a:rPr>
              <a:t>               </a:t>
            </a:r>
            <a:r>
              <a:rPr lang="zh-CN" altLang="en-US" sz="2400" b="1">
                <a:latin typeface="黑体" panose="02010609060101010101" pitchFamily="49" charset="-122"/>
                <a:ea typeface="黑体" panose="02010609060101010101" pitchFamily="49" charset="-122"/>
                <a:cs typeface="黑体" panose="02010609060101010101" pitchFamily="49" charset="-122"/>
              </a:rPr>
              <a:t>是</a:t>
            </a: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固定与非固定路线图的结合。</a:t>
            </a:r>
            <a:endParaRPr lang="zh-CN" altLang="en-US" sz="2400" b="1">
              <a:latin typeface="黑体" panose="02010609060101010101" pitchFamily="49" charset="-122"/>
              <a:ea typeface="黑体" panose="02010609060101010101" pitchFamily="49" charset="-122"/>
              <a:cs typeface="黑体" panose="02010609060101010101" pitchFamily="49" charset="-122"/>
            </a:endParaRPr>
          </a:p>
        </p:txBody>
      </p:sp>
      <p:sp>
        <p:nvSpPr>
          <p:cNvPr id="13" name="文本框 12" title=""/>
          <p:cNvSpPr txBox="1"/>
          <p:nvPr>
            <p:custDataLst>
              <p:tags r:id="rId7"/>
            </p:custDataLst>
          </p:nvPr>
        </p:nvSpPr>
        <p:spPr>
          <a:xfrm>
            <a:off x="9775825" y="165100"/>
            <a:ext cx="1774190" cy="829945"/>
          </a:xfrm>
          <a:prstGeom prst="rect">
            <a:avLst/>
          </a:prstGeom>
          <a:solidFill>
            <a:schemeClr val="accent6">
              <a:lumMod val="20000"/>
              <a:lumOff val="80000"/>
            </a:schemeClr>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rgbClr val="0937CB"/>
                </a:solidFill>
              </a:rPr>
              <a:t>第</a:t>
            </a:r>
            <a:r>
              <a:rPr lang="en-US" altLang="zh-CN" sz="2400" b="1">
                <a:solidFill>
                  <a:srgbClr val="0937CB"/>
                </a:solidFill>
              </a:rPr>
              <a:t>2</a:t>
            </a:r>
            <a:r>
              <a:rPr lang="zh-CN" altLang="en-US" sz="2400" b="1">
                <a:solidFill>
                  <a:srgbClr val="0937CB"/>
                </a:solidFill>
              </a:rPr>
              <a:t>单元</a:t>
            </a:r>
            <a:endParaRPr lang="zh-CN" altLang="en-US" sz="2400" b="1">
              <a:solidFill>
                <a:srgbClr val="0937CB"/>
              </a:solidFill>
            </a:endParaRPr>
          </a:p>
          <a:p>
            <a:pPr algn="l"/>
            <a:r>
              <a:rPr lang="zh-CN" altLang="en-US" sz="2400" b="1">
                <a:solidFill>
                  <a:srgbClr val="0937CB"/>
                </a:solidFill>
              </a:rPr>
              <a:t>逻辑思维</a:t>
            </a:r>
            <a:endParaRPr lang="zh-CN" altLang="en-US" sz="2400" b="1">
              <a:solidFill>
                <a:srgbClr val="0937CB"/>
              </a:solidFill>
            </a:endParaRPr>
          </a:p>
        </p:txBody>
      </p:sp>
      <p:sp>
        <p:nvSpPr>
          <p:cNvPr id="14" name="文本框 13" title=""/>
          <p:cNvSpPr txBox="1"/>
          <p:nvPr>
            <p:custDataLst>
              <p:tags r:id="rId8"/>
            </p:custDataLst>
          </p:nvPr>
        </p:nvSpPr>
        <p:spPr>
          <a:xfrm>
            <a:off x="9331325" y="1240155"/>
            <a:ext cx="2860675" cy="829945"/>
          </a:xfrm>
          <a:prstGeom prst="rect">
            <a:avLst/>
          </a:prstGeom>
          <a:solidFill>
            <a:schemeClr val="accent6">
              <a:lumMod val="20000"/>
              <a:lumOff val="80000"/>
            </a:schemeClr>
          </a:solid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0937CB"/>
                </a:solidFill>
              </a:rPr>
              <a:t>第</a:t>
            </a:r>
            <a:r>
              <a:rPr lang="en-US" altLang="zh-CN" sz="2400" b="1">
                <a:solidFill>
                  <a:srgbClr val="0937CB"/>
                </a:solidFill>
              </a:rPr>
              <a:t>3</a:t>
            </a:r>
            <a:r>
              <a:rPr lang="zh-CN" altLang="en-US" sz="2400" b="1">
                <a:solidFill>
                  <a:srgbClr val="0937CB"/>
                </a:solidFill>
              </a:rPr>
              <a:t>单元：辩证思维</a:t>
            </a:r>
            <a:endParaRPr lang="zh-CN" altLang="en-US" sz="2400" b="1">
              <a:solidFill>
                <a:srgbClr val="0937CB"/>
              </a:solidFill>
            </a:endParaRPr>
          </a:p>
          <a:p>
            <a:pPr algn="ctr"/>
            <a:r>
              <a:rPr lang="zh-CN" altLang="en-US" sz="2400" b="1">
                <a:solidFill>
                  <a:srgbClr val="0937CB"/>
                </a:solidFill>
              </a:rPr>
              <a:t>第</a:t>
            </a:r>
            <a:r>
              <a:rPr lang="en-US" altLang="zh-CN" sz="2400" b="1">
                <a:solidFill>
                  <a:srgbClr val="0937CB"/>
                </a:solidFill>
              </a:rPr>
              <a:t>4</a:t>
            </a:r>
            <a:r>
              <a:rPr lang="zh-CN" altLang="en-US" sz="2400" b="1">
                <a:solidFill>
                  <a:srgbClr val="0937CB"/>
                </a:solidFill>
              </a:rPr>
              <a:t>单元：创新思维</a:t>
            </a:r>
            <a:endParaRPr lang="zh-CN" altLang="en-US" sz="2400" b="1">
              <a:solidFill>
                <a:srgbClr val="0937CB"/>
              </a:solidFill>
            </a:endParaRPr>
          </a:p>
        </p:txBody>
      </p:sp>
      <p:sp>
        <p:nvSpPr>
          <p:cNvPr id="6" name="圆角矩形 5" title=""/>
          <p:cNvSpPr/>
          <p:nvPr>
            <p:custDataLst>
              <p:tags r:id="rId9"/>
            </p:custDataLst>
          </p:nvPr>
        </p:nvSpPr>
        <p:spPr>
          <a:xfrm>
            <a:off x="3143250" y="3380105"/>
            <a:ext cx="7217410" cy="482600"/>
          </a:xfrm>
          <a:prstGeom prst="roundRect">
            <a:avLst>
              <a:gd name="adj" fmla="val 7522"/>
            </a:avLst>
          </a:prstGeom>
          <a:noFill/>
          <a:ln w="12700">
            <a:noFill/>
          </a:ln>
          <a:extLst>
            <a:ext uri="{909E8E84-426E-40DD-AFC4-6F175D3DCCD1}">
              <a14:hiddenFill xmlns:a14="http://schemas.microsoft.com/office/drawing/2010/main">
                <a:solidFill>
                  <a:schemeClr val="accent4">
                    <a:lumMod val="20000"/>
                    <a:lumOff val="80000"/>
                  </a:schemeClr>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90000"/>
              </a:lnSpc>
            </a:pPr>
            <a:r>
              <a:rPr lang="zh-CN" altLang="en-US" sz="3200" b="1">
                <a:solidFill>
                  <a:srgbClr val="0019FF"/>
                </a:solidFill>
                <a:latin typeface="微软雅黑" panose="020b0503020204020204" pitchFamily="34" charset="-122"/>
                <a:ea typeface="微软雅黑" panose="020b0503020204020204" pitchFamily="34" charset="-122"/>
                <a:cs typeface="宋体" panose="02010600030101010101" pitchFamily="2" charset="-122"/>
              </a:rPr>
              <a:t>第十一课  创新思维要善于联想</a:t>
            </a:r>
            <a:endParaRPr lang="zh-CN" altLang="en-US" sz="3200" b="1">
              <a:solidFill>
                <a:srgbClr val="0019FF"/>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33" name="圆角矩形 32" title=""/>
          <p:cNvSpPr/>
          <p:nvPr>
            <p:custDataLst>
              <p:tags r:id="rId10"/>
            </p:custDataLst>
          </p:nvPr>
        </p:nvSpPr>
        <p:spPr>
          <a:xfrm>
            <a:off x="3142615" y="4115435"/>
            <a:ext cx="7244715" cy="509905"/>
          </a:xfrm>
          <a:prstGeom prst="roundRect">
            <a:avLst>
              <a:gd name="adj" fmla="val 7522"/>
            </a:avLst>
          </a:prstGeom>
          <a:noFill/>
          <a:ln w="12700">
            <a:solidFill>
              <a:srgbClr val="000000">
                <a:alpha val="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00000"/>
              </a:lnSpc>
            </a:pPr>
            <a:r>
              <a:rPr lang="zh-CN" altLang="en-US" sz="3200" b="1">
                <a:solidFill>
                  <a:srgbClr val="0019FF"/>
                </a:solidFill>
                <a:latin typeface="微软雅黑" panose="020b0503020204020204" pitchFamily="34" charset="-122"/>
                <a:ea typeface="微软雅黑" panose="020b0503020204020204" pitchFamily="34" charset="-122"/>
                <a:cs typeface="宋体" panose="02010600030101010101" pitchFamily="2" charset="-122"/>
              </a:rPr>
              <a:t>第十二课  创新思维要多路探索</a:t>
            </a:r>
            <a:endParaRPr lang="zh-CN" altLang="en-US" sz="3200" b="1">
              <a:solidFill>
                <a:srgbClr val="0019FF"/>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85" name="圆角矩形 84" title=""/>
          <p:cNvSpPr/>
          <p:nvPr>
            <p:custDataLst>
              <p:tags r:id="rId11"/>
            </p:custDataLst>
          </p:nvPr>
        </p:nvSpPr>
        <p:spPr>
          <a:xfrm>
            <a:off x="3143250" y="4934585"/>
            <a:ext cx="7218045" cy="509905"/>
          </a:xfrm>
          <a:prstGeom prst="roundRect">
            <a:avLst>
              <a:gd name="adj" fmla="val 7522"/>
            </a:avLst>
          </a:prstGeom>
          <a:solidFill>
            <a:schemeClr val="accent4">
              <a:lumMod val="20000"/>
              <a:lumOff val="80000"/>
            </a:schemeClr>
          </a:solidFill>
          <a:ln w="12700">
            <a:solidFill>
              <a:srgbClr val="000000">
                <a:alpha val="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00000"/>
              </a:lnSpc>
            </a:pPr>
            <a:r>
              <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第十三课  创新思维要力求超前</a:t>
            </a:r>
            <a:endPar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4" name="文本框 3" title=""/>
          <p:cNvSpPr txBox="1"/>
          <p:nvPr>
            <p:custDataLst>
              <p:tags r:id="rId12"/>
            </p:custDataLst>
          </p:nvPr>
        </p:nvSpPr>
        <p:spPr>
          <a:xfrm>
            <a:off x="1804035" y="3300730"/>
            <a:ext cx="1146175" cy="20612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0"/>
                <a:sym typeface="+mn-ea"/>
              </a:rPr>
              <a:t>提高创新思维能力</a:t>
            </a:r>
            <a:endParaRPr lang="zh-CN" altLang="en-US" sz="3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0"/>
              <a:sym typeface="+mn-ea"/>
            </a:endParaRPr>
          </a:p>
        </p:txBody>
      </p:sp>
      <p:sp>
        <p:nvSpPr>
          <p:cNvPr id="8" name="左大括号 7" title=""/>
          <p:cNvSpPr/>
          <p:nvPr>
            <p:custDataLst>
              <p:tags r:id="rId13"/>
            </p:custDataLst>
          </p:nvPr>
        </p:nvSpPr>
        <p:spPr>
          <a:xfrm>
            <a:off x="2926715" y="3434715"/>
            <a:ext cx="135890" cy="1818640"/>
          </a:xfrm>
          <a:prstGeom prst="leftBrace">
            <a:avLst/>
          </a:prstGeom>
          <a:ln w="31750"/>
        </p:spPr>
        <p:style>
          <a:lnRef idx="1">
            <a:schemeClr val="dk1"/>
          </a:lnRef>
          <a:fillRef idx="0">
            <a:schemeClr val="dk1"/>
          </a:fillRef>
          <a:effectRef idx="0">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cxnSp>
        <p:nvCxnSpPr>
          <p:cNvPr id="17" name="直接连接符 16" title=""/>
          <p:cNvCxnSpPr/>
          <p:nvPr>
            <p:custDataLst>
              <p:tags r:id="rId14"/>
            </p:custDataLst>
          </p:nvPr>
        </p:nvCxnSpPr>
        <p:spPr>
          <a:xfrm>
            <a:off x="-17780" y="2158365"/>
            <a:ext cx="12191365" cy="57785"/>
          </a:xfrm>
          <a:prstGeom prst="line">
            <a:avLst/>
          </a:prstGeom>
          <a:ln w="28575" cmpd="sng">
            <a:solidFill>
              <a:srgbClr val="FF0000"/>
            </a:solidFill>
            <a:prstDash val="solid"/>
          </a:ln>
        </p:spPr>
        <p:style>
          <a:lnRef idx="2">
            <a:schemeClr val="accent1"/>
          </a:lnRef>
          <a:fillRef idx="0">
            <a:srgbClr val="FFFFFF"/>
          </a:fillRef>
          <a:effectRef idx="0">
            <a:srgbClr val="FFFFFF"/>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7" name="表格 6" title=""/>
          <p:cNvGraphicFramePr>
            <a:graphicFrameLocks noGrp="1"/>
          </p:cNvGraphicFramePr>
          <p:nvPr>
            <p:custDataLst>
              <p:tags r:id="rId3"/>
            </p:custDataLst>
          </p:nvPr>
        </p:nvGraphicFramePr>
        <p:xfrm>
          <a:off x="224155" y="973455"/>
          <a:ext cx="11798935" cy="5570220"/>
        </p:xfrm>
        <a:graphic>
          <a:graphicData uri="http://schemas.openxmlformats.org/drawingml/2006/table">
            <a:tbl>
              <a:tblPr/>
              <a:tblGrid>
                <a:gridCol w="965200"/>
                <a:gridCol w="1875155"/>
                <a:gridCol w="3043555"/>
                <a:gridCol w="5915025"/>
              </a:tblGrid>
              <a:tr h="457835">
                <a:tc gridSpan="2">
                  <a:txBody>
                    <a:bodyPr vert="horz" wrap="square"/>
                    <a:lstStyle/>
                    <a:p>
                      <a:pPr marL="0" marR="0" lvl="0" indent="0" algn="ctr" defTabSz="913765" rtl="0" eaLnBrk="1" fontAlgn="auto" latinLnBrk="0" hangingPunct="1">
                        <a:lnSpc>
                          <a:spcPts val="2600"/>
                        </a:lnSpc>
                        <a:spcBef>
                          <a:spcPct val="0"/>
                        </a:spcBef>
                        <a:spcAft>
                          <a:spcPct val="0"/>
                        </a:spcAft>
                        <a:buClrTx/>
                        <a:buSzTx/>
                        <a:buFontTx/>
                        <a:buNone/>
                        <a:defRPr/>
                      </a:pPr>
                      <a:r>
                        <a:rPr lang="zh-CN" altLang="en-US" sz="2800" b="1">
                          <a:solidFill>
                            <a:srgbClr val="FF0000"/>
                          </a:solidFill>
                          <a:latin typeface="宋体" panose="02010600030101010101" pitchFamily="2" charset="-122"/>
                          <a:ea typeface="宋体" panose="02010600030101010101" pitchFamily="2" charset="-122"/>
                        </a:rPr>
                        <a:t>核心考点</a:t>
                      </a:r>
                      <a:endParaRPr lang="zh-CN" altLang="en-US" sz="2800" b="1">
                        <a:solidFill>
                          <a:srgbClr val="FF0000"/>
                        </a:solidFill>
                        <a:latin typeface="宋体" panose="02010600030101010101" pitchFamily="2" charset="-122"/>
                        <a:ea typeface="宋体" panose="02010600030101010101" pitchFamily="2"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a:txBody>
                    <a:bodyPr vert="horz" wrap="square"/>
                    <a:lstStyle/>
                    <a:p>
                      <a:pPr algn="ctr"/>
                      <a:r>
                        <a:rPr lang="en-US" altLang="zh-CN" sz="2800" b="1" smtClean="0">
                          <a:solidFill>
                            <a:srgbClr val="FF0000"/>
                          </a:solidFill>
                          <a:latin typeface="宋体" panose="02010600030101010101" pitchFamily="2" charset="-122"/>
                          <a:ea typeface="宋体" panose="02010600030101010101" pitchFamily="2" charset="-122"/>
                          <a:cs typeface="宋体" panose="02010600030101010101" pitchFamily="2" charset="-122"/>
                        </a:rPr>
                        <a:t>2022</a:t>
                      </a:r>
                      <a:r>
                        <a:rPr lang="zh-CN" altLang="en-US" sz="2800" b="1" smtClean="0">
                          <a:solidFill>
                            <a:srgbClr val="FF0000"/>
                          </a:solidFill>
                          <a:latin typeface="宋体" panose="02010600030101010101" pitchFamily="2" charset="-122"/>
                          <a:ea typeface="宋体" panose="02010600030101010101" pitchFamily="2" charset="-122"/>
                          <a:cs typeface="宋体" panose="02010600030101010101" pitchFamily="2" charset="-122"/>
                        </a:rPr>
                        <a:t>年</a:t>
                      </a:r>
                      <a:endParaRPr lang="zh-CN" altLang="en-US" sz="2800" b="1" smtClean="0">
                        <a:solidFill>
                          <a:srgbClr val="FF0000"/>
                        </a:solidFill>
                        <a:latin typeface="宋体" panose="02010600030101010101" pitchFamily="2" charset="-122"/>
                        <a:ea typeface="宋体" panose="02010600030101010101" pitchFamily="2" charset="-122"/>
                        <a:cs typeface="宋体" panose="02010600030101010101" pitchFamily="2"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r>
                        <a:rPr lang="en-US" altLang="zh-CN" sz="2800" b="1" smtClean="0">
                          <a:solidFill>
                            <a:srgbClr val="FF0000"/>
                          </a:solidFill>
                          <a:latin typeface="宋体" panose="02010600030101010101" pitchFamily="2" charset="-122"/>
                          <a:ea typeface="宋体" panose="02010600030101010101" pitchFamily="2" charset="-122"/>
                          <a:cs typeface="宋体" panose="02010600030101010101" pitchFamily="2" charset="-122"/>
                        </a:rPr>
                        <a:t>2023</a:t>
                      </a:r>
                      <a:r>
                        <a:rPr lang="zh-CN" altLang="en-US" sz="2800" b="1" smtClean="0">
                          <a:solidFill>
                            <a:srgbClr val="FF0000"/>
                          </a:solidFill>
                          <a:latin typeface="宋体" panose="02010600030101010101" pitchFamily="2" charset="-122"/>
                          <a:ea typeface="宋体" panose="02010600030101010101" pitchFamily="2" charset="-122"/>
                          <a:cs typeface="宋体" panose="02010600030101010101" pitchFamily="2" charset="-122"/>
                        </a:rPr>
                        <a:t>年</a:t>
                      </a:r>
                      <a:endParaRPr lang="zh-CN" altLang="en-US" sz="2800" b="1" smtClean="0">
                        <a:solidFill>
                          <a:srgbClr val="FF0000"/>
                        </a:solidFill>
                        <a:latin typeface="宋体" panose="02010600030101010101" pitchFamily="2" charset="-122"/>
                        <a:ea typeface="宋体" panose="02010600030101010101" pitchFamily="2" charset="-122"/>
                        <a:cs typeface="宋体" panose="02010600030101010101" pitchFamily="2"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49910">
                <a:tc gridSpan="2">
                  <a:txBody>
                    <a:bodyPr vert="horz" wrap="square"/>
                    <a:lstStyle/>
                    <a:p>
                      <a:pPr marL="0" marR="0" lvl="0" indent="0" algn="l" defTabSz="1219200" rtl="0" eaLnBrk="1" fontAlgn="auto" latinLnBrk="0" hangingPunct="1">
                        <a:lnSpc>
                          <a:spcPct val="100000"/>
                        </a:lnSpc>
                        <a:spcBef>
                          <a:spcPct val="0"/>
                        </a:spcBef>
                        <a:spcAft>
                          <a:spcPct val="0"/>
                        </a:spcAft>
                        <a:buClrTx/>
                        <a:buSzTx/>
                        <a:buFontTx/>
                        <a:buNone/>
                        <a:defRPr/>
                      </a:pPr>
                      <a:r>
                        <a:rPr lang="zh-CN" altLang="en-US" sz="2000" b="1">
                          <a:solidFill>
                            <a:srgbClr val="0000FF"/>
                          </a:solidFill>
                          <a:latin typeface="微软雅黑" panose="020b0503020204020204" pitchFamily="34" charset="-122"/>
                          <a:ea typeface="微软雅黑" panose="020b0503020204020204" pitchFamily="34" charset="-122"/>
                        </a:rPr>
                        <a:t>抽象思维与形象思维</a:t>
                      </a:r>
                      <a:endParaRPr lang="zh-CN" altLang="en-US" sz="2000" b="1">
                        <a:solidFill>
                          <a:srgbClr val="0000FF"/>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a:txBody>
                    <a:bodyPr vert="horz" wrap="square"/>
                    <a:lstStyle/>
                    <a:p>
                      <a:r>
                        <a:rPr lang="zh-CN" altLang="en-US"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北京卷</a:t>
                      </a:r>
                      <a:r>
                        <a:rPr lang="en-US" altLang="zh-CN"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7</a:t>
                      </a:r>
                      <a:endParaRPr lang="zh-CN" altLang="en-US" sz="2200" b="1" smtClean="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endParaRPr lang="zh-CN" altLang="en-US" sz="2200" b="1">
                        <a:latin typeface="楷体" panose="02010609060101010101" pitchFamily="49" charset="-122"/>
                        <a:ea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5135">
                <a:tc gridSpan="2">
                  <a:txBody>
                    <a:bodyPr vert="horz" wrap="square"/>
                    <a:lstStyle/>
                    <a:p>
                      <a:pPr marL="0" marR="0" lvl="0" indent="0" algn="l" defTabSz="1069975" rtl="0" eaLnBrk="1" fontAlgn="auto" latinLnBrk="0" hangingPunct="1">
                        <a:lnSpc>
                          <a:spcPct val="100000"/>
                        </a:lnSpc>
                        <a:spcBef>
                          <a:spcPct val="0"/>
                        </a:spcBef>
                        <a:spcAft>
                          <a:spcPct val="0"/>
                        </a:spcAft>
                        <a:buClrTx/>
                        <a:buSzTx/>
                        <a:buFontTx/>
                        <a:buNone/>
                        <a:defRPr/>
                      </a:pPr>
                      <a:r>
                        <a:rPr lang="zh-CN" altLang="en-US" sz="2000" b="1">
                          <a:solidFill>
                            <a:srgbClr val="0000FF"/>
                          </a:solidFill>
                          <a:latin typeface="微软雅黑" panose="020b0503020204020204" pitchFamily="34" charset="-122"/>
                          <a:ea typeface="微软雅黑" panose="020b0503020204020204" pitchFamily="34" charset="-122"/>
                        </a:rPr>
                        <a:t>科学思维的特点、意义</a:t>
                      </a:r>
                      <a:endParaRPr lang="zh-CN" altLang="en-US" sz="2000" b="1">
                        <a:solidFill>
                          <a:srgbClr val="0000FF"/>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a:txBody>
                    <a:bodyPr vert="horz" wrap="square"/>
                    <a:lstStyle/>
                    <a:p>
                      <a:pPr marL="0" marR="0" lvl="0" indent="0" algn="l" defTabSz="914400" rtl="0" eaLnBrk="1" fontAlgn="auto" latinLnBrk="0" hangingPunct="1">
                        <a:lnSpc>
                          <a:spcPts val="33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北京卷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17</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endParaRPr lang="zh-CN" altLang="en-US" sz="2200" b="1">
                        <a:latin typeface="楷体" panose="02010609060101010101" pitchFamily="49" charset="-122"/>
                        <a:ea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5135">
                <a:tc gridSpan="2">
                  <a:txBody>
                    <a:bodyPr vert="horz" wrap="square"/>
                    <a:lstStyle/>
                    <a:p>
                      <a:pPr algn="l"/>
                      <a:r>
                        <a:rPr lang="zh-CN" altLang="en-US" sz="2000" b="1">
                          <a:solidFill>
                            <a:srgbClr val="FF0000"/>
                          </a:solidFill>
                          <a:latin typeface="微软雅黑" panose="020b0503020204020204" pitchFamily="34" charset="-122"/>
                          <a:ea typeface="微软雅黑" panose="020b0503020204020204" pitchFamily="34" charset="-122"/>
                        </a:rPr>
                        <a:t>逻辑思维的基本规律</a:t>
                      </a:r>
                      <a:endParaRPr lang="zh-CN" altLang="en-US" sz="2000" b="1">
                        <a:solidFill>
                          <a:srgbClr val="FF0000"/>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a:txBody>
                    <a:bodyPr vert="horz" wrap="square"/>
                    <a:lstStyle/>
                    <a:p>
                      <a:pPr marL="0" marR="0" lvl="0" indent="0" algn="l" defTabSz="914400" rtl="0" eaLnBrk="1" fontAlgn="auto" latinLnBrk="0" hangingPunct="1">
                        <a:lnSpc>
                          <a:spcPts val="3300"/>
                        </a:lnSpc>
                        <a:spcBef>
                          <a:spcPct val="0"/>
                        </a:spcBef>
                        <a:spcAft>
                          <a:spcPct val="0"/>
                        </a:spcAft>
                        <a:buClrTx/>
                        <a:buSzTx/>
                        <a:buFontTx/>
                        <a:buNone/>
                        <a:defRPr/>
                      </a:pPr>
                      <a:endParaRPr lang="zh-CN" altLang="en-US" sz="2200" b="1">
                        <a:solidFill>
                          <a:srgbClr val="FF0000"/>
                        </a:solidFill>
                        <a:latin typeface="楷体" panose="02010609060101010101" pitchFamily="49" charset="-122"/>
                        <a:ea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r>
                        <a:rPr lang="zh-CN" altLang="en-US" sz="2200" b="1" smtClean="0">
                          <a:solidFill>
                            <a:srgbClr val="FF0000"/>
                          </a:solidFill>
                          <a:latin typeface="楷体" panose="02010609060101010101" pitchFamily="49" charset="-122"/>
                          <a:ea typeface="楷体" panose="02010609060101010101" pitchFamily="49" charset="-122"/>
                          <a:cs typeface="楷体" panose="02010609060101010101" pitchFamily="49" charset="-122"/>
                        </a:rPr>
                        <a:t>浙江</a:t>
                      </a:r>
                      <a:r>
                        <a:rPr lang="en-US" altLang="zh-CN" sz="2200" b="1" smtClean="0">
                          <a:solidFill>
                            <a:srgbClr val="FF0000"/>
                          </a:solidFill>
                          <a:latin typeface="楷体" panose="02010609060101010101" pitchFamily="49" charset="-122"/>
                          <a:ea typeface="楷体" panose="02010609060101010101" pitchFamily="49" charset="-122"/>
                          <a:cs typeface="楷体" panose="02010609060101010101" pitchFamily="49" charset="-122"/>
                        </a:rPr>
                        <a:t>6</a:t>
                      </a:r>
                      <a:r>
                        <a:rPr lang="zh-CN" altLang="en-US" sz="2200" b="1" smtClean="0">
                          <a:solidFill>
                            <a:srgbClr val="FF0000"/>
                          </a:solidFill>
                          <a:latin typeface="楷体" panose="02010609060101010101" pitchFamily="49" charset="-122"/>
                          <a:ea typeface="楷体" panose="02010609060101010101" pitchFamily="49" charset="-122"/>
                          <a:cs typeface="楷体" panose="02010609060101010101" pitchFamily="49" charset="-122"/>
                        </a:rPr>
                        <a:t>月</a:t>
                      </a:r>
                      <a:r>
                        <a:rPr lang="en-US" altLang="zh-CN" sz="2200" b="1" smtClean="0">
                          <a:solidFill>
                            <a:srgbClr val="FF0000"/>
                          </a:solidFill>
                          <a:latin typeface="楷体" panose="02010609060101010101" pitchFamily="49" charset="-122"/>
                          <a:ea typeface="楷体" panose="02010609060101010101" pitchFamily="49" charset="-122"/>
                          <a:cs typeface="楷体" panose="02010609060101010101" pitchFamily="49" charset="-122"/>
                        </a:rPr>
                        <a:t>28</a:t>
                      </a:r>
                      <a:r>
                        <a:rPr lang="zh-CN" altLang="en-US" sz="2200" b="1" smtClean="0">
                          <a:solidFill>
                            <a:srgbClr val="FF0000"/>
                          </a:solidFill>
                          <a:latin typeface="楷体" panose="02010609060101010101" pitchFamily="49" charset="-122"/>
                          <a:ea typeface="楷体" panose="02010609060101010101" pitchFamily="49" charset="-122"/>
                          <a:cs typeface="楷体" panose="02010609060101010101" pitchFamily="49" charset="-122"/>
                        </a:rPr>
                        <a:t>；广东卷</a:t>
                      </a:r>
                      <a:r>
                        <a:rPr lang="en-US" altLang="zh-CN" sz="2200" b="1" smtClean="0">
                          <a:solidFill>
                            <a:srgbClr val="FF0000"/>
                          </a:solidFill>
                          <a:latin typeface="楷体" panose="02010609060101010101" pitchFamily="49" charset="-122"/>
                          <a:ea typeface="楷体" panose="02010609060101010101" pitchFamily="49" charset="-122"/>
                          <a:cs typeface="楷体" panose="02010609060101010101" pitchFamily="49" charset="-122"/>
                        </a:rPr>
                        <a:t>16</a:t>
                      </a:r>
                      <a:r>
                        <a:rPr lang="zh-CN" altLang="en-US" sz="2200" b="1" smtClean="0">
                          <a:solidFill>
                            <a:srgbClr val="FF0000"/>
                          </a:solidFill>
                          <a:latin typeface="楷体" panose="02010609060101010101" pitchFamily="49" charset="-122"/>
                          <a:ea typeface="楷体" panose="02010609060101010101" pitchFamily="49" charset="-122"/>
                          <a:cs typeface="楷体" panose="02010609060101010101" pitchFamily="49" charset="-122"/>
                        </a:rPr>
                        <a:t>；湖北卷</a:t>
                      </a:r>
                      <a:r>
                        <a:rPr lang="en-US" altLang="zh-CN" sz="2200" b="1" smtClean="0">
                          <a:solidFill>
                            <a:srgbClr val="FF0000"/>
                          </a:solidFill>
                          <a:latin typeface="楷体" panose="02010609060101010101" pitchFamily="49" charset="-122"/>
                          <a:ea typeface="楷体" panose="02010609060101010101" pitchFamily="49" charset="-122"/>
                          <a:cs typeface="楷体" panose="02010609060101010101" pitchFamily="49" charset="-122"/>
                        </a:rPr>
                        <a:t>13</a:t>
                      </a:r>
                      <a:endParaRPr lang="en-US" altLang="zh-CN" sz="2200" b="1" smtClean="0">
                        <a:solidFill>
                          <a:srgbClr val="FF0000"/>
                        </a:solidFill>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775970">
                <a:tc rowSpan="3">
                  <a:txBody>
                    <a:bodyPr vert="horz" wrap="square"/>
                    <a:lstStyle/>
                    <a:p>
                      <a:pPr algn="ctr"/>
                      <a:r>
                        <a:rPr lang="zh-CN" altLang="en-US" sz="2000" b="1">
                          <a:solidFill>
                            <a:srgbClr val="0000FF"/>
                          </a:solidFill>
                          <a:latin typeface="微软雅黑" panose="020b0503020204020204" pitchFamily="34" charset="-122"/>
                          <a:ea typeface="微软雅黑" panose="020b0503020204020204" pitchFamily="34" charset="-122"/>
                        </a:rPr>
                        <a:t>逻辑思维规则</a:t>
                      </a:r>
                      <a:endParaRPr lang="zh-CN" altLang="en-US" sz="2000" b="1">
                        <a:solidFill>
                          <a:srgbClr val="0000FF"/>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0" marR="0" lvl="0" indent="0" algn="ctr" defTabSz="1219200" rtl="0" eaLnBrk="1" fontAlgn="auto" latinLnBrk="0" hangingPunct="1">
                        <a:lnSpc>
                          <a:spcPct val="100000"/>
                        </a:lnSpc>
                        <a:spcBef>
                          <a:spcPct val="0"/>
                        </a:spcBef>
                        <a:spcAft>
                          <a:spcPct val="0"/>
                        </a:spcAft>
                        <a:buClrTx/>
                        <a:buSzTx/>
                        <a:buFontTx/>
                        <a:buNone/>
                        <a:defRPr/>
                      </a:pPr>
                      <a:r>
                        <a:rPr lang="zh-CN" altLang="en-US" sz="2000" b="1">
                          <a:solidFill>
                            <a:srgbClr val="0000FF"/>
                          </a:solidFill>
                          <a:latin typeface="微软雅黑" panose="020b0503020204020204" pitchFamily="34" charset="-122"/>
                          <a:ea typeface="微软雅黑" panose="020b0503020204020204" pitchFamily="34" charset="-122"/>
                        </a:rPr>
                        <a:t>判断</a:t>
                      </a:r>
                      <a:endParaRPr lang="zh-CN" altLang="en-US" sz="2000" b="1">
                        <a:solidFill>
                          <a:srgbClr val="0000FF"/>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海南卷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20</a:t>
                      </a:r>
                      <a:endParaRPr lang="en-US" altLang="zh-CN"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0" marR="0" lvl="0" indent="0" algn="l" defTabSz="12192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山东卷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12</a:t>
                      </a:r>
                      <a:r>
                        <a:rPr lang="zh-CN" altLang="en-US" sz="2200" b="1" smtClean="0">
                          <a:latin typeface="楷体" panose="02010609060101010101" pitchFamily="49" charset="-122"/>
                          <a:ea typeface="楷体" panose="02010609060101010101" pitchFamily="49" charset="-122"/>
                          <a:cs typeface="楷体" panose="02010609060101010101" pitchFamily="49" charset="-122"/>
                        </a:rPr>
                        <a:t>；新课标</a:t>
                      </a:r>
                      <a:r>
                        <a:rPr lang="en-US" altLang="zh-CN" sz="2200" b="1" smtClean="0">
                          <a:latin typeface="楷体" panose="02010609060101010101" pitchFamily="49" charset="-122"/>
                          <a:ea typeface="楷体" panose="02010609060101010101" pitchFamily="49" charset="-122"/>
                          <a:cs typeface="楷体" panose="02010609060101010101" pitchFamily="49" charset="-122"/>
                        </a:rPr>
                        <a:t>Ⅱ</a:t>
                      </a:r>
                      <a:r>
                        <a:rPr lang="zh-CN" altLang="en-US" sz="2200" b="1" smtClean="0">
                          <a:latin typeface="楷体" panose="02010609060101010101" pitchFamily="49" charset="-122"/>
                          <a:ea typeface="楷体" panose="02010609060101010101" pitchFamily="49" charset="-122"/>
                          <a:cs typeface="楷体" panose="02010609060101010101" pitchFamily="49" charset="-122"/>
                        </a:rPr>
                        <a:t>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23</a:t>
                      </a:r>
                      <a:r>
                        <a:rPr lang="zh-CN" altLang="en-US" sz="2200" b="1" smtClean="0">
                          <a:latin typeface="楷体" panose="02010609060101010101" pitchFamily="49" charset="-122"/>
                          <a:ea typeface="楷体" panose="02010609060101010101" pitchFamily="49" charset="-122"/>
                          <a:cs typeface="楷体" panose="02010609060101010101" pitchFamily="49" charset="-122"/>
                        </a:rPr>
                        <a:t>；辽宁卷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15</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p>
                      <a:pPr marL="0" marR="0" lvl="0" indent="0" algn="l" defTabSz="12192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浙江</a:t>
                      </a:r>
                      <a:r>
                        <a:rPr lang="en-US" altLang="zh-CN" sz="2200" b="1" smtClean="0">
                          <a:latin typeface="楷体" panose="02010609060101010101" pitchFamily="49" charset="-122"/>
                          <a:ea typeface="楷体" panose="02010609060101010101" pitchFamily="49" charset="-122"/>
                          <a:cs typeface="楷体" panose="02010609060101010101" pitchFamily="49" charset="-122"/>
                        </a:rPr>
                        <a:t>6</a:t>
                      </a:r>
                      <a:r>
                        <a:rPr lang="zh-CN" altLang="en-US" sz="2200" b="1" smtClean="0">
                          <a:latin typeface="楷体" panose="02010609060101010101" pitchFamily="49" charset="-122"/>
                          <a:ea typeface="楷体" panose="02010609060101010101" pitchFamily="49" charset="-122"/>
                          <a:cs typeface="楷体" panose="02010609060101010101" pitchFamily="49" charset="-122"/>
                        </a:rPr>
                        <a:t>月</a:t>
                      </a:r>
                      <a:r>
                        <a:rPr lang="en-US" altLang="zh-CN" sz="2200" b="1" smtClean="0">
                          <a:latin typeface="楷体" panose="02010609060101010101" pitchFamily="49" charset="-122"/>
                          <a:ea typeface="楷体" panose="02010609060101010101" pitchFamily="49" charset="-122"/>
                          <a:cs typeface="楷体" panose="02010609060101010101" pitchFamily="49" charset="-122"/>
                        </a:rPr>
                        <a:t>27</a:t>
                      </a:r>
                      <a:r>
                        <a:rPr lang="zh-CN" altLang="en-US" sz="2200" b="1" smtClean="0">
                          <a:latin typeface="楷体" panose="02010609060101010101" pitchFamily="49" charset="-122"/>
                          <a:ea typeface="楷体" panose="02010609060101010101" pitchFamily="49" charset="-122"/>
                          <a:cs typeface="楷体" panose="02010609060101010101" pitchFamily="49" charset="-122"/>
                        </a:rPr>
                        <a:t>；湖北卷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21(2)</a:t>
                      </a:r>
                      <a:r>
                        <a:rPr lang="zh-CN" altLang="en-US" sz="2200" b="1" smtClean="0">
                          <a:latin typeface="楷体" panose="02010609060101010101" pitchFamily="49" charset="-122"/>
                          <a:ea typeface="楷体" panose="02010609060101010101" pitchFamily="49" charset="-122"/>
                          <a:cs typeface="楷体" panose="02010609060101010101" pitchFamily="49" charset="-122"/>
                        </a:rPr>
                        <a:t>；湖南卷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15</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387985">
                <a:tc vMerge="1">
                  <a:txBody>
                    <a:bodyPr vert="horz" wrap="square"/>
                    <a:lstStyle/>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0" marR="0" lvl="0" indent="0" algn="ctr" defTabSz="1219200" rtl="0" eaLnBrk="1" fontAlgn="auto" latinLnBrk="0" hangingPunct="1">
                        <a:lnSpc>
                          <a:spcPct val="100000"/>
                        </a:lnSpc>
                        <a:spcBef>
                          <a:spcPct val="0"/>
                        </a:spcBef>
                        <a:spcAft>
                          <a:spcPct val="0"/>
                        </a:spcAft>
                        <a:buClrTx/>
                        <a:buSzTx/>
                        <a:buFontTx/>
                        <a:buNone/>
                        <a:defRPr/>
                      </a:pPr>
                      <a:r>
                        <a:rPr lang="zh-CN" altLang="en-US" sz="2000" b="1">
                          <a:solidFill>
                            <a:srgbClr val="0000FF"/>
                          </a:solidFill>
                          <a:latin typeface="微软雅黑" panose="020b0503020204020204" pitchFamily="34" charset="-122"/>
                          <a:ea typeface="微软雅黑" panose="020b0503020204020204" pitchFamily="34" charset="-122"/>
                        </a:rPr>
                        <a:t>归纳</a:t>
                      </a:r>
                      <a:endParaRPr lang="zh-CN" altLang="en-US" sz="2000" b="1">
                        <a:solidFill>
                          <a:srgbClr val="0000FF"/>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海南卷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22</a:t>
                      </a:r>
                      <a:endParaRPr lang="en-US" altLang="zh-CN"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0" marR="0" lvl="0" indent="0" algn="l" defTabSz="12192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江苏卷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12</a:t>
                      </a:r>
                      <a:endParaRPr lang="en-US" altLang="zh-CN"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068070">
                <a:tc vMerge="1">
                  <a:txBody>
                    <a:bodyPr vert="horz" wrap="square"/>
                    <a:lstStyle/>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0" marR="0" lvl="0" indent="0" algn="ctr" defTabSz="1219200" rtl="0" eaLnBrk="1" fontAlgn="auto" latinLnBrk="0" hangingPunct="1">
                        <a:lnSpc>
                          <a:spcPct val="100000"/>
                        </a:lnSpc>
                        <a:spcBef>
                          <a:spcPct val="0"/>
                        </a:spcBef>
                        <a:spcAft>
                          <a:spcPct val="0"/>
                        </a:spcAft>
                        <a:buClrTx/>
                        <a:buSzTx/>
                        <a:buFontTx/>
                        <a:buNone/>
                        <a:defRPr/>
                      </a:pPr>
                      <a:r>
                        <a:rPr lang="zh-CN" altLang="en-US" sz="2000" b="1">
                          <a:solidFill>
                            <a:srgbClr val="0000FF"/>
                          </a:solidFill>
                          <a:latin typeface="微软雅黑" panose="020b0503020204020204" pitchFamily="34" charset="-122"/>
                          <a:ea typeface="微软雅黑" panose="020b0503020204020204" pitchFamily="34" charset="-122"/>
                        </a:rPr>
                        <a:t>推理</a:t>
                      </a:r>
                      <a:endParaRPr lang="zh-CN" altLang="en-US" sz="2000" b="1">
                        <a:solidFill>
                          <a:srgbClr val="0000FF"/>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山东卷</a:t>
                      </a:r>
                      <a:r>
                        <a:rPr lang="en-US" altLang="zh-CN"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18⑴</a:t>
                      </a:r>
                      <a:r>
                        <a:rPr lang="zh-CN" altLang="en-US"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；北京卷</a:t>
                      </a:r>
                      <a:r>
                        <a:rPr lang="en-US" altLang="zh-CN"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8</a:t>
                      </a:r>
                      <a:r>
                        <a:rPr lang="zh-CN" altLang="en-US"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；辽宁卷</a:t>
                      </a:r>
                      <a:r>
                        <a:rPr lang="en-US" altLang="zh-CN"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16</a:t>
                      </a:r>
                      <a:r>
                        <a:rPr lang="zh-CN" altLang="en-US"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a:t>
                      </a:r>
                      <a:r>
                        <a:rPr lang="zh-CN" altLang="en-US" sz="2200" b="1" smtClean="0">
                          <a:latin typeface="楷体" panose="02010609060101010101" pitchFamily="49" charset="-122"/>
                          <a:ea typeface="楷体" panose="02010609060101010101" pitchFamily="49" charset="-122"/>
                          <a:cs typeface="楷体" panose="02010609060101010101" pitchFamily="49" charset="-122"/>
                        </a:rPr>
                        <a:t>海南卷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21</a:t>
                      </a:r>
                      <a:endParaRPr lang="en-US" altLang="zh-CN"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0" marR="0" lvl="0" indent="0" algn="l" defTabSz="12192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山东卷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13</a:t>
                      </a:r>
                      <a:r>
                        <a:rPr lang="zh-CN" altLang="en-US" sz="2200" b="1" smtClean="0">
                          <a:latin typeface="楷体" panose="02010609060101010101" pitchFamily="49" charset="-122"/>
                          <a:ea typeface="楷体" panose="02010609060101010101" pitchFamily="49" charset="-122"/>
                          <a:cs typeface="楷体" panose="02010609060101010101" pitchFamily="49" charset="-122"/>
                        </a:rPr>
                        <a:t>；浙江</a:t>
                      </a:r>
                      <a:r>
                        <a:rPr lang="en-US" altLang="zh-CN" sz="2200" b="1" smtClean="0">
                          <a:latin typeface="楷体" panose="02010609060101010101" pitchFamily="49" charset="-122"/>
                          <a:ea typeface="楷体" panose="02010609060101010101" pitchFamily="49" charset="-122"/>
                          <a:cs typeface="楷体" panose="02010609060101010101" pitchFamily="49" charset="-122"/>
                        </a:rPr>
                        <a:t>1</a:t>
                      </a:r>
                      <a:r>
                        <a:rPr lang="zh-CN" altLang="en-US" sz="2200" b="1" smtClean="0">
                          <a:latin typeface="楷体" panose="02010609060101010101" pitchFamily="49" charset="-122"/>
                          <a:ea typeface="楷体" panose="02010609060101010101" pitchFamily="49" charset="-122"/>
                          <a:cs typeface="楷体" panose="02010609060101010101" pitchFamily="49" charset="-122"/>
                        </a:rPr>
                        <a:t>月</a:t>
                      </a:r>
                      <a:r>
                        <a:rPr lang="en-US" altLang="zh-CN" sz="2200" b="1" smtClean="0">
                          <a:latin typeface="楷体" panose="02010609060101010101" pitchFamily="49" charset="-122"/>
                          <a:ea typeface="楷体" panose="02010609060101010101" pitchFamily="49" charset="-122"/>
                          <a:cs typeface="楷体" panose="02010609060101010101" pitchFamily="49" charset="-122"/>
                        </a:rPr>
                        <a:t>28</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r>
                        <a:rPr lang="en-US" altLang="zh-CN" sz="2200" b="1" smtClean="0">
                          <a:latin typeface="楷体" panose="02010609060101010101" pitchFamily="49" charset="-122"/>
                          <a:ea typeface="楷体" panose="02010609060101010101" pitchFamily="49" charset="-122"/>
                          <a:cs typeface="楷体" panose="02010609060101010101" pitchFamily="49" charset="-122"/>
                        </a:rPr>
                        <a:t>29</a:t>
                      </a:r>
                      <a:r>
                        <a:rPr lang="zh-CN" altLang="en-US" sz="2200" b="1" smtClean="0">
                          <a:latin typeface="楷体" panose="02010609060101010101" pitchFamily="49" charset="-122"/>
                          <a:ea typeface="楷体" panose="02010609060101010101" pitchFamily="49" charset="-122"/>
                          <a:cs typeface="楷体" panose="02010609060101010101" pitchFamily="49" charset="-122"/>
                        </a:rPr>
                        <a:t>；浙江</a:t>
                      </a:r>
                      <a:r>
                        <a:rPr lang="en-US" altLang="zh-CN" sz="2200" b="1" smtClean="0">
                          <a:latin typeface="楷体" panose="02010609060101010101" pitchFamily="49" charset="-122"/>
                          <a:ea typeface="楷体" panose="02010609060101010101" pitchFamily="49" charset="-122"/>
                          <a:cs typeface="楷体" panose="02010609060101010101" pitchFamily="49" charset="-122"/>
                        </a:rPr>
                        <a:t>6</a:t>
                      </a:r>
                      <a:r>
                        <a:rPr lang="zh-CN" altLang="en-US" sz="2200" b="1" smtClean="0">
                          <a:latin typeface="楷体" panose="02010609060101010101" pitchFamily="49" charset="-122"/>
                          <a:ea typeface="楷体" panose="02010609060101010101" pitchFamily="49" charset="-122"/>
                          <a:cs typeface="楷体" panose="02010609060101010101" pitchFamily="49" charset="-122"/>
                        </a:rPr>
                        <a:t>月</a:t>
                      </a:r>
                      <a:r>
                        <a:rPr lang="en-US" altLang="zh-CN" sz="2200" b="1" smtClean="0">
                          <a:latin typeface="楷体" panose="02010609060101010101" pitchFamily="49" charset="-122"/>
                          <a:ea typeface="楷体" panose="02010609060101010101" pitchFamily="49" charset="-122"/>
                          <a:cs typeface="楷体" panose="02010609060101010101" pitchFamily="49" charset="-122"/>
                        </a:rPr>
                        <a:t>32</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p>
                      <a:pPr marL="0" marR="0" lvl="0" indent="0" algn="l" defTabSz="12192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湖北卷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12;</a:t>
                      </a:r>
                      <a:r>
                        <a:rPr lang="zh-CN" altLang="en-US" sz="2200" b="1" smtClean="0">
                          <a:latin typeface="楷体" panose="02010609060101010101" pitchFamily="49" charset="-122"/>
                          <a:ea typeface="楷体" panose="02010609060101010101" pitchFamily="49" charset="-122"/>
                          <a:cs typeface="楷体" panose="02010609060101010101" pitchFamily="49" charset="-122"/>
                        </a:rPr>
                        <a:t>湖南卷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15</a:t>
                      </a:r>
                      <a:r>
                        <a:rPr lang="zh-CN" altLang="en-US" sz="2200" b="1" smtClean="0">
                          <a:latin typeface="楷体" panose="02010609060101010101" pitchFamily="49" charset="-122"/>
                          <a:ea typeface="楷体" panose="02010609060101010101" pitchFamily="49" charset="-122"/>
                          <a:cs typeface="楷体" panose="02010609060101010101" pitchFamily="49" charset="-122"/>
                        </a:rPr>
                        <a:t>；江苏卷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20(2)</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p>
                      <a:pPr marL="0" marR="0" lvl="0" indent="0" algn="l" defTabSz="12192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sym typeface="+mn-ea"/>
                        </a:rPr>
                        <a:t>北京卷</a:t>
                      </a:r>
                      <a:r>
                        <a:rPr lang="en-US" altLang="zh-CN" sz="2200" b="1" smtClean="0">
                          <a:latin typeface="楷体" panose="02010609060101010101" pitchFamily="49" charset="-122"/>
                          <a:ea typeface="楷体" panose="02010609060101010101" pitchFamily="49" charset="-122"/>
                          <a:cs typeface="楷体" panose="02010609060101010101" pitchFamily="49" charset="-122"/>
                          <a:sym typeface="+mn-ea"/>
                        </a:rPr>
                        <a:t>7</a:t>
                      </a:r>
                      <a:r>
                        <a:rPr lang="zh-CN" altLang="en-US" sz="2200" b="1" smtClean="0">
                          <a:latin typeface="楷体" panose="02010609060101010101" pitchFamily="49" charset="-122"/>
                          <a:ea typeface="楷体" panose="02010609060101010101" pitchFamily="49" charset="-122"/>
                          <a:cs typeface="楷体" panose="02010609060101010101" pitchFamily="49" charset="-122"/>
                          <a:sym typeface="+mn-ea"/>
                        </a:rPr>
                        <a:t>、</a:t>
                      </a:r>
                      <a:r>
                        <a:rPr lang="en-US" altLang="zh-CN" sz="2200" b="1" smtClean="0">
                          <a:latin typeface="楷体" panose="02010609060101010101" pitchFamily="49" charset="-122"/>
                          <a:ea typeface="楷体" panose="02010609060101010101" pitchFamily="49" charset="-122"/>
                          <a:cs typeface="楷体" panose="02010609060101010101" pitchFamily="49" charset="-122"/>
                          <a:sym typeface="+mn-ea"/>
                        </a:rPr>
                        <a:t>18(3)</a:t>
                      </a:r>
                      <a:endParaRPr lang="en-US" altLang="zh-CN" sz="2200" b="1" smtClean="0">
                        <a:latin typeface="楷体" panose="02010609060101010101" pitchFamily="49" charset="-122"/>
                        <a:ea typeface="楷体" panose="02010609060101010101" pitchFamily="49" charset="-122"/>
                        <a:cs typeface="楷体" panose="02010609060101010101" pitchFamily="49" charset="-122"/>
                        <a:sym typeface="+mn-ea"/>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388620">
                <a:tc gridSpan="2">
                  <a:txBody>
                    <a:bodyPr vert="horz" wrap="square"/>
                    <a:lstStyle/>
                    <a:p>
                      <a:r>
                        <a:rPr lang="zh-CN" altLang="en-US" sz="2000" b="1">
                          <a:solidFill>
                            <a:srgbClr val="0000FF"/>
                          </a:solidFill>
                          <a:latin typeface="微软雅黑" panose="020b0503020204020204" pitchFamily="34" charset="-122"/>
                          <a:ea typeface="微软雅黑" panose="020b0503020204020204" pitchFamily="34" charset="-122"/>
                        </a:rPr>
                        <a:t>辩证思维方法</a:t>
                      </a:r>
                      <a:endParaRPr lang="zh-CN" altLang="en-US" sz="2000" b="1">
                        <a:solidFill>
                          <a:srgbClr val="0000FF"/>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山东卷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9</a:t>
                      </a:r>
                      <a:r>
                        <a:rPr lang="zh-CN" altLang="en-US" sz="2200" b="1" smtClean="0">
                          <a:latin typeface="楷体" panose="02010609060101010101" pitchFamily="49" charset="-122"/>
                          <a:ea typeface="楷体" panose="02010609060101010101" pitchFamily="49" charset="-122"/>
                          <a:cs typeface="楷体" panose="02010609060101010101" pitchFamily="49" charset="-122"/>
                        </a:rPr>
                        <a:t>；辽宁卷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20(2)</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0" marR="0" lvl="0" indent="0" algn="l" defTabSz="1219200" rtl="0" eaLnBrk="1" fontAlgn="auto" latinLnBrk="0" hangingPunct="1">
                        <a:lnSpc>
                          <a:spcPct val="1000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sym typeface="+mn-ea"/>
                        </a:rPr>
                        <a:t>湖南卷</a:t>
                      </a:r>
                      <a:r>
                        <a:rPr lang="en-US" altLang="zh-CN" sz="2200" b="1" smtClean="0">
                          <a:latin typeface="楷体" panose="02010609060101010101" pitchFamily="49" charset="-122"/>
                          <a:ea typeface="楷体" panose="02010609060101010101" pitchFamily="49" charset="-122"/>
                          <a:cs typeface="楷体" panose="02010609060101010101" pitchFamily="49" charset="-122"/>
                          <a:sym typeface="+mn-ea"/>
                        </a:rPr>
                        <a:t>20(3);</a:t>
                      </a:r>
                      <a:r>
                        <a:rPr lang="zh-CN" altLang="en-US" sz="2200" b="1" smtClean="0">
                          <a:latin typeface="楷体" panose="02010609060101010101" pitchFamily="49" charset="-122"/>
                          <a:ea typeface="楷体" panose="02010609060101010101" pitchFamily="49" charset="-122"/>
                          <a:cs typeface="楷体" panose="02010609060101010101" pitchFamily="49" charset="-122"/>
                        </a:rPr>
                        <a:t>辽宁卷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19(2)</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051560">
                <a:tc gridSpan="2">
                  <a:txBody>
                    <a:bodyPr vert="horz" wrap="square"/>
                    <a:lstStyle/>
                    <a:p>
                      <a:pPr algn="l"/>
                      <a:r>
                        <a:rPr lang="zh-CN" altLang="en-US" sz="2000" b="1">
                          <a:solidFill>
                            <a:srgbClr val="0000FF"/>
                          </a:solidFill>
                          <a:latin typeface="微软雅黑" panose="020b0503020204020204" pitchFamily="34" charset="-122"/>
                          <a:ea typeface="微软雅黑" panose="020b0503020204020204" pitchFamily="34" charset="-122"/>
                        </a:rPr>
                        <a:t>创新思维能力</a:t>
                      </a:r>
                      <a:endParaRPr lang="zh-CN" altLang="en-US" sz="2000" b="1">
                        <a:solidFill>
                          <a:srgbClr val="0000FF"/>
                        </a:solidFill>
                        <a:latin typeface="微软雅黑" panose="020b0503020204020204" pitchFamily="34" charset="-122"/>
                        <a:ea typeface="微软雅黑" panose="020b0503020204020204" pitchFamily="34"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hMerge="1">
                  <a:txBody>
                    <a:bodyPr vert="horz" wrap="square"/>
                    <a:lstStyle/>
                    <a:p/>
                  </a:txBody>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山东卷</a:t>
                      </a:r>
                      <a:r>
                        <a:rPr lang="en-US" altLang="zh-CN" sz="2200" b="1" smtClean="0">
                          <a:solidFill>
                            <a:srgbClr val="000000"/>
                          </a:solidFill>
                          <a:latin typeface="楷体" panose="02010609060101010101" pitchFamily="49" charset="-122"/>
                          <a:ea typeface="楷体" panose="02010609060101010101" pitchFamily="49" charset="-122"/>
                          <a:cs typeface="楷体" panose="02010609060101010101" pitchFamily="49" charset="-122"/>
                        </a:rPr>
                        <a:t>13</a:t>
                      </a:r>
                      <a:endParaRPr lang="zh-CN" altLang="en-US" sz="2200" b="1" smtClean="0">
                        <a:solidFill>
                          <a:srgbClr val="000000"/>
                        </a:solidFill>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c>
                  <a:txBody>
                    <a:bodyPr vert="horz" wrap="square"/>
                    <a:lstStyle/>
                    <a:p>
                      <a:pPr marL="0" marR="0" lvl="0" indent="0" algn="l" defTabSz="914400" rtl="0" eaLnBrk="1" fontAlgn="auto" latinLnBrk="0" hangingPunct="1">
                        <a:lnSpc>
                          <a:spcPts val="26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sym typeface="+mn-ea"/>
                        </a:rPr>
                        <a:t>新课标</a:t>
                      </a:r>
                      <a:r>
                        <a:rPr lang="en-US" altLang="zh-CN" sz="2200" b="1" smtClean="0">
                          <a:latin typeface="楷体" panose="02010609060101010101" pitchFamily="49" charset="-122"/>
                          <a:ea typeface="楷体" panose="02010609060101010101" pitchFamily="49" charset="-122"/>
                          <a:cs typeface="楷体" panose="02010609060101010101" pitchFamily="49" charset="-122"/>
                          <a:sym typeface="+mn-ea"/>
                        </a:rPr>
                        <a:t>Ⅱ</a:t>
                      </a:r>
                      <a:r>
                        <a:rPr lang="zh-CN" altLang="en-US" sz="2200" b="1" smtClean="0">
                          <a:latin typeface="楷体" panose="02010609060101010101" pitchFamily="49" charset="-122"/>
                          <a:ea typeface="楷体" panose="02010609060101010101" pitchFamily="49" charset="-122"/>
                          <a:cs typeface="楷体" panose="02010609060101010101" pitchFamily="49" charset="-122"/>
                          <a:sym typeface="+mn-ea"/>
                        </a:rPr>
                        <a:t>卷</a:t>
                      </a:r>
                      <a:r>
                        <a:rPr lang="en-US" altLang="zh-CN" sz="2200" b="1" smtClean="0">
                          <a:latin typeface="楷体" panose="02010609060101010101" pitchFamily="49" charset="-122"/>
                          <a:ea typeface="楷体" panose="02010609060101010101" pitchFamily="49" charset="-122"/>
                          <a:cs typeface="楷体" panose="02010609060101010101" pitchFamily="49" charset="-122"/>
                          <a:sym typeface="+mn-ea"/>
                        </a:rPr>
                        <a:t>40(2)</a:t>
                      </a:r>
                      <a:r>
                        <a:rPr lang="zh-CN" altLang="en-US" sz="2200" b="1" smtClean="0">
                          <a:latin typeface="楷体" panose="02010609060101010101" pitchFamily="49" charset="-122"/>
                          <a:ea typeface="楷体" panose="02010609060101010101" pitchFamily="49" charset="-122"/>
                          <a:cs typeface="楷体" panose="02010609060101010101" pitchFamily="49" charset="-122"/>
                          <a:sym typeface="+mn-ea"/>
                        </a:rPr>
                        <a:t>；江苏卷</a:t>
                      </a:r>
                      <a:r>
                        <a:rPr lang="en-US" altLang="zh-CN" sz="2200" b="1" smtClean="0">
                          <a:latin typeface="楷体" panose="02010609060101010101" pitchFamily="49" charset="-122"/>
                          <a:ea typeface="楷体" panose="02010609060101010101" pitchFamily="49" charset="-122"/>
                          <a:cs typeface="楷体" panose="02010609060101010101" pitchFamily="49" charset="-122"/>
                          <a:sym typeface="+mn-ea"/>
                        </a:rPr>
                        <a:t>13</a:t>
                      </a:r>
                      <a:r>
                        <a:rPr lang="zh-CN" altLang="en-US" sz="2200" b="1" smtClean="0">
                          <a:latin typeface="楷体" panose="02010609060101010101" pitchFamily="49" charset="-122"/>
                          <a:ea typeface="楷体" panose="02010609060101010101" pitchFamily="49" charset="-122"/>
                          <a:cs typeface="楷体" panose="02010609060101010101" pitchFamily="49" charset="-122"/>
                        </a:rPr>
                        <a:t>山东卷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17</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p>
                      <a:pPr marL="0" marR="0" lvl="0" indent="0" algn="l" defTabSz="914400" rtl="0" eaLnBrk="1" fontAlgn="auto" latinLnBrk="0" hangingPunct="1">
                        <a:lnSpc>
                          <a:spcPts val="26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rPr>
                        <a:t>辽宁卷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15</a:t>
                      </a:r>
                      <a:r>
                        <a:rPr lang="zh-CN" altLang="en-US" sz="2200" b="1" smtClean="0">
                          <a:latin typeface="楷体" panose="02010609060101010101" pitchFamily="49" charset="-122"/>
                          <a:ea typeface="楷体" panose="02010609060101010101" pitchFamily="49" charset="-122"/>
                          <a:cs typeface="楷体" panose="02010609060101010101" pitchFamily="49" charset="-122"/>
                        </a:rPr>
                        <a:t>；浙江</a:t>
                      </a:r>
                      <a:r>
                        <a:rPr lang="en-US" altLang="zh-CN" sz="2200" b="1" smtClean="0">
                          <a:latin typeface="楷体" panose="02010609060101010101" pitchFamily="49" charset="-122"/>
                          <a:ea typeface="楷体" panose="02010609060101010101" pitchFamily="49" charset="-122"/>
                          <a:cs typeface="楷体" panose="02010609060101010101" pitchFamily="49" charset="-122"/>
                        </a:rPr>
                        <a:t>1</a:t>
                      </a:r>
                      <a:r>
                        <a:rPr lang="zh-CN" altLang="en-US" sz="2200" b="1" smtClean="0">
                          <a:latin typeface="楷体" panose="02010609060101010101" pitchFamily="49" charset="-122"/>
                          <a:ea typeface="楷体" panose="02010609060101010101" pitchFamily="49" charset="-122"/>
                          <a:cs typeface="楷体" panose="02010609060101010101" pitchFamily="49" charset="-122"/>
                        </a:rPr>
                        <a:t>月</a:t>
                      </a:r>
                      <a:r>
                        <a:rPr lang="en-US" altLang="zh-CN" sz="2200" b="1" smtClean="0">
                          <a:latin typeface="楷体" panose="02010609060101010101" pitchFamily="49" charset="-122"/>
                          <a:ea typeface="楷体" panose="02010609060101010101" pitchFamily="49" charset="-122"/>
                          <a:cs typeface="楷体" panose="02010609060101010101" pitchFamily="49" charset="-122"/>
                        </a:rPr>
                        <a:t>34</a:t>
                      </a:r>
                      <a:r>
                        <a:rPr lang="zh-CN" altLang="en-US" sz="2200" b="1" smtClean="0">
                          <a:latin typeface="楷体" panose="02010609060101010101" pitchFamily="49" charset="-122"/>
                          <a:ea typeface="楷体" panose="02010609060101010101" pitchFamily="49" charset="-122"/>
                          <a:cs typeface="楷体" panose="02010609060101010101" pitchFamily="49" charset="-122"/>
                        </a:rPr>
                        <a:t>；广东卷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20(3)</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p>
                      <a:pPr marL="0" marR="0" lvl="0" indent="0" algn="l" defTabSz="914400" rtl="0" eaLnBrk="1" fontAlgn="auto" latinLnBrk="0" hangingPunct="1">
                        <a:lnSpc>
                          <a:spcPts val="2600"/>
                        </a:lnSpc>
                        <a:spcBef>
                          <a:spcPct val="0"/>
                        </a:spcBef>
                        <a:spcAft>
                          <a:spcPct val="0"/>
                        </a:spcAft>
                        <a:buClrTx/>
                        <a:buSzTx/>
                        <a:buFontTx/>
                        <a:buNone/>
                        <a:defRPr/>
                      </a:pPr>
                      <a:r>
                        <a:rPr lang="zh-CN" altLang="en-US" sz="2200" b="1" smtClean="0">
                          <a:latin typeface="楷体" panose="02010609060101010101" pitchFamily="49" charset="-122"/>
                          <a:ea typeface="楷体" panose="02010609060101010101" pitchFamily="49" charset="-122"/>
                          <a:cs typeface="楷体" panose="02010609060101010101" pitchFamily="49" charset="-122"/>
                          <a:sym typeface="+mn-ea"/>
                        </a:rPr>
                        <a:t>北京卷</a:t>
                      </a:r>
                      <a:r>
                        <a:rPr lang="en-US" altLang="zh-CN" sz="2200" b="1" smtClean="0">
                          <a:latin typeface="楷体" panose="02010609060101010101" pitchFamily="49" charset="-122"/>
                          <a:ea typeface="楷体" panose="02010609060101010101" pitchFamily="49" charset="-122"/>
                          <a:cs typeface="楷体" panose="02010609060101010101" pitchFamily="49" charset="-122"/>
                          <a:sym typeface="+mn-ea"/>
                        </a:rPr>
                        <a:t>6</a:t>
                      </a:r>
                      <a:r>
                        <a:rPr lang="zh-CN" altLang="en-US" sz="2200" b="1" smtClean="0">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200" b="1" smtClean="0">
                          <a:latin typeface="楷体" panose="02010609060101010101" pitchFamily="49" charset="-122"/>
                          <a:ea typeface="楷体" panose="02010609060101010101" pitchFamily="49" charset="-122"/>
                          <a:cs typeface="楷体" panose="02010609060101010101" pitchFamily="49" charset="-122"/>
                        </a:rPr>
                        <a:t>湖北卷</a:t>
                      </a:r>
                      <a:r>
                        <a:rPr lang="en-US" altLang="zh-CN" sz="2200" b="1" smtClean="0">
                          <a:latin typeface="楷体" panose="02010609060101010101" pitchFamily="49" charset="-122"/>
                          <a:ea typeface="楷体" panose="02010609060101010101" pitchFamily="49" charset="-122"/>
                          <a:cs typeface="楷体" panose="02010609060101010101" pitchFamily="49" charset="-122"/>
                        </a:rPr>
                        <a:t>14</a:t>
                      </a:r>
                      <a:r>
                        <a:rPr lang="zh-CN" altLang="en-US" sz="2200" b="1" smtClean="0">
                          <a:latin typeface="楷体" panose="02010609060101010101" pitchFamily="49" charset="-122"/>
                          <a:ea typeface="楷体" panose="02010609060101010101" pitchFamily="49" charset="-122"/>
                          <a:cs typeface="楷体" panose="02010609060101010101" pitchFamily="49" charset="-122"/>
                        </a:rPr>
                        <a:t>；</a:t>
                      </a:r>
                      <a:endParaRPr lang="zh-CN" altLang="en-US" sz="2200" b="1" smtClean="0">
                        <a:latin typeface="楷体" panose="02010609060101010101" pitchFamily="49" charset="-122"/>
                        <a:ea typeface="楷体" panose="02010609060101010101" pitchFamily="49" charset="-122"/>
                        <a:cs typeface="楷体" panose="02010609060101010101" pitchFamily="49" charset="-122"/>
                      </a:endParaRPr>
                    </a:p>
                  </a:txBody>
                  <a:tcPr marL="68553" marR="6855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20000"/>
                        <a:lumOff val="80000"/>
                      </a:schemeClr>
                    </a:solidFill>
                  </a:tcPr>
                </a:tc>
              </a:tr>
            </a:tbl>
          </a:graphicData>
        </a:graphic>
      </p:graphicFrame>
      <p:sp>
        <p:nvSpPr>
          <p:cNvPr id="2" name="文本框 1" title=""/>
          <p:cNvSpPr txBox="1"/>
          <p:nvPr>
            <p:custDataLst>
              <p:tags r:id="rId4"/>
            </p:custDataLst>
          </p:nvPr>
        </p:nvSpPr>
        <p:spPr>
          <a:xfrm>
            <a:off x="111760" y="240030"/>
            <a:ext cx="3710305" cy="584200"/>
          </a:xfrm>
          <a:prstGeom prst="rect">
            <a:avLst/>
          </a:prstGeom>
          <a:solidFill>
            <a:schemeClr val="accent6">
              <a:lumMod val="20000"/>
              <a:lumOff val="80000"/>
            </a:schemeClr>
          </a:solidFill>
        </p:spPr>
        <p:style>
          <a:lnRef idx="1">
            <a:schemeClr val="accent1"/>
          </a:lnRef>
          <a:fillRef idx="2">
            <a:schemeClr val="accent1"/>
          </a:fillRef>
          <a:effectRef idx="1">
            <a:schemeClr val="accent1"/>
          </a:effectRef>
          <a:fontRef idx="minor">
            <a:schemeClr val="dk1"/>
          </a:fontRef>
        </p:style>
        <p:txBody>
          <a:bodyPr wrap="square" lIns="63500" tIns="25400" rIns="63500" bIns="25400" rtlCol="0" anchor="b" anchorCtr="0">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indent="0" algn="ctr">
              <a:lnSpc>
                <a:spcPct val="100000"/>
              </a:lnSpc>
              <a:spcBef>
                <a:spcPct val="0"/>
              </a:spcBef>
              <a:spcAft>
                <a:spcPct val="0"/>
              </a:spcAft>
              <a:buSzTx/>
              <a:buNone/>
            </a:pPr>
            <a:r>
              <a:rPr lang="zh-CN" sz="2800" b="1">
                <a:solidFill>
                  <a:srgbClr val="FF0000"/>
                </a:solidFill>
                <a:effectLst/>
                <a:latin typeface="微软雅黑" panose="020b0503020204020204" pitchFamily="34" charset="-122"/>
                <a:ea typeface="微软雅黑" panose="020b0503020204020204" pitchFamily="34" charset="-122"/>
                <a:sym typeface="+mn-ea"/>
              </a:rPr>
              <a:t>最新考情分析</a:t>
            </a:r>
            <a:endParaRPr lang="zh-CN" sz="2800" b="1">
              <a:solidFill>
                <a:srgbClr val="FF0000"/>
              </a:solidFill>
              <a:effectLst/>
              <a:latin typeface="微软雅黑" panose="020b0503020204020204" pitchFamily="34" charset="-122"/>
              <a:ea typeface="微软雅黑" panose="020b0503020204020204" pitchFamily="34" charset="-122"/>
              <a:sym typeface="+mn-ea"/>
            </a:endParaRPr>
          </a:p>
        </p:txBody>
      </p:sp>
    </p:spTree>
  </p:cSld>
  <p:clrMapOvr>
    <a:masterClrMapping/>
  </p:clrMapOvr>
  <p:transition spd="slow">
    <p:randomBar dir="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5174" name="文本框 2" title=""/>
          <p:cNvSpPr txBox="1"/>
          <p:nvPr>
            <p:custDataLst>
              <p:tags r:id="rId3"/>
            </p:custDataLst>
          </p:nvPr>
        </p:nvSpPr>
        <p:spPr>
          <a:xfrm>
            <a:off x="60960" y="60325"/>
            <a:ext cx="4173220" cy="460375"/>
          </a:xfrm>
          <a:prstGeom prst="rect">
            <a:avLst/>
          </a:prstGeom>
          <a:solidFill>
            <a:srgbClr val="0080B4"/>
          </a:solid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微软雅黑" panose="020b0503020204020204" pitchFamily="34" charset="-122"/>
                <a:ea typeface="微软雅黑" panose="020b0503020204020204" pitchFamily="34" charset="-122"/>
              </a:rPr>
              <a:t>选择性必修</a:t>
            </a:r>
            <a:r>
              <a:rPr lang="en-US" altLang="zh-CN" sz="2400" b="1">
                <a:solidFill>
                  <a:schemeClr val="bg1"/>
                </a:solidFill>
                <a:latin typeface="微软雅黑" panose="020b0503020204020204" pitchFamily="34" charset="-122"/>
                <a:ea typeface="微软雅黑" panose="020b0503020204020204" pitchFamily="34" charset="-122"/>
              </a:rPr>
              <a:t>3</a:t>
            </a:r>
            <a:r>
              <a:rPr lang="zh-CN" altLang="en-US" sz="2400" b="1">
                <a:solidFill>
                  <a:schemeClr val="bg1"/>
                </a:solidFill>
                <a:latin typeface="微软雅黑" panose="020b0503020204020204" pitchFamily="34" charset="-122"/>
                <a:ea typeface="微软雅黑" panose="020b0503020204020204" pitchFamily="34" charset="-122"/>
              </a:rPr>
              <a:t>《逻辑与思维》</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16386" name="文本框 22" title=""/>
          <p:cNvSpPr txBox="1"/>
          <p:nvPr>
            <p:custDataLst>
              <p:tags r:id="rId4"/>
            </p:custDataLst>
          </p:nvPr>
        </p:nvSpPr>
        <p:spPr>
          <a:xfrm>
            <a:off x="1218354" y="2597362"/>
            <a:ext cx="9224433" cy="82994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4000" b="1">
                <a:solidFill>
                  <a:srgbClr val="FF0000"/>
                </a:solidFill>
                <a:latin typeface="黑体" panose="02010609060101010101" pitchFamily="49" charset="-122"/>
                <a:ea typeface="黑体" panose="02010609060101010101" pitchFamily="49" charset="-122"/>
                <a:cs typeface="黑体" panose="02010609060101010101" pitchFamily="49" charset="-122"/>
                <a:sym typeface="宋体" panose="02010600030101010101" pitchFamily="2" charset="-122"/>
              </a:rPr>
              <a:t>考点一 </a:t>
            </a:r>
            <a:r>
              <a:rPr lang="zh-CN" altLang="en-US" sz="4000" b="1">
                <a:solidFill>
                  <a:srgbClr val="FF0000"/>
                </a:solidFill>
                <a:latin typeface="微软雅黑" panose="020b0503020204020204" pitchFamily="34" charset="-122"/>
                <a:ea typeface="微软雅黑" panose="020b0503020204020204" pitchFamily="34" charset="-122"/>
                <a:sym typeface="+mn-ea"/>
              </a:rPr>
              <a:t>超前</a:t>
            </a:r>
            <a:r>
              <a:rPr sz="4000" b="1">
                <a:solidFill>
                  <a:srgbClr val="FF0000"/>
                </a:solidFill>
                <a:latin typeface="微软雅黑" panose="020b0503020204020204" pitchFamily="34" charset="-122"/>
                <a:ea typeface="微软雅黑" panose="020b0503020204020204" pitchFamily="34" charset="-122"/>
                <a:sym typeface="+mn-ea"/>
              </a:rPr>
              <a:t>思维的含义与</a:t>
            </a:r>
            <a:r>
              <a:rPr lang="zh-CN" sz="4000" b="1">
                <a:solidFill>
                  <a:srgbClr val="FF0000"/>
                </a:solidFill>
                <a:latin typeface="微软雅黑" panose="020b0503020204020204" pitchFamily="34" charset="-122"/>
                <a:ea typeface="微软雅黑" panose="020b0503020204020204" pitchFamily="34" charset="-122"/>
                <a:sym typeface="+mn-ea"/>
              </a:rPr>
              <a:t>特征</a:t>
            </a:r>
            <a:endParaRPr lang="zh-CN" altLang="en-US" sz="40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 name="文本框 3" title=""/>
          <p:cNvSpPr txBox="1"/>
          <p:nvPr>
            <p:custDataLst>
              <p:tags r:id="rId5"/>
            </p:custDataLst>
          </p:nvPr>
        </p:nvSpPr>
        <p:spPr>
          <a:xfrm>
            <a:off x="7275830" y="4869815"/>
            <a:ext cx="379476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参看一轮提纲</a:t>
            </a:r>
            <a:endParaRPr lang="zh-CN" altLang="en-US" sz="2800" b="1"/>
          </a:p>
        </p:txBody>
      </p:sp>
      <p:sp>
        <p:nvSpPr>
          <p:cNvPr id="2" name="文本框 29" title=""/>
          <p:cNvSpPr txBox="1"/>
          <p:nvPr>
            <p:custDataLst>
              <p:tags r:id="rId6"/>
            </p:custDataLst>
          </p:nvPr>
        </p:nvSpPr>
        <p:spPr>
          <a:xfrm>
            <a:off x="90170" y="512868"/>
            <a:ext cx="8697384"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lnSpc>
                <a:spcPct val="150000"/>
              </a:lnSpc>
            </a:pPr>
            <a:r>
              <a:rPr lang="zh-CN" altLang="en-US" sz="2800" b="1" spc="300">
                <a:effectLst/>
                <a:latin typeface="黑体" panose="02010609060101010101" pitchFamily="49" charset="-122"/>
                <a:ea typeface="黑体" panose="02010609060101010101" pitchFamily="49" charset="-122"/>
                <a:cs typeface="黑体" panose="02010609060101010101" pitchFamily="49" charset="-122"/>
                <a:sym typeface="+mn-ea"/>
              </a:rPr>
              <a:t>第四单元  提高创新思维能力</a:t>
            </a:r>
            <a:endParaRPr lang="zh-CN" altLang="en-US" sz="2800" b="1" strike="noStrike" spc="300" noProof="1">
              <a:effectLst/>
              <a:latin typeface="黑体" panose="02010609060101010101" pitchFamily="49" charset="-122"/>
              <a:ea typeface="黑体" panose="02010609060101010101" pitchFamily="49" charset="-122"/>
              <a:cs typeface="黑体" panose="02010609060101010101" pitchFamily="49" charset="-122"/>
              <a:sym typeface="+mn-ea"/>
            </a:endParaRPr>
          </a:p>
          <a:p>
            <a:pPr algn="l" fontAlgn="base">
              <a:lnSpc>
                <a:spcPct val="150000"/>
              </a:lnSpc>
            </a:pPr>
            <a:r>
              <a:rPr lang="zh-CN" altLang="zh-CN" sz="3200" b="1">
                <a:solidFill>
                  <a:srgbClr val="0019FF"/>
                </a:solidFill>
                <a:latin typeface="黑体" panose="02010609060101010101" pitchFamily="49" charset="-122"/>
                <a:ea typeface="黑体" panose="02010609060101010101" pitchFamily="49" charset="-122"/>
                <a:cs typeface="黑体" panose="02010609060101010101" pitchFamily="49" charset="-122"/>
                <a:sym typeface="+mn-ea"/>
              </a:rPr>
              <a:t>第十三课 创新思维要力求超前</a:t>
            </a:r>
            <a:endParaRPr lang="zh-CN" altLang="zh-CN" sz="3200" b="1">
              <a:solidFill>
                <a:srgbClr val="0019FF"/>
              </a:solidFill>
              <a:latin typeface="黑体" panose="02010609060101010101" pitchFamily="49" charset="-122"/>
              <a:ea typeface="黑体" panose="02010609060101010101" pitchFamily="49" charset="-122"/>
              <a:cs typeface="黑体" panose="02010609060101010101" pitchFamily="49" charset="-122"/>
              <a:sym typeface="+mn-ea"/>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blinds(horizontal)">
                                      <p:cBhvr>
                                        <p:cTn id="7" dur="500"/>
                                        <p:tgtEl>
                                          <p:spTgt spid="16386"/>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p:cNvSpPr txBox="1"/>
          <p:nvPr>
            <p:custDataLst>
              <p:tags r:id="rId3"/>
            </p:custDataLst>
          </p:nvPr>
        </p:nvSpPr>
        <p:spPr>
          <a:xfrm>
            <a:off x="257175" y="690880"/>
            <a:ext cx="77577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1.</a:t>
            </a:r>
            <a:r>
              <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rPr>
              <a:t>超前思维的客观依据</a:t>
            </a:r>
            <a:endPar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endParaRPr>
          </a:p>
        </p:txBody>
      </p:sp>
      <p:sp>
        <p:nvSpPr>
          <p:cNvPr id="2" name="文本框 1" title=""/>
          <p:cNvSpPr txBox="1"/>
          <p:nvPr>
            <p:custDataLst>
              <p:tags r:id="rId4"/>
            </p:custDataLst>
          </p:nvPr>
        </p:nvSpPr>
        <p:spPr>
          <a:xfrm>
            <a:off x="141605" y="107315"/>
            <a:ext cx="952500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C4559"/>
                </a:solidFill>
                <a:latin typeface="黑体" panose="02010609060101010101" pitchFamily="49" charset="-122"/>
                <a:ea typeface="黑体" panose="02010609060101010101" pitchFamily="49" charset="-122"/>
              </a:rPr>
              <a:t>一、超前思维的含义</a:t>
            </a:r>
            <a:endParaRPr lang="en-US" altLang="zh-CN" sz="3200" b="1">
              <a:solidFill>
                <a:srgbClr val="0C4559"/>
              </a:solidFill>
              <a:latin typeface="黑体" panose="02010609060101010101" pitchFamily="49" charset="-122"/>
              <a:ea typeface="黑体" panose="02010609060101010101" pitchFamily="49" charset="-122"/>
            </a:endParaRPr>
          </a:p>
        </p:txBody>
      </p:sp>
      <p:sp>
        <p:nvSpPr>
          <p:cNvPr id="7" name="文本框 6" title=""/>
          <p:cNvSpPr txBox="1"/>
          <p:nvPr>
            <p:custDataLst>
              <p:tags r:id="rId5"/>
            </p:custDataLst>
          </p:nvPr>
        </p:nvSpPr>
        <p:spPr>
          <a:xfrm>
            <a:off x="1941830" y="1404620"/>
            <a:ext cx="9545320" cy="610870"/>
          </a:xfrm>
          <a:prstGeom prst="rect">
            <a:avLst/>
          </a:prstGeom>
          <a:noFill/>
          <a:ln>
            <a:noFill/>
            <a:prstDash val="sys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sz="2600" b="1">
                <a:latin typeface="宋体" panose="02010600030101010101" pitchFamily="2" charset="-122"/>
                <a:ea typeface="宋体" panose="02010600030101010101" pitchFamily="2" charset="-122"/>
                <a:cs typeface="宋体" panose="02010600030101010101" pitchFamily="2" charset="-122"/>
                <a:sym typeface="+mn-ea"/>
              </a:rPr>
              <a:t>    </a:t>
            </a:r>
            <a:endParaRPr sz="26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9" name="文本框 8" title=""/>
          <p:cNvSpPr txBox="1"/>
          <p:nvPr>
            <p:custDataLst>
              <p:tags r:id="rId6"/>
            </p:custDataLst>
          </p:nvPr>
        </p:nvSpPr>
        <p:spPr>
          <a:xfrm>
            <a:off x="633730" y="1130300"/>
            <a:ext cx="10827385" cy="1529715"/>
          </a:xfrm>
          <a:prstGeom prst="rect">
            <a:avLst/>
          </a:prstGeom>
          <a:noFill/>
          <a:ln>
            <a:noFill/>
            <a:prstDash val="sys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sz="24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事物</a:t>
            </a:r>
            <a:r>
              <a:rPr sz="2400" b="1">
                <a:latin typeface="宋体" panose="02010600030101010101" pitchFamily="2" charset="-122"/>
                <a:ea typeface="宋体" panose="02010600030101010101" pitchFamily="2" charset="-122"/>
                <a:cs typeface="宋体" panose="02010600030101010101" pitchFamily="2" charset="-122"/>
                <a:sym typeface="+mn-ea"/>
              </a:rPr>
              <a:t>的发生和发展有其</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规律性</a:t>
            </a:r>
            <a:r>
              <a:rPr sz="2400" b="1">
                <a:latin typeface="宋体" panose="02010600030101010101" pitchFamily="2" charset="-122"/>
                <a:ea typeface="宋体" panose="02010600030101010101" pitchFamily="2" charset="-122"/>
                <a:cs typeface="宋体" panose="02010600030101010101" pitchFamily="2" charset="-122"/>
                <a:sym typeface="+mn-ea"/>
              </a:rPr>
              <a:t>，</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a:lnSpc>
                <a:spcPct val="130000"/>
              </a:lnSpc>
            </a:pPr>
            <a:r>
              <a:rPr sz="24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人</a:t>
            </a:r>
            <a:r>
              <a:rPr sz="2400" b="1">
                <a:latin typeface="宋体" panose="02010600030101010101" pitchFamily="2" charset="-122"/>
                <a:ea typeface="宋体" panose="02010600030101010101" pitchFamily="2" charset="-122"/>
                <a:cs typeface="宋体" panose="02010600030101010101" pitchFamily="2" charset="-122"/>
                <a:sym typeface="+mn-ea"/>
              </a:rPr>
              <a:t>的思维对事物的反映具有</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能动性</a:t>
            </a:r>
            <a:r>
              <a:rPr sz="2400" b="1">
                <a:latin typeface="宋体" panose="02010600030101010101" pitchFamily="2" charset="-122"/>
                <a:ea typeface="宋体" panose="02010600030101010101" pitchFamily="2" charset="-122"/>
                <a:cs typeface="宋体" panose="02010600030101010101" pitchFamily="2" charset="-122"/>
                <a:sym typeface="+mn-ea"/>
              </a:rPr>
              <a:t>。</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a:lnSpc>
                <a:spcPct val="130000"/>
              </a:lnSpc>
            </a:pPr>
            <a:r>
              <a:rPr sz="2400" b="1">
                <a:latin typeface="宋体" panose="02010600030101010101" pitchFamily="2" charset="-122"/>
                <a:ea typeface="宋体" panose="02010600030101010101" pitchFamily="2" charset="-122"/>
                <a:cs typeface="宋体" panose="02010600030101010101" pitchFamily="2" charset="-122"/>
                <a:sym typeface="+mn-ea"/>
              </a:rPr>
              <a:t>思维在某种程度上能够</a:t>
            </a:r>
            <a:r>
              <a:rPr sz="2400" b="1">
                <a:solidFill>
                  <a:srgbClr val="101AE2"/>
                </a:solidFill>
                <a:latin typeface="黑体" panose="02010609060101010101" pitchFamily="49" charset="-122"/>
                <a:ea typeface="黑体" panose="02010609060101010101" pitchFamily="49" charset="-122"/>
                <a:cs typeface="宋体" panose="02010600030101010101" pitchFamily="2" charset="-122"/>
                <a:sym typeface="+mn-ea"/>
              </a:rPr>
              <a:t>对事物的发展趋势作出预测。</a:t>
            </a:r>
            <a:endParaRPr sz="2400" b="1">
              <a:solidFill>
                <a:srgbClr val="101AE2"/>
              </a:solidFill>
              <a:latin typeface="黑体" panose="02010609060101010101" pitchFamily="49" charset="-122"/>
              <a:ea typeface="黑体" panose="02010609060101010101" pitchFamily="49" charset="-122"/>
              <a:cs typeface="宋体" panose="02010600030101010101" pitchFamily="2" charset="-122"/>
              <a:sym typeface="+mn-ea"/>
            </a:endParaRPr>
          </a:p>
        </p:txBody>
      </p:sp>
      <p:sp>
        <p:nvSpPr>
          <p:cNvPr id="6" name="文本框 5" title=""/>
          <p:cNvSpPr txBox="1"/>
          <p:nvPr>
            <p:custDataLst>
              <p:tags r:id="rId7"/>
            </p:custDataLst>
          </p:nvPr>
        </p:nvSpPr>
        <p:spPr>
          <a:xfrm>
            <a:off x="238125" y="2731135"/>
            <a:ext cx="77577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2.</a:t>
            </a:r>
            <a:r>
              <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rPr>
              <a:t>超前思维的含义</a:t>
            </a:r>
            <a:endPar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endParaRPr>
          </a:p>
        </p:txBody>
      </p:sp>
      <p:sp>
        <p:nvSpPr>
          <p:cNvPr id="8" name="文本框 7" title=""/>
          <p:cNvSpPr txBox="1"/>
          <p:nvPr>
            <p:custDataLst>
              <p:tags r:id="rId8"/>
            </p:custDataLst>
          </p:nvPr>
        </p:nvSpPr>
        <p:spPr>
          <a:xfrm>
            <a:off x="590550" y="3170555"/>
            <a:ext cx="10827385" cy="1529715"/>
          </a:xfrm>
          <a:prstGeom prst="rect">
            <a:avLst/>
          </a:prstGeom>
          <a:noFill/>
          <a:ln>
            <a:noFill/>
            <a:prstDash val="sys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sz="2400" b="1">
                <a:latin typeface="宋体" panose="02010600030101010101" pitchFamily="2" charset="-122"/>
                <a:ea typeface="宋体" panose="02010600030101010101" pitchFamily="2" charset="-122"/>
                <a:cs typeface="宋体" panose="02010600030101010101" pitchFamily="2" charset="-122"/>
                <a:sym typeface="+mn-ea"/>
              </a:rPr>
              <a:t>超前思维是</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在多角度、全方位地分析事物的历史和现状的基础上</a:t>
            </a:r>
            <a:r>
              <a:rPr sz="2400" b="1">
                <a:latin typeface="宋体" panose="02010600030101010101" pitchFamily="2" charset="-122"/>
                <a:ea typeface="宋体" panose="02010600030101010101" pitchFamily="2" charset="-122"/>
                <a:cs typeface="宋体" panose="02010600030101010101" pitchFamily="2" charset="-122"/>
                <a:sym typeface="+mn-ea"/>
              </a:rPr>
              <a:t>，从事物发展的</a:t>
            </a:r>
            <a:r>
              <a:rPr sz="2400" b="1" u="sng">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现实情况</a:t>
            </a:r>
            <a:r>
              <a:rPr sz="2400" b="1" u="sng">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出发</a:t>
            </a:r>
            <a:r>
              <a:rPr sz="2400" b="1">
                <a:latin typeface="宋体" panose="02010600030101010101" pitchFamily="2" charset="-122"/>
                <a:ea typeface="宋体" panose="02010600030101010101" pitchFamily="2" charset="-122"/>
                <a:cs typeface="宋体" panose="02010600030101010101" pitchFamily="2" charset="-122"/>
                <a:sym typeface="+mn-ea"/>
              </a:rPr>
              <a:t>，认识和把握事物的</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发展状态</a:t>
            </a:r>
            <a:r>
              <a:rPr sz="2400" b="1">
                <a:latin typeface="宋体" panose="02010600030101010101" pitchFamily="2" charset="-122"/>
                <a:ea typeface="宋体" panose="02010600030101010101" pitchFamily="2" charset="-122"/>
                <a:cs typeface="宋体" panose="02010600030101010101" pitchFamily="2" charset="-122"/>
                <a:sym typeface="+mn-ea"/>
              </a:rPr>
              <a:t>，</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运用合理的推理和想象，判断事物未来发展趋势</a:t>
            </a:r>
            <a:r>
              <a:rPr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的思维形态</a:t>
            </a:r>
            <a:r>
              <a:rPr sz="2400" b="1">
                <a:latin typeface="宋体" panose="02010600030101010101" pitchFamily="2" charset="-122"/>
                <a:ea typeface="宋体" panose="02010600030101010101" pitchFamily="2" charset="-122"/>
                <a:cs typeface="宋体" panose="02010600030101010101" pitchFamily="2" charset="-122"/>
                <a:sym typeface="+mn-ea"/>
              </a:rPr>
              <a:t>。</a:t>
            </a:r>
            <a:endParaRPr sz="24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5" name="文本框 14" title=""/>
          <p:cNvSpPr txBox="1"/>
          <p:nvPr>
            <p:custDataLst>
              <p:tags r:id="rId9"/>
            </p:custDataLst>
          </p:nvPr>
        </p:nvSpPr>
        <p:spPr>
          <a:xfrm>
            <a:off x="265430" y="4992370"/>
            <a:ext cx="11195685" cy="6508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l">
              <a:lnSpc>
                <a:spcPct val="130000"/>
              </a:lnSpc>
              <a:buFont typeface="Wingdings" panose="05000000000000000000" charset="0"/>
              <a:buChar char="l"/>
            </a:pPr>
            <a:r>
              <a:rPr lang="zh-CN" altLang="en-US" sz="2800" b="1">
                <a:latin typeface="楷体" panose="02010609060101010101" pitchFamily="49" charset="-122"/>
                <a:ea typeface="楷体" panose="02010609060101010101" pitchFamily="49" charset="-122"/>
                <a:sym typeface="微软雅黑" panose="020b0503020204020204" pitchFamily="34" charset="-122"/>
              </a:rPr>
              <a:t>例如：国家制定发展规划，个人筹划学习目标等。</a:t>
            </a:r>
            <a:endParaRPr lang="zh-CN" altLang="en-US" sz="2800" b="1">
              <a:latin typeface="楷体" panose="02010609060101010101" pitchFamily="49" charset="-122"/>
              <a:ea typeface="楷体" panose="02010609060101010101" pitchFamily="49" charset="-122"/>
              <a:sym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2" presetClass="entr" presetSubtype="8" dur="50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left)">
                                      <p:cBhvr>
                                        <p:cTn id="11" dur="500"/>
                                        <p:tgtEl>
                                          <p:spTgt spid="9"/>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15"/>
                                        </p:tgtEl>
                                        <p:attrNameLst>
                                          <p:attrName>style.visibility</p:attrName>
                                        </p:attrNameLst>
                                      </p:cBhvr>
                                      <p:to>
                                        <p:strVal val="visible"/>
                                      </p:to>
                                    </p:set>
                                    <p:anim calcmode="lin" valueType="num">
                                      <p:cBhvr additive="base">
                                        <p:cTn id="16" dur="500" fill="hold"/>
                                        <p:tgtEl>
                                          <p:spTgt spid="15"/>
                                        </p:tgtEl>
                                        <p:attrNameLst>
                                          <p:attrName>ppt_x</p:attrName>
                                        </p:attrNameLst>
                                      </p:cBhvr>
                                      <p:tavLst>
                                        <p:tav tm="0">
                                          <p:val>
                                            <p:strVal val="#ppt_x"/>
                                          </p:val>
                                        </p:tav>
                                        <p:tav tm="100000">
                                          <p:val>
                                            <p:strVal val="#ppt_x"/>
                                          </p:val>
                                        </p:tav>
                                      </p:tavLst>
                                    </p:anim>
                                    <p:anim calcmode="lin" valueType="num">
                                      <p:cBhvr additive="base">
                                        <p:cTn id="1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additive="base">
                                        <p:cTn id="22" dur="500" fill="hold"/>
                                        <p:tgtEl>
                                          <p:spTgt spid="6"/>
                                        </p:tgtEl>
                                        <p:attrNameLst>
                                          <p:attrName>ppt_x</p:attrName>
                                        </p:attrNameLst>
                                      </p:cBhvr>
                                      <p:tavLst>
                                        <p:tav tm="0">
                                          <p:val>
                                            <p:strVal val="#ppt_x"/>
                                          </p:val>
                                        </p:tav>
                                        <p:tav tm="100000">
                                          <p:val>
                                            <p:strVal val="#ppt_x"/>
                                          </p:val>
                                        </p:tav>
                                      </p:tavLst>
                                    </p:anim>
                                    <p:anim calcmode="lin" valueType="num">
                                      <p:cBhvr additive="base">
                                        <p:cTn id="23" dur="500" fill="hold"/>
                                        <p:tgtEl>
                                          <p:spTgt spid="6"/>
                                        </p:tgtEl>
                                        <p:attrNameLst>
                                          <p:attrName>ppt_y</p:attrName>
                                        </p:attrNameLst>
                                      </p:cBhvr>
                                      <p:tavLst>
                                        <p:tav tm="0">
                                          <p:val>
                                            <p:strVal val="1+#ppt_h/2"/>
                                          </p:val>
                                        </p:tav>
                                        <p:tav tm="100000">
                                          <p:val>
                                            <p:strVal val="#ppt_y"/>
                                          </p:val>
                                        </p:tav>
                                      </p:tavLst>
                                    </p:anim>
                                  </p:childTnLst>
                                </p:cTn>
                              </p:par>
                              <p:par>
                                <p:cTn id="24" presetID="22" presetClass="entr" presetSubtype="8" dur="500"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left)">
                                      <p:cBhvr>
                                        <p:cTn id="2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6" grpId="0"/>
      <p:bldP spid="8" grpId="0"/>
      <p:bldP spid="1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p:cNvSpPr txBox="1"/>
          <p:nvPr>
            <p:custDataLst>
              <p:tags r:id="rId3"/>
            </p:custDataLst>
          </p:nvPr>
        </p:nvSpPr>
        <p:spPr>
          <a:xfrm>
            <a:off x="374650" y="810260"/>
            <a:ext cx="77577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3.</a:t>
            </a:r>
            <a:r>
              <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超前思维的表现：先知先觉</a:t>
            </a:r>
            <a:endPar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7" name="文本框 6" title=""/>
          <p:cNvSpPr txBox="1"/>
          <p:nvPr>
            <p:custDataLst>
              <p:tags r:id="rId4"/>
            </p:custDataLst>
          </p:nvPr>
        </p:nvSpPr>
        <p:spPr>
          <a:xfrm>
            <a:off x="2059305" y="1524635"/>
            <a:ext cx="9545320" cy="610870"/>
          </a:xfrm>
          <a:prstGeom prst="rect">
            <a:avLst/>
          </a:prstGeom>
          <a:noFill/>
          <a:ln>
            <a:noFill/>
            <a:prstDash val="sys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sz="2600" b="1">
                <a:latin typeface="宋体" panose="02010600030101010101" pitchFamily="2" charset="-122"/>
                <a:ea typeface="宋体" panose="02010600030101010101" pitchFamily="2" charset="-122"/>
                <a:cs typeface="宋体" panose="02010600030101010101" pitchFamily="2" charset="-122"/>
                <a:sym typeface="+mn-ea"/>
              </a:rPr>
              <a:t>    </a:t>
            </a:r>
            <a:endParaRPr sz="26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9" name="文本框 8" title=""/>
          <p:cNvSpPr txBox="1"/>
          <p:nvPr>
            <p:custDataLst>
              <p:tags r:id="rId5"/>
            </p:custDataLst>
          </p:nvPr>
        </p:nvSpPr>
        <p:spPr>
          <a:xfrm>
            <a:off x="419100" y="1332230"/>
            <a:ext cx="11493500" cy="1722120"/>
          </a:xfrm>
          <a:prstGeom prst="rect">
            <a:avLst/>
          </a:prstGeom>
          <a:noFill/>
          <a:ln>
            <a:noFill/>
            <a:prstDash val="sys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fontAlgn="auto">
              <a:lnSpc>
                <a:spcPct val="100000"/>
              </a:lnSpc>
              <a:spcBef>
                <a:spcPts val="600"/>
              </a:spcBef>
              <a:spcAft>
                <a:spcPct val="0"/>
              </a:spcAft>
              <a:buFont typeface="Wingdings" panose="05000000000000000000" charset="0"/>
              <a:buChar char="ü"/>
            </a:pPr>
            <a:r>
              <a:rPr sz="2400" b="1">
                <a:latin typeface="宋体" panose="02010600030101010101" pitchFamily="2" charset="-122"/>
                <a:ea typeface="宋体" panose="02010600030101010101" pitchFamily="2" charset="-122"/>
                <a:cs typeface="宋体" panose="02010600030101010101" pitchFamily="2" charset="-122"/>
                <a:sym typeface="+mn-ea"/>
              </a:rPr>
              <a:t>从</a:t>
            </a:r>
            <a:r>
              <a:rPr sz="2400" b="1">
                <a:solidFill>
                  <a:srgbClr val="0019FF"/>
                </a:solidFill>
                <a:latin typeface="黑体" panose="02010609060101010101" pitchFamily="49" charset="-122"/>
                <a:ea typeface="黑体" panose="02010609060101010101" pitchFamily="49" charset="-122"/>
                <a:cs typeface="宋体" panose="02010600030101010101" pitchFamily="2" charset="-122"/>
                <a:sym typeface="+mn-ea"/>
              </a:rPr>
              <a:t>人们的认识状态</a:t>
            </a:r>
            <a:r>
              <a:rPr sz="2400" b="1">
                <a:latin typeface="宋体" panose="02010600030101010101" pitchFamily="2" charset="-122"/>
                <a:ea typeface="宋体" panose="02010600030101010101" pitchFamily="2" charset="-122"/>
                <a:cs typeface="宋体" panose="02010600030101010101" pitchFamily="2" charset="-122"/>
                <a:sym typeface="+mn-ea"/>
              </a:rPr>
              <a:t>和</a:t>
            </a:r>
            <a:r>
              <a:rPr sz="2400" b="1">
                <a:solidFill>
                  <a:srgbClr val="0019FF"/>
                </a:solidFill>
                <a:latin typeface="黑体" panose="02010609060101010101" pitchFamily="49" charset="-122"/>
                <a:ea typeface="黑体" panose="02010609060101010101" pitchFamily="49" charset="-122"/>
                <a:cs typeface="宋体" panose="02010600030101010101" pitchFamily="2" charset="-122"/>
                <a:sym typeface="+mn-ea"/>
              </a:rPr>
              <a:t>认识对象的存在状态</a:t>
            </a:r>
            <a:r>
              <a:rPr sz="2400" b="1">
                <a:latin typeface="宋体" panose="02010600030101010101" pitchFamily="2" charset="-122"/>
                <a:ea typeface="宋体" panose="02010600030101010101" pitchFamily="2" charset="-122"/>
                <a:cs typeface="宋体" panose="02010600030101010101" pitchFamily="2" charset="-122"/>
                <a:sym typeface="+mn-ea"/>
              </a:rPr>
              <a:t>之间的关系看，人的思维</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既可能</a:t>
            </a:r>
            <a:r>
              <a:rPr sz="24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近似于等同</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地反映</a:t>
            </a:r>
            <a:r>
              <a:rPr sz="2400" b="1">
                <a:latin typeface="宋体" panose="02010600030101010101" pitchFamily="2" charset="-122"/>
                <a:ea typeface="宋体" panose="02010600030101010101" pitchFamily="2" charset="-122"/>
                <a:cs typeface="宋体" panose="02010600030101010101" pitchFamily="2" charset="-122"/>
                <a:sym typeface="+mn-ea"/>
              </a:rPr>
              <a:t>事物的存在状态，</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也可能以</a:t>
            </a:r>
            <a:r>
              <a:rPr sz="24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超前或落后</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的方式反映</a:t>
            </a:r>
            <a:r>
              <a:rPr sz="2400" b="1">
                <a:latin typeface="宋体" panose="02010600030101010101" pitchFamily="2" charset="-122"/>
                <a:ea typeface="宋体" panose="02010600030101010101" pitchFamily="2" charset="-122"/>
                <a:cs typeface="宋体" panose="02010600030101010101" pitchFamily="2" charset="-122"/>
                <a:sym typeface="+mn-ea"/>
              </a:rPr>
              <a:t>事物的存在状态。</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marL="457200" indent="-457200" fontAlgn="auto">
              <a:lnSpc>
                <a:spcPct val="100000"/>
              </a:lnSpc>
              <a:spcBef>
                <a:spcPts val="600"/>
              </a:spcBef>
              <a:spcAft>
                <a:spcPct val="0"/>
              </a:spcAft>
              <a:buFont typeface="Wingdings" panose="05000000000000000000" charset="0"/>
              <a:buChar char="ü"/>
            </a:pPr>
            <a:r>
              <a:rPr lang="zh-CN" sz="2400" b="1">
                <a:latin typeface="楷体" panose="02010609060101010101" pitchFamily="49" charset="-122"/>
                <a:ea typeface="楷体" panose="02010609060101010101" pitchFamily="49" charset="-122"/>
                <a:cs typeface="楷体" panose="02010609060101010101" pitchFamily="49" charset="-122"/>
                <a:sym typeface="+mn-ea"/>
              </a:rPr>
              <a:t>思维落后于事物发展状况，是所谓的“后知后觉”或者“不知不觉”；</a:t>
            </a:r>
            <a:endParaRPr lang="zh-CN" sz="2400" b="1">
              <a:latin typeface="楷体" panose="02010609060101010101" pitchFamily="49" charset="-122"/>
              <a:ea typeface="楷体" panose="02010609060101010101" pitchFamily="49" charset="-122"/>
              <a:cs typeface="楷体" panose="02010609060101010101" pitchFamily="49" charset="-122"/>
              <a:sym typeface="+mn-ea"/>
            </a:endParaRPr>
          </a:p>
          <a:p>
            <a:pPr marL="457200" indent="-457200" fontAlgn="auto">
              <a:lnSpc>
                <a:spcPct val="100000"/>
              </a:lnSpc>
              <a:spcBef>
                <a:spcPts val="600"/>
              </a:spcBef>
              <a:spcAft>
                <a:spcPct val="0"/>
              </a:spcAft>
              <a:buFont typeface="Wingdings" panose="05000000000000000000" charset="0"/>
              <a:buChar char="ü"/>
            </a:pPr>
            <a:r>
              <a:rPr lang="zh-CN" sz="2400" b="1">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而</a:t>
            </a:r>
            <a:r>
              <a:rPr lang="zh-CN" sz="2400" b="1">
                <a:latin typeface="楷体" panose="02010609060101010101" pitchFamily="49" charset="-122"/>
                <a:ea typeface="楷体" panose="02010609060101010101" pitchFamily="49" charset="-122"/>
                <a:cs typeface="楷体" panose="02010609060101010101" pitchFamily="49" charset="-122"/>
                <a:sym typeface="+mn-ea"/>
              </a:rPr>
              <a:t>能够对事物发展情况作出正确预测的，人们将这种现象称为</a:t>
            </a:r>
            <a:r>
              <a:rPr lang="en-US" altLang="zh-CN" sz="2400" b="1">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先知先觉</a:t>
            </a:r>
            <a:r>
              <a:rPr lang="en-US" altLang="zh-CN" sz="2400" b="1">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b="1">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2400" b="1" u="sng">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 name="文本框 1" title=""/>
          <p:cNvSpPr txBox="1"/>
          <p:nvPr>
            <p:custDataLst>
              <p:tags r:id="rId6"/>
            </p:custDataLst>
          </p:nvPr>
        </p:nvSpPr>
        <p:spPr>
          <a:xfrm>
            <a:off x="100965" y="85725"/>
            <a:ext cx="952500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C4559"/>
                </a:solidFill>
                <a:latin typeface="黑体" panose="02010609060101010101" pitchFamily="49" charset="-122"/>
                <a:ea typeface="黑体" panose="02010609060101010101" pitchFamily="49" charset="-122"/>
              </a:rPr>
              <a:t>一、超前思维的含义</a:t>
            </a:r>
            <a:endParaRPr lang="en-US" altLang="zh-CN" sz="3200" b="1">
              <a:solidFill>
                <a:srgbClr val="0C4559"/>
              </a:solidFill>
              <a:latin typeface="黑体" panose="02010609060101010101" pitchFamily="49" charset="-122"/>
              <a:ea typeface="黑体" panose="02010609060101010101" pitchFamily="49" charset="-122"/>
            </a:endParaRPr>
          </a:p>
        </p:txBody>
      </p:sp>
      <p:sp>
        <p:nvSpPr>
          <p:cNvPr id="4" name="文本框 3" title=""/>
          <p:cNvSpPr txBox="1"/>
          <p:nvPr>
            <p:custDataLst>
              <p:tags r:id="rId7"/>
            </p:custDataLst>
          </p:nvPr>
        </p:nvSpPr>
        <p:spPr>
          <a:xfrm>
            <a:off x="374650" y="3326765"/>
            <a:ext cx="991552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4.</a:t>
            </a:r>
            <a:r>
              <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超前思维的思想条件：</a:t>
            </a:r>
            <a:endPar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8" name="文本框 7" title=""/>
          <p:cNvSpPr txBox="1"/>
          <p:nvPr>
            <p:custDataLst>
              <p:tags r:id="rId8"/>
            </p:custDataLst>
          </p:nvPr>
        </p:nvSpPr>
        <p:spPr>
          <a:xfrm>
            <a:off x="473710" y="3999230"/>
            <a:ext cx="11088370" cy="1722120"/>
          </a:xfrm>
          <a:prstGeom prst="rect">
            <a:avLst/>
          </a:prstGeom>
          <a:noFill/>
          <a:ln>
            <a:noFill/>
            <a:prstDash val="sys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350" indent="-514350" fontAlgn="auto">
              <a:lnSpc>
                <a:spcPct val="100000"/>
              </a:lnSpc>
              <a:spcBef>
                <a:spcPts val="600"/>
              </a:spcBef>
              <a:spcAft>
                <a:spcPct val="0"/>
              </a:spcAft>
              <a:buFont typeface="+mj-ea"/>
              <a:buAutoNum type="circleNumDbPlain"/>
            </a:pPr>
            <a:r>
              <a:rPr sz="2400" b="1">
                <a:solidFill>
                  <a:srgbClr val="FF0000"/>
                </a:solidFill>
                <a:latin typeface="黑体" panose="02010609060101010101" pitchFamily="49" charset="-122"/>
                <a:ea typeface="黑体" panose="02010609060101010101" pitchFamily="49" charset="-122"/>
                <a:cs typeface="宋体" panose="02010600030101010101" pitchFamily="2" charset="-122"/>
                <a:sym typeface="+mn-ea"/>
              </a:rPr>
              <a:t>超前思维</a:t>
            </a:r>
            <a:r>
              <a:rPr sz="2400" b="1">
                <a:latin typeface="宋体" panose="02010600030101010101" pitchFamily="2" charset="-122"/>
                <a:ea typeface="宋体" panose="02010600030101010101" pitchFamily="2" charset="-122"/>
                <a:cs typeface="宋体" panose="02010600030101010101" pitchFamily="2" charset="-122"/>
                <a:sym typeface="+mn-ea"/>
              </a:rPr>
              <a:t>是有超前意识的思维</a:t>
            </a:r>
            <a:r>
              <a:rPr lang="zh-CN" sz="2400" b="1">
                <a:latin typeface="宋体" panose="02010600030101010101" pitchFamily="2" charset="-122"/>
                <a:ea typeface="宋体" panose="02010600030101010101" pitchFamily="2" charset="-122"/>
                <a:cs typeface="宋体" panose="02010600030101010101" pitchFamily="2" charset="-122"/>
                <a:sym typeface="+mn-ea"/>
              </a:rPr>
              <a:t>。</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marL="514350" indent="-514350" fontAlgn="auto">
              <a:lnSpc>
                <a:spcPct val="100000"/>
              </a:lnSpc>
              <a:spcBef>
                <a:spcPts val="600"/>
              </a:spcBef>
              <a:spcAft>
                <a:spcPct val="0"/>
              </a:spcAft>
              <a:buFont typeface="+mj-ea"/>
              <a:buAutoNum type="circleNumDbPlain"/>
            </a:pPr>
            <a:r>
              <a:rPr sz="2400" b="1">
                <a:solidFill>
                  <a:srgbClr val="FF0000"/>
                </a:solidFill>
                <a:latin typeface="黑体" panose="02010609060101010101" pitchFamily="49" charset="-122"/>
                <a:ea typeface="黑体" panose="02010609060101010101" pitchFamily="49" charset="-122"/>
                <a:cs typeface="宋体" panose="02010600030101010101" pitchFamily="2" charset="-122"/>
                <a:sym typeface="+mn-ea"/>
              </a:rPr>
              <a:t>超前意识</a:t>
            </a:r>
            <a:r>
              <a:rPr sz="2400" b="1">
                <a:latin typeface="宋体" panose="02010600030101010101" pitchFamily="2" charset="-122"/>
                <a:ea typeface="宋体" panose="02010600030101010101" pitchFamily="2" charset="-122"/>
                <a:cs typeface="宋体" panose="02010600030101010101" pitchFamily="2" charset="-122"/>
                <a:sym typeface="+mn-ea"/>
              </a:rPr>
              <a:t>是</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不满足于现状</a:t>
            </a:r>
            <a:r>
              <a:rPr sz="2400" b="1">
                <a:latin typeface="宋体" panose="02010600030101010101" pitchFamily="2" charset="-122"/>
                <a:ea typeface="宋体" panose="02010600030101010101" pitchFamily="2" charset="-122"/>
                <a:cs typeface="宋体" panose="02010600030101010101" pitchFamily="2" charset="-122"/>
                <a:sym typeface="+mn-ea"/>
              </a:rPr>
              <a:t>的意识</a:t>
            </a:r>
            <a:r>
              <a:rPr lang="zh-CN" sz="2400" b="1">
                <a:latin typeface="宋体" panose="02010600030101010101" pitchFamily="2" charset="-122"/>
                <a:ea typeface="宋体" panose="02010600030101010101" pitchFamily="2" charset="-122"/>
                <a:cs typeface="宋体" panose="02010600030101010101" pitchFamily="2" charset="-122"/>
                <a:sym typeface="+mn-ea"/>
              </a:rPr>
              <a:t>，</a:t>
            </a:r>
            <a:r>
              <a:rPr sz="2400" b="1">
                <a:latin typeface="宋体" panose="02010600030101010101" pitchFamily="2" charset="-122"/>
                <a:ea typeface="宋体" panose="02010600030101010101" pitchFamily="2" charset="-122"/>
                <a:cs typeface="宋体" panose="02010600030101010101" pitchFamily="2" charset="-122"/>
                <a:sym typeface="+mn-ea"/>
              </a:rPr>
              <a:t>是</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居安思危</a:t>
            </a:r>
            <a:r>
              <a:rPr sz="2400" b="1">
                <a:latin typeface="宋体" panose="02010600030101010101" pitchFamily="2" charset="-122"/>
                <a:ea typeface="宋体" panose="02010600030101010101" pitchFamily="2" charset="-122"/>
                <a:cs typeface="宋体" panose="02010600030101010101" pitchFamily="2" charset="-122"/>
                <a:sym typeface="+mn-ea"/>
              </a:rPr>
              <a:t>的意识</a:t>
            </a:r>
            <a:r>
              <a:rPr lang="zh-CN" sz="2400" b="1">
                <a:latin typeface="宋体" panose="02010600030101010101" pitchFamily="2" charset="-122"/>
                <a:ea typeface="宋体" panose="02010600030101010101" pitchFamily="2" charset="-122"/>
                <a:cs typeface="宋体" panose="02010600030101010101" pitchFamily="2" charset="-122"/>
                <a:sym typeface="+mn-ea"/>
              </a:rPr>
              <a:t>，</a:t>
            </a:r>
            <a:r>
              <a:rPr sz="2400" b="1">
                <a:latin typeface="宋体" panose="02010600030101010101" pitchFamily="2" charset="-122"/>
                <a:ea typeface="宋体" panose="02010600030101010101" pitchFamily="2" charset="-122"/>
                <a:cs typeface="宋体" panose="02010600030101010101" pitchFamily="2" charset="-122"/>
                <a:sym typeface="+mn-ea"/>
              </a:rPr>
              <a:t>是自觉地</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站得更高、看得更远</a:t>
            </a:r>
            <a:r>
              <a:rPr sz="2400" b="1">
                <a:latin typeface="宋体" panose="02010600030101010101" pitchFamily="2" charset="-122"/>
                <a:ea typeface="宋体" panose="02010600030101010101" pitchFamily="2" charset="-122"/>
                <a:cs typeface="宋体" panose="02010600030101010101" pitchFamily="2" charset="-122"/>
                <a:sym typeface="+mn-ea"/>
              </a:rPr>
              <a:t>的意识</a:t>
            </a:r>
            <a:r>
              <a:rPr lang="zh-CN" sz="2400" b="1">
                <a:latin typeface="宋体" panose="02010600030101010101" pitchFamily="2" charset="-122"/>
                <a:ea typeface="宋体" panose="02010600030101010101" pitchFamily="2" charset="-122"/>
                <a:cs typeface="宋体" panose="02010600030101010101" pitchFamily="2" charset="-122"/>
                <a:sym typeface="+mn-ea"/>
              </a:rPr>
              <a:t>，</a:t>
            </a:r>
            <a:r>
              <a:rPr sz="2400" b="1">
                <a:latin typeface="宋体" panose="02010600030101010101" pitchFamily="2" charset="-122"/>
                <a:ea typeface="宋体" panose="02010600030101010101" pitchFamily="2" charset="-122"/>
                <a:cs typeface="宋体" panose="02010600030101010101" pitchFamily="2" charset="-122"/>
                <a:sym typeface="+mn-ea"/>
              </a:rPr>
              <a:t>是</a:t>
            </a:r>
            <a:r>
              <a:rPr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追求事物发展更好、更优、更强</a:t>
            </a:r>
            <a:r>
              <a:rPr sz="2400" b="1">
                <a:latin typeface="宋体" panose="02010600030101010101" pitchFamily="2" charset="-122"/>
                <a:ea typeface="宋体" panose="02010600030101010101" pitchFamily="2" charset="-122"/>
                <a:cs typeface="宋体" panose="02010600030101010101" pitchFamily="2" charset="-122"/>
                <a:sym typeface="+mn-ea"/>
              </a:rPr>
              <a:t>的意识。</a:t>
            </a:r>
            <a:endParaRPr sz="2400" b="1">
              <a:latin typeface="宋体" panose="02010600030101010101" pitchFamily="2" charset="-122"/>
              <a:ea typeface="宋体" panose="02010600030101010101" pitchFamily="2" charset="-122"/>
              <a:cs typeface="宋体" panose="02010600030101010101" pitchFamily="2" charset="-122"/>
              <a:sym typeface="+mn-ea"/>
            </a:endParaRPr>
          </a:p>
          <a:p>
            <a:pPr marL="514350" indent="-514350" fontAlgn="auto">
              <a:lnSpc>
                <a:spcPct val="100000"/>
              </a:lnSpc>
              <a:spcBef>
                <a:spcPts val="600"/>
              </a:spcBef>
              <a:spcAft>
                <a:spcPct val="0"/>
              </a:spcAft>
              <a:buFont typeface="+mj-ea"/>
              <a:buAutoNum type="circleNumDbPlain"/>
            </a:pPr>
            <a:r>
              <a:rPr lang="zh-CN" sz="24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善于反思、勇于质疑</a:t>
            </a:r>
            <a:r>
              <a:rPr lang="zh-CN" sz="2400" b="1">
                <a:latin typeface="宋体" panose="02010600030101010101" pitchFamily="2" charset="-122"/>
                <a:ea typeface="宋体" panose="02010600030101010101" pitchFamily="2" charset="-122"/>
                <a:cs typeface="宋体" panose="02010600030101010101" pitchFamily="2" charset="-122"/>
                <a:sym typeface="+mn-ea"/>
              </a:rPr>
              <a:t>是超前意识的</a:t>
            </a:r>
            <a:r>
              <a:rPr lang="zh-CN" sz="2400" b="1" u="sng">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基本品质</a:t>
            </a:r>
            <a:r>
              <a:rPr lang="zh-CN" sz="2400" b="1">
                <a:latin typeface="宋体" panose="02010600030101010101" pitchFamily="2" charset="-122"/>
                <a:ea typeface="宋体" panose="02010600030101010101" pitchFamily="2" charset="-122"/>
                <a:cs typeface="宋体" panose="02010600030101010101" pitchFamily="2" charset="-122"/>
                <a:sym typeface="+mn-ea"/>
              </a:rPr>
              <a:t>。</a:t>
            </a:r>
            <a:endParaRPr lang="zh-CN" sz="24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3" name="文本框 2" title=""/>
          <p:cNvSpPr txBox="1"/>
          <p:nvPr>
            <p:custDataLst>
              <p:tags r:id="rId9"/>
            </p:custDataLst>
          </p:nvPr>
        </p:nvSpPr>
        <p:spPr>
          <a:xfrm>
            <a:off x="4325620" y="3326765"/>
            <a:ext cx="64306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超前意识</a:t>
            </a:r>
            <a:endParaRPr lang="zh-CN" altLang="en-US"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2" presetClass="entr" presetSubtype="8" dur="500"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wipe(left)">
                                      <p:cBhvr>
                                        <p:cTn id="13" dur="500"/>
                                        <p:tgtEl>
                                          <p:spTgt spid="9">
                                            <p:txEl>
                                              <p:pRg st="0" end="0"/>
                                            </p:txEl>
                                          </p:spTgt>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9">
                                            <p:txEl>
                                              <p:pRg st="1" end="1"/>
                                            </p:txEl>
                                          </p:spTgt>
                                        </p:tgtEl>
                                        <p:attrNameLst>
                                          <p:attrName>style.visibility</p:attrName>
                                        </p:attrNameLst>
                                      </p:cBhvr>
                                      <p:to>
                                        <p:strVal val="visible"/>
                                      </p:to>
                                    </p:set>
                                    <p:animEffect transition="in" filter="wipe(left)">
                                      <p:cBhvr>
                                        <p:cTn id="16" dur="500"/>
                                        <p:tgtEl>
                                          <p:spTgt spid="9">
                                            <p:txEl>
                                              <p:pRg st="1" end="1"/>
                                            </p:txEl>
                                          </p:spTgt>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Effect transition="in" filter="wipe(left)">
                                      <p:cBhvr>
                                        <p:cTn id="19" dur="500"/>
                                        <p:tgtEl>
                                          <p:spTgt spid="9">
                                            <p:txEl>
                                              <p:pRg st="2" end="2"/>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ppt_x"/>
                                          </p:val>
                                        </p:tav>
                                        <p:tav tm="100000">
                                          <p:val>
                                            <p:strVal val="#ppt_x"/>
                                          </p:val>
                                        </p:tav>
                                      </p:tavLst>
                                    </p:anim>
                                    <p:anim calcmode="lin" valueType="num">
                                      <p:cBhvr additive="base">
                                        <p:cTn id="2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2" presetClass="entr" presetSubtype="4" dur="500" fill="hold" grpId="0" nodeType="clickEffect">
                                  <p:stCondLst>
                                    <p:cond delay="0"/>
                                  </p:stCondLst>
                                  <p:childTnLst>
                                    <p:set>
                                      <p:cBhvr>
                                        <p:cTn id="29" dur="1" fill="hold">
                                          <p:stCondLst>
                                            <p:cond delay="0"/>
                                          </p:stCondLst>
                                        </p:cTn>
                                        <p:tgtEl>
                                          <p:spTgt spid="3"/>
                                        </p:tgtEl>
                                        <p:attrNameLst>
                                          <p:attrName>style.visibility</p:attrName>
                                        </p:attrNameLst>
                                      </p:cBhvr>
                                      <p:to>
                                        <p:strVal val="visible"/>
                                      </p:to>
                                    </p:set>
                                    <p:anim calcmode="lin" valueType="num">
                                      <p:cBhvr additive="base">
                                        <p:cTn id="30" dur="500" fill="hold"/>
                                        <p:tgtEl>
                                          <p:spTgt spid="3"/>
                                        </p:tgtEl>
                                        <p:attrNameLst>
                                          <p:attrName>ppt_x</p:attrName>
                                        </p:attrNameLst>
                                      </p:cBhvr>
                                      <p:tavLst>
                                        <p:tav tm="0">
                                          <p:val>
                                            <p:strVal val="#ppt_x"/>
                                          </p:val>
                                        </p:tav>
                                        <p:tav tm="100000">
                                          <p:val>
                                            <p:strVal val="#ppt_x"/>
                                          </p:val>
                                        </p:tav>
                                      </p:tavLst>
                                    </p:anim>
                                    <p:anim calcmode="lin" valueType="num">
                                      <p:cBhvr additive="base">
                                        <p:cTn id="31"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2" presetClass="entr" presetSubtype="8" dur="500" fill="hold" nodeType="clickEffect">
                                  <p:stCondLst>
                                    <p:cond delay="0"/>
                                  </p:stCondLst>
                                  <p:childTnLst>
                                    <p:set>
                                      <p:cBhvr>
                                        <p:cTn id="35" dur="1" fill="hold">
                                          <p:stCondLst>
                                            <p:cond delay="0"/>
                                          </p:stCondLst>
                                        </p:cTn>
                                        <p:tgtEl>
                                          <p:spTgt spid="8">
                                            <p:txEl>
                                              <p:pRg st="0" end="0"/>
                                            </p:txEl>
                                          </p:spTgt>
                                        </p:tgtEl>
                                        <p:attrNameLst>
                                          <p:attrName>style.visibility</p:attrName>
                                        </p:attrNameLst>
                                      </p:cBhvr>
                                      <p:to>
                                        <p:strVal val="visible"/>
                                      </p:to>
                                    </p:set>
                                    <p:animEffect transition="in" filter="wipe(left)">
                                      <p:cBhvr>
                                        <p:cTn id="36" dur="500"/>
                                        <p:tgtEl>
                                          <p:spTgt spid="8">
                                            <p:txEl>
                                              <p:pRg st="0" end="0"/>
                                            </p:txEl>
                                          </p:spTgt>
                                        </p:tgtEl>
                                      </p:cBhvr>
                                    </p:animEffect>
                                  </p:childTnLst>
                                </p:cTn>
                              </p:par>
                              <p:par>
                                <p:cTn id="37" presetID="22" presetClass="entr" presetSubtype="8" dur="500" fill="hold" nodeType="withEffect">
                                  <p:stCondLst>
                                    <p:cond delay="0"/>
                                  </p:stCondLst>
                                  <p:childTnLst>
                                    <p:set>
                                      <p:cBhvr>
                                        <p:cTn id="38" dur="1" fill="hold">
                                          <p:stCondLst>
                                            <p:cond delay="0"/>
                                          </p:stCondLst>
                                        </p:cTn>
                                        <p:tgtEl>
                                          <p:spTgt spid="8">
                                            <p:txEl>
                                              <p:pRg st="1" end="1"/>
                                            </p:txEl>
                                          </p:spTgt>
                                        </p:tgtEl>
                                        <p:attrNameLst>
                                          <p:attrName>style.visibility</p:attrName>
                                        </p:attrNameLst>
                                      </p:cBhvr>
                                      <p:to>
                                        <p:strVal val="visible"/>
                                      </p:to>
                                    </p:set>
                                    <p:animEffect transition="in" filter="wipe(left)">
                                      <p:cBhvr>
                                        <p:cTn id="39" dur="500"/>
                                        <p:tgtEl>
                                          <p:spTgt spid="8">
                                            <p:txEl>
                                              <p:pRg st="1" end="1"/>
                                            </p:txEl>
                                          </p:spTgt>
                                        </p:tgtEl>
                                      </p:cBhvr>
                                    </p:animEffect>
                                  </p:childTnLst>
                                </p:cTn>
                              </p:par>
                              <p:par>
                                <p:cTn id="40" presetID="22" presetClass="entr" presetSubtype="8" dur="500" fill="hold" nodeType="withEffect">
                                  <p:stCondLst>
                                    <p:cond delay="0"/>
                                  </p:stCondLst>
                                  <p:childTnLst>
                                    <p:set>
                                      <p:cBhvr>
                                        <p:cTn id="41" dur="1" fill="hold">
                                          <p:stCondLst>
                                            <p:cond delay="0"/>
                                          </p:stCondLst>
                                        </p:cTn>
                                        <p:tgtEl>
                                          <p:spTgt spid="8">
                                            <p:txEl>
                                              <p:pRg st="2" end="2"/>
                                            </p:txEl>
                                          </p:spTgt>
                                        </p:tgtEl>
                                        <p:attrNameLst>
                                          <p:attrName>style.visibility</p:attrName>
                                        </p:attrNameLst>
                                      </p:cBhvr>
                                      <p:to>
                                        <p:strVal val="visible"/>
                                      </p:to>
                                    </p:set>
                                    <p:animEffect transition="in" filter="wipe(left)">
                                      <p:cBhvr>
                                        <p:cTn id="42"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6" name="表格 15" title=""/>
          <p:cNvGraphicFramePr>
            <a:graphicFrameLocks noGrp="1"/>
          </p:cNvGraphicFramePr>
          <p:nvPr>
            <p:custDataLst>
              <p:tags r:id="rId3"/>
            </p:custDataLst>
          </p:nvPr>
        </p:nvGraphicFramePr>
        <p:xfrm>
          <a:off x="173355" y="822960"/>
          <a:ext cx="11811000" cy="5871210"/>
        </p:xfrm>
        <a:graphic>
          <a:graphicData uri="http://schemas.openxmlformats.org/drawingml/2006/table">
            <a:tbl>
              <a:tblPr>
                <a:tableStyleId>{5C22544A-7EE6-4342-B048-85BDC9FD1C3A}</a:tableStyleId>
              </a:tblPr>
              <a:tblGrid>
                <a:gridCol w="1392555"/>
                <a:gridCol w="10418445"/>
              </a:tblGrid>
              <a:tr h="1676400">
                <a:tc>
                  <a:txBody>
                    <a:bodyPr vert="horz" wrap="square"/>
                    <a:lstStyle/>
                    <a:p>
                      <a:pPr algn="ctr">
                        <a:lnSpc>
                          <a:spcPct val="150000"/>
                        </a:lnSpc>
                        <a:tabLst>
                          <a:tab pos="2743200"/>
                        </a:tabLst>
                      </a:pPr>
                      <a:endParaRPr lang="zh-CN" sz="2400" kern="100">
                        <a:effectLst/>
                        <a:latin typeface="黑体" panose="02010609060101010101" pitchFamily="49" charset="-122"/>
                        <a:ea typeface="黑体" panose="02010609060101010101" pitchFamily="49" charset="-122"/>
                        <a:cs typeface="Courier New" panose="02070309020205020404" pitchFamily="49" charset="0"/>
                      </a:endParaRPr>
                    </a:p>
                  </a:txBody>
                  <a:tcPr marL="68580" marR="68580" marT="0" marB="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just">
                        <a:lnSpc>
                          <a:spcPct val="150000"/>
                        </a:lnSpc>
                        <a:tabLst>
                          <a:tab pos="2743200"/>
                        </a:tabLst>
                      </a:pPr>
                      <a:endParaRPr lang="zh-CN" sz="2400" b="1" kern="100">
                        <a:solidFill>
                          <a:srgbClr val="FF0000"/>
                        </a:solidFill>
                        <a:effectLst/>
                        <a:latin typeface="楷体" panose="02010609060101010101" pitchFamily="49" charset="-122"/>
                        <a:ea typeface="楷体" panose="02010609060101010101" pitchFamily="49" charset="-122"/>
                        <a:cs typeface="Courier New" panose="02070309020205020404" pitchFamily="49" charset="0"/>
                      </a:endParaRPr>
                    </a:p>
                  </a:txBody>
                  <a:tcPr marL="68580" marR="68580" marT="0" marB="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547495">
                <a:tc>
                  <a:txBody>
                    <a:bodyPr vert="horz" wrap="square"/>
                    <a:lstStyle/>
                    <a:p>
                      <a:pPr algn="ctr">
                        <a:lnSpc>
                          <a:spcPct val="150000"/>
                        </a:lnSpc>
                        <a:tabLst>
                          <a:tab pos="2743200"/>
                        </a:tabLst>
                      </a:pPr>
                      <a:endParaRPr lang="zh-CN" sz="2400" kern="100">
                        <a:effectLst/>
                        <a:latin typeface="黑体" panose="02010609060101010101" pitchFamily="49" charset="-122"/>
                        <a:ea typeface="黑体" panose="02010609060101010101" pitchFamily="49" charset="-122"/>
                        <a:cs typeface="Courier New" panose="02070309020205020404" pitchFamily="49" charset="0"/>
                      </a:endParaRPr>
                    </a:p>
                  </a:txBody>
                  <a:tcPr marL="68580" marR="68580" marT="0" marB="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just">
                        <a:lnSpc>
                          <a:spcPct val="150000"/>
                        </a:lnSpc>
                        <a:tabLst>
                          <a:tab pos="2743200"/>
                        </a:tabLst>
                      </a:pPr>
                      <a:endParaRPr lang="zh-CN" sz="2400" b="1" kern="100">
                        <a:solidFill>
                          <a:srgbClr val="FF0000"/>
                        </a:solidFill>
                        <a:effectLst/>
                        <a:latin typeface="楷体" panose="02010609060101010101" pitchFamily="49" charset="-122"/>
                        <a:ea typeface="楷体" panose="02010609060101010101" pitchFamily="49" charset="-122"/>
                        <a:cs typeface="Courier New" panose="02070309020205020404" pitchFamily="49" charset="0"/>
                      </a:endParaRPr>
                    </a:p>
                  </a:txBody>
                  <a:tcPr marL="68580" marR="68580" marT="0" marB="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647315">
                <a:tc>
                  <a:txBody>
                    <a:bodyPr vert="horz" wrap="square"/>
                    <a:lstStyle/>
                    <a:p>
                      <a:pPr algn="ctr">
                        <a:lnSpc>
                          <a:spcPct val="150000"/>
                        </a:lnSpc>
                        <a:tabLst>
                          <a:tab pos="2743200"/>
                        </a:tabLst>
                      </a:pPr>
                      <a:endParaRPr lang="zh-CN" sz="2400" kern="100">
                        <a:effectLst/>
                        <a:latin typeface="黑体" panose="02010609060101010101" pitchFamily="49" charset="-122"/>
                        <a:ea typeface="黑体" panose="02010609060101010101" pitchFamily="49" charset="-122"/>
                        <a:cs typeface="Courier New" panose="02070309020205020404" pitchFamily="49" charset="0"/>
                      </a:endParaRPr>
                    </a:p>
                  </a:txBody>
                  <a:tcPr marL="68580" marR="68580" marT="0" marB="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noFill/>
                  </a:tcPr>
                </a:tc>
                <a:tc>
                  <a:txBody>
                    <a:bodyPr vert="horz" wrap="square"/>
                    <a:lstStyle/>
                    <a:p>
                      <a:pPr algn="just">
                        <a:lnSpc>
                          <a:spcPct val="150000"/>
                        </a:lnSpc>
                        <a:tabLst>
                          <a:tab pos="2743200"/>
                        </a:tabLst>
                      </a:pPr>
                      <a:endParaRPr lang="zh-CN" sz="2400" b="1" kern="100">
                        <a:solidFill>
                          <a:srgbClr val="FF0000"/>
                        </a:solidFill>
                        <a:effectLst/>
                        <a:latin typeface="楷体" panose="02010609060101010101" pitchFamily="49" charset="-122"/>
                        <a:ea typeface="楷体" panose="02010609060101010101" pitchFamily="49" charset="-122"/>
                        <a:cs typeface="Courier New" panose="02070309020205020404" pitchFamily="49" charset="0"/>
                      </a:endParaRPr>
                    </a:p>
                  </a:txBody>
                  <a:tcPr marL="68580" marR="68580" marT="0" marB="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noFill/>
                  </a:tcPr>
                </a:tc>
              </a:tr>
            </a:tbl>
          </a:graphicData>
        </a:graphic>
      </p:graphicFrame>
      <p:sp>
        <p:nvSpPr>
          <p:cNvPr id="17" name="文本框 12" title=""/>
          <p:cNvSpPr txBox="1"/>
          <p:nvPr>
            <p:custDataLst>
              <p:tags r:id="rId4"/>
            </p:custDataLst>
          </p:nvPr>
        </p:nvSpPr>
        <p:spPr>
          <a:xfrm>
            <a:off x="192405" y="1234440"/>
            <a:ext cx="1367790" cy="737235"/>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tabLst>
                <a:tab pos="2743200"/>
              </a:tabLst>
            </a:pPr>
            <a:r>
              <a:rPr lang="zh-CN" altLang="zh-CN" sz="2800" b="1" kern="100">
                <a:solidFill>
                  <a:srgbClr val="FF0000"/>
                </a:solidFill>
                <a:effectLst/>
                <a:latin typeface="黑体" panose="02010609060101010101" pitchFamily="49" charset="-122"/>
                <a:ea typeface="黑体" panose="02010609060101010101" pitchFamily="49" charset="-122"/>
              </a:rPr>
              <a:t>探索性</a:t>
            </a:r>
            <a:endParaRPr lang="zh-CN" altLang="zh-CN" sz="2800" b="1" kern="100">
              <a:solidFill>
                <a:srgbClr val="FF0000"/>
              </a:solidFill>
              <a:effectLst/>
              <a:latin typeface="黑体" panose="02010609060101010101" pitchFamily="49" charset="-122"/>
              <a:ea typeface="黑体" panose="02010609060101010101" pitchFamily="49" charset="-122"/>
              <a:cs typeface="Courier New" panose="02070309020205020404" pitchFamily="49" charset="0"/>
            </a:endParaRPr>
          </a:p>
        </p:txBody>
      </p:sp>
      <p:sp>
        <p:nvSpPr>
          <p:cNvPr id="18" name="文本框 14" title=""/>
          <p:cNvSpPr txBox="1"/>
          <p:nvPr>
            <p:custDataLst>
              <p:tags r:id="rId5"/>
            </p:custDataLst>
          </p:nvPr>
        </p:nvSpPr>
        <p:spPr>
          <a:xfrm>
            <a:off x="191770" y="2844165"/>
            <a:ext cx="1367790" cy="737235"/>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tabLst>
                <a:tab pos="2743200"/>
              </a:tabLst>
            </a:pPr>
            <a:r>
              <a:rPr lang="zh-CN" altLang="zh-CN" sz="2800" b="1" kern="100">
                <a:solidFill>
                  <a:srgbClr val="FF0000"/>
                </a:solidFill>
                <a:effectLst/>
                <a:latin typeface="黑体" panose="02010609060101010101" pitchFamily="49" charset="-122"/>
                <a:ea typeface="黑体" panose="02010609060101010101" pitchFamily="49" charset="-122"/>
              </a:rPr>
              <a:t>预测性</a:t>
            </a:r>
            <a:endParaRPr lang="zh-CN" altLang="zh-CN" sz="2800" b="1" kern="100">
              <a:solidFill>
                <a:srgbClr val="FF0000"/>
              </a:solidFill>
              <a:effectLst/>
              <a:latin typeface="黑体" panose="02010609060101010101" pitchFamily="49" charset="-122"/>
              <a:ea typeface="黑体" panose="02010609060101010101" pitchFamily="49" charset="-122"/>
              <a:cs typeface="Courier New" panose="02070309020205020404" pitchFamily="49" charset="0"/>
            </a:endParaRPr>
          </a:p>
        </p:txBody>
      </p:sp>
      <p:sp>
        <p:nvSpPr>
          <p:cNvPr id="19" name="文本框 16" title=""/>
          <p:cNvSpPr txBox="1"/>
          <p:nvPr>
            <p:custDataLst>
              <p:tags r:id="rId6"/>
            </p:custDataLst>
          </p:nvPr>
        </p:nvSpPr>
        <p:spPr>
          <a:xfrm>
            <a:off x="347345" y="4706620"/>
            <a:ext cx="1129665" cy="953135"/>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tabLst>
                <a:tab pos="2743200"/>
              </a:tabLst>
            </a:pPr>
            <a:r>
              <a:rPr lang="zh-CN" altLang="zh-CN" sz="2800" b="1" kern="100">
                <a:solidFill>
                  <a:srgbClr val="FF0000"/>
                </a:solidFill>
                <a:effectLst/>
                <a:latin typeface="黑体" panose="02010609060101010101" pitchFamily="49" charset="-122"/>
                <a:ea typeface="黑体" panose="02010609060101010101" pitchFamily="49" charset="-122"/>
              </a:rPr>
              <a:t>不确定性</a:t>
            </a:r>
            <a:endParaRPr lang="zh-CN" altLang="zh-CN" sz="2800" b="1" kern="100">
              <a:solidFill>
                <a:srgbClr val="FF0000"/>
              </a:solidFill>
              <a:effectLst/>
              <a:latin typeface="黑体" panose="02010609060101010101" pitchFamily="49" charset="-122"/>
              <a:ea typeface="黑体" panose="02010609060101010101" pitchFamily="49" charset="-122"/>
              <a:cs typeface="Courier New" panose="02070309020205020404" pitchFamily="49" charset="0"/>
            </a:endParaRPr>
          </a:p>
        </p:txBody>
      </p:sp>
      <p:sp>
        <p:nvSpPr>
          <p:cNvPr id="21" name="文本框 20" title=""/>
          <p:cNvSpPr txBox="1"/>
          <p:nvPr>
            <p:custDataLst>
              <p:tags r:id="rId7"/>
            </p:custDataLst>
          </p:nvPr>
        </p:nvSpPr>
        <p:spPr>
          <a:xfrm>
            <a:off x="1657985" y="2569845"/>
            <a:ext cx="10093325" cy="119888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smtClean="0">
                <a:solidFill>
                  <a:srgbClr val="0000FF"/>
                </a:solid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超前思维利用</a:t>
            </a:r>
            <a:r>
              <a:rPr lang="zh-CN" altLang="en-US" sz="2400">
                <a:solidFill>
                  <a:srgbClr val="0000FF"/>
                </a:solidFill>
                <a:uFill>
                  <a:solidFill>
                    <a:srgbClr val="002060"/>
                  </a:solidFill>
                </a:u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思维的</a:t>
            </a:r>
            <a:r>
              <a:rPr lang="zh-CN" altLang="en-US" sz="2400">
                <a:solidFill>
                  <a:srgbClr val="FF0000"/>
                </a:solidFill>
                <a:uFill>
                  <a:solidFill>
                    <a:srgbClr val="002060"/>
                  </a:solidFill>
                </a:u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创造性</a:t>
            </a:r>
            <a:r>
              <a:rPr lang="zh-CN" altLang="en-US" sz="2400">
                <a:solidFill>
                  <a:srgbClr val="0000FF"/>
                </a:solid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，超越了事物发展的具体时间和</a:t>
            </a:r>
            <a:r>
              <a:rPr lang="zh-CN" altLang="en-US" sz="2400" smtClean="0">
                <a:solidFill>
                  <a:srgbClr val="0000FF"/>
                </a:solid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空间，以及</a:t>
            </a:r>
            <a:r>
              <a:rPr lang="zh-CN" altLang="en-US" sz="2400">
                <a:solidFill>
                  <a:srgbClr val="0000FF"/>
                </a:solid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事物发展的具体环节，</a:t>
            </a:r>
            <a:r>
              <a:rPr lang="zh-CN" altLang="en-US" sz="2400">
                <a:solidFill>
                  <a:srgbClr val="FF0000"/>
                </a:solidFill>
                <a:uFill>
                  <a:solidFill>
                    <a:srgbClr val="002060"/>
                  </a:solidFill>
                </a:u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在头脑中推想</a:t>
            </a:r>
            <a:r>
              <a:rPr lang="zh-CN" altLang="en-US" sz="2400">
                <a:solidFill>
                  <a:srgbClr val="FF0000"/>
                </a:solid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事物发展的未来状</a:t>
            </a:r>
            <a:r>
              <a:rPr lang="zh-CN" altLang="en-US" sz="2400">
                <a:solidFill>
                  <a:srgbClr val="0000FF"/>
                </a:solid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况</a:t>
            </a:r>
            <a:r>
              <a:rPr lang="zh-CN" altLang="en-US" sz="2400" smtClean="0">
                <a:solidFill>
                  <a:srgbClr val="0000FF"/>
                </a:solidFill>
                <a:latin typeface="黑体" panose="02010609060101010101" pitchFamily="49" charset="-122"/>
                <a:ea typeface="黑体" panose="02010609060101010101" pitchFamily="49" charset="-122"/>
                <a:cs typeface="微软雅黑" panose="020b0503020204020204" pitchFamily="34" charset="-120"/>
                <a:sym typeface="华文新魏" panose="02010800040101010101" charset="-122"/>
              </a:rPr>
              <a:t>。其</a:t>
            </a:r>
            <a:r>
              <a:rPr lang="zh-CN" altLang="en-US" sz="2400" smtClean="0">
                <a:solidFill>
                  <a:srgbClr val="0000FF"/>
                </a:solidFill>
                <a:latin typeface="黑体" panose="02010609060101010101" pitchFamily="49" charset="-122"/>
                <a:ea typeface="黑体" panose="02010609060101010101" pitchFamily="49" charset="-122"/>
                <a:cs typeface="华文新魏" panose="02010800040101010101" charset="-122"/>
                <a:sym typeface="华文新魏" panose="02010800040101010101" charset="-122"/>
              </a:rPr>
              <a:t>结果</a:t>
            </a:r>
            <a:r>
              <a:rPr lang="zh-CN" altLang="en-US" sz="2400">
                <a:solidFill>
                  <a:srgbClr val="0000FF"/>
                </a:solidFill>
                <a:latin typeface="黑体" panose="02010609060101010101" pitchFamily="49" charset="-122"/>
                <a:ea typeface="黑体" panose="02010609060101010101" pitchFamily="49" charset="-122"/>
                <a:cs typeface="华文新魏" panose="02010800040101010101" charset="-122"/>
                <a:sym typeface="华文新魏" panose="02010800040101010101" charset="-122"/>
              </a:rPr>
              <a:t>具有“事先得知”的特性</a:t>
            </a:r>
            <a:r>
              <a:rPr lang="zh-CN" altLang="en-US" sz="2400" smtClean="0">
                <a:solidFill>
                  <a:srgbClr val="0000FF"/>
                </a:solidFill>
                <a:latin typeface="黑体" panose="02010609060101010101" pitchFamily="49" charset="-122"/>
                <a:ea typeface="黑体" panose="02010609060101010101" pitchFamily="49" charset="-122"/>
                <a:cs typeface="华文新魏" panose="02010800040101010101" charset="-122"/>
                <a:sym typeface="华文新魏" panose="02010800040101010101" charset="-122"/>
              </a:rPr>
              <a:t>。</a:t>
            </a:r>
            <a:endParaRPr lang="zh-CN" altLang="en-US" sz="2400" kern="100" smtClean="0">
              <a:solidFill>
                <a:srgbClr val="0000FF"/>
              </a:solidFill>
              <a:effectLst/>
              <a:latin typeface="黑体" panose="02010609060101010101" pitchFamily="49" charset="-122"/>
              <a:ea typeface="黑体" panose="02010609060101010101" pitchFamily="49" charset="-122"/>
              <a:cs typeface="华文新魏" panose="02010800040101010101" charset="-122"/>
              <a:sym typeface="华文新魏" panose="02010800040101010101" charset="-122"/>
            </a:endParaRPr>
          </a:p>
        </p:txBody>
      </p:sp>
      <p:sp>
        <p:nvSpPr>
          <p:cNvPr id="22" name="文本框 22" title=""/>
          <p:cNvSpPr txBox="1"/>
          <p:nvPr>
            <p:custDataLst>
              <p:tags r:id="rId8"/>
            </p:custDataLst>
          </p:nvPr>
        </p:nvSpPr>
        <p:spPr>
          <a:xfrm>
            <a:off x="1541145" y="4128770"/>
            <a:ext cx="10497185" cy="212090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10000"/>
              </a:lnSpc>
              <a:tabLst>
                <a:tab pos="2743200"/>
              </a:tabLst>
            </a:pPr>
            <a:r>
              <a:rPr lang="zh-CN" altLang="en-US" sz="2400" kern="100" smtClean="0">
                <a:solidFill>
                  <a:srgbClr val="0000FF"/>
                </a:solidFill>
                <a:effectLst/>
                <a:latin typeface="黑体" panose="02010609060101010101" pitchFamily="49" charset="-122"/>
                <a:ea typeface="黑体" panose="02010609060101010101" pitchFamily="49" charset="-122"/>
              </a:rPr>
              <a:t>（客观原因）</a:t>
            </a:r>
            <a:r>
              <a:rPr lang="zh-CN" altLang="zh-CN" sz="2400" kern="100" smtClean="0">
                <a:solidFill>
                  <a:srgbClr val="0000FF"/>
                </a:solidFill>
                <a:effectLst/>
                <a:latin typeface="黑体" panose="02010609060101010101" pitchFamily="49" charset="-122"/>
                <a:ea typeface="黑体" panose="02010609060101010101" pitchFamily="49" charset="-122"/>
              </a:rPr>
              <a:t>超前</a:t>
            </a:r>
            <a:r>
              <a:rPr lang="zh-CN" altLang="zh-CN" sz="2400" kern="100">
                <a:solidFill>
                  <a:srgbClr val="0000FF"/>
                </a:solidFill>
                <a:effectLst/>
                <a:latin typeface="黑体" panose="02010609060101010101" pitchFamily="49" charset="-122"/>
                <a:ea typeface="黑体" panose="02010609060101010101" pitchFamily="49" charset="-122"/>
              </a:rPr>
              <a:t>思维指向未来，但未来</a:t>
            </a:r>
            <a:r>
              <a:rPr lang="zh-CN" altLang="zh-CN" sz="2400" kern="100">
                <a:solidFill>
                  <a:srgbClr val="FF0000"/>
                </a:solidFill>
                <a:effectLst/>
                <a:latin typeface="黑体" panose="02010609060101010101" pitchFamily="49" charset="-122"/>
                <a:ea typeface="黑体" panose="02010609060101010101" pitchFamily="49" charset="-122"/>
              </a:rPr>
              <a:t>并</a:t>
            </a:r>
            <a:r>
              <a:rPr lang="zh-CN" altLang="zh-CN" sz="2400" u="sng" kern="100">
                <a:solidFill>
                  <a:srgbClr val="FF0000"/>
                </a:solidFill>
                <a:effectLst/>
                <a:latin typeface="黑体" panose="02010609060101010101" pitchFamily="49" charset="-122"/>
                <a:ea typeface="黑体" panose="02010609060101010101" pitchFamily="49" charset="-122"/>
              </a:rPr>
              <a:t>不是现实的单向直线的延伸</a:t>
            </a:r>
            <a:r>
              <a:rPr lang="zh-CN" altLang="zh-CN" sz="2400" kern="100">
                <a:solidFill>
                  <a:srgbClr val="0000FF"/>
                </a:solidFill>
                <a:effectLst/>
                <a:latin typeface="黑体" panose="02010609060101010101" pitchFamily="49" charset="-122"/>
                <a:ea typeface="黑体" panose="02010609060101010101" pitchFamily="49" charset="-122"/>
              </a:rPr>
              <a:t>，而是存在多向变化的可能</a:t>
            </a:r>
            <a:r>
              <a:rPr lang="zh-CN" altLang="zh-CN" sz="2400" kern="100" smtClean="0">
                <a:solidFill>
                  <a:srgbClr val="0000FF"/>
                </a:solidFill>
                <a:effectLst/>
                <a:latin typeface="黑体" panose="02010609060101010101" pitchFamily="49" charset="-122"/>
                <a:ea typeface="黑体" panose="02010609060101010101" pitchFamily="49" charset="-122"/>
              </a:rPr>
              <a:t>性</a:t>
            </a:r>
            <a:r>
              <a:rPr lang="zh-CN" altLang="en-US" sz="2400" kern="100" smtClean="0">
                <a:solidFill>
                  <a:srgbClr val="0000FF"/>
                </a:solidFill>
                <a:latin typeface="黑体" panose="02010609060101010101" pitchFamily="49" charset="-122"/>
                <a:ea typeface="黑体" panose="02010609060101010101" pitchFamily="49" charset="-122"/>
              </a:rPr>
              <a:t>；</a:t>
            </a:r>
            <a:endParaRPr lang="zh-CN" altLang="en-US" sz="2400" kern="100" smtClean="0">
              <a:solidFill>
                <a:srgbClr val="0000FF"/>
              </a:solidFill>
              <a:latin typeface="黑体" panose="02010609060101010101" pitchFamily="49" charset="-122"/>
              <a:ea typeface="黑体" panose="02010609060101010101" pitchFamily="49" charset="-122"/>
            </a:endParaRPr>
          </a:p>
          <a:p>
            <a:pPr algn="just">
              <a:lnSpc>
                <a:spcPct val="110000"/>
              </a:lnSpc>
              <a:tabLst>
                <a:tab pos="2743200"/>
              </a:tabLst>
            </a:pPr>
            <a:r>
              <a:rPr lang="zh-CN" altLang="en-US" sz="2400" kern="100" smtClean="0">
                <a:solidFill>
                  <a:srgbClr val="0000FF"/>
                </a:solidFill>
                <a:latin typeface="黑体" panose="02010609060101010101" pitchFamily="49" charset="-122"/>
                <a:ea typeface="黑体" panose="02010609060101010101" pitchFamily="49" charset="-122"/>
              </a:rPr>
              <a:t>（主观原因）</a:t>
            </a:r>
            <a:r>
              <a:rPr lang="zh-CN" altLang="en-US" sz="2400" smtClean="0">
                <a:solidFill>
                  <a:srgbClr val="0000FF"/>
                </a:solidFill>
                <a:uFill>
                  <a:solidFill>
                    <a:srgbClr val="002060"/>
                  </a:solidFill>
                </a:uFill>
                <a:latin typeface="黑体" panose="02010609060101010101" pitchFamily="49" charset="-122"/>
                <a:ea typeface="黑体" panose="02010609060101010101" pitchFamily="49" charset="-122"/>
                <a:cs typeface="Times New Roman" panose="02020603050405020304" charset="0"/>
                <a:sym typeface="+mn-ea"/>
              </a:rPr>
              <a:t>人们</a:t>
            </a:r>
            <a:r>
              <a:rPr lang="zh-CN" altLang="en-US" sz="2400" smtClean="0">
                <a:solidFill>
                  <a:srgbClr val="0000FF"/>
                </a:solidFill>
                <a:latin typeface="黑体" panose="02010609060101010101" pitchFamily="49" charset="-122"/>
                <a:ea typeface="黑体" panose="02010609060101010101" pitchFamily="49" charset="-122"/>
                <a:cs typeface="Times New Roman" panose="02020603050405020304" charset="0"/>
                <a:sym typeface="+mn-ea"/>
              </a:rPr>
              <a:t>对事物发展</a:t>
            </a:r>
            <a:r>
              <a:rPr lang="zh-CN" altLang="en-US" sz="2400" smtClean="0">
                <a:solidFill>
                  <a:srgbClr val="0000FF"/>
                </a:solidFill>
                <a:uFill>
                  <a:solidFill>
                    <a:srgbClr val="002060"/>
                  </a:solidFill>
                </a:uFill>
                <a:latin typeface="黑体" panose="02010609060101010101" pitchFamily="49" charset="-122"/>
                <a:ea typeface="黑体" panose="02010609060101010101" pitchFamily="49" charset="-122"/>
                <a:cs typeface="Times New Roman" panose="02020603050405020304" charset="0"/>
                <a:sym typeface="+mn-ea"/>
              </a:rPr>
              <a:t>规律的</a:t>
            </a:r>
            <a:r>
              <a:rPr lang="zh-CN" altLang="en-US" sz="2400" smtClean="0">
                <a:solidFill>
                  <a:srgbClr val="FF0000"/>
                </a:solidFill>
                <a:uFill>
                  <a:solidFill>
                    <a:srgbClr val="002060"/>
                  </a:solidFill>
                </a:uFill>
                <a:latin typeface="黑体" panose="02010609060101010101" pitchFamily="49" charset="-122"/>
                <a:ea typeface="黑体" panose="02010609060101010101" pitchFamily="49" charset="-122"/>
                <a:cs typeface="Times New Roman" panose="02020603050405020304" charset="0"/>
                <a:sym typeface="+mn-ea"/>
              </a:rPr>
              <a:t>把握</a:t>
            </a:r>
            <a:r>
              <a:rPr lang="zh-CN" altLang="en-US" sz="2400" smtClean="0">
                <a:solidFill>
                  <a:srgbClr val="FF0000"/>
                </a:solidFill>
                <a:latin typeface="黑体" panose="02010609060101010101" pitchFamily="49" charset="-122"/>
                <a:ea typeface="黑体" panose="02010609060101010101" pitchFamily="49" charset="-122"/>
                <a:cs typeface="Times New Roman" panose="02020603050405020304" charset="0"/>
                <a:sym typeface="+mn-ea"/>
              </a:rPr>
              <a:t>有</a:t>
            </a:r>
            <a:r>
              <a:rPr lang="zh-CN" altLang="en-US" sz="2400" smtClean="0">
                <a:solidFill>
                  <a:srgbClr val="FF0000"/>
                </a:solidFill>
                <a:uFill>
                  <a:solidFill>
                    <a:srgbClr val="002060"/>
                  </a:solidFill>
                </a:uFill>
                <a:latin typeface="黑体" panose="02010609060101010101" pitchFamily="49" charset="-122"/>
                <a:ea typeface="黑体" panose="02010609060101010101" pitchFamily="49" charset="-122"/>
                <a:cs typeface="Times New Roman" panose="02020603050405020304" charset="0"/>
                <a:sym typeface="+mn-ea"/>
              </a:rPr>
              <a:t>正确与错误、深刻与肤浅之分</a:t>
            </a:r>
            <a:r>
              <a:rPr lang="zh-CN" altLang="en-US" sz="2400" smtClean="0">
                <a:solidFill>
                  <a:srgbClr val="0000FF"/>
                </a:solidFill>
                <a:latin typeface="黑体" panose="02010609060101010101" pitchFamily="49" charset="-122"/>
                <a:ea typeface="黑体" panose="02010609060101010101" pitchFamily="49" charset="-122"/>
                <a:cs typeface="Times New Roman" panose="02020603050405020304" charset="0"/>
                <a:sym typeface="+mn-ea"/>
              </a:rPr>
              <a:t>；</a:t>
            </a:r>
            <a:r>
              <a:rPr lang="zh-CN" altLang="en-US" sz="2400" kern="100" smtClean="0">
                <a:solidFill>
                  <a:srgbClr val="0000FF"/>
                </a:solidFill>
                <a:latin typeface="黑体" panose="02010609060101010101" pitchFamily="49" charset="-122"/>
                <a:ea typeface="黑体" panose="02010609060101010101" pitchFamily="49" charset="-122"/>
                <a:sym typeface="+mn-ea"/>
              </a:rPr>
              <a:t>（现实原因）</a:t>
            </a:r>
            <a:r>
              <a:rPr lang="zh-CN" altLang="en-US" sz="2400" smtClean="0">
                <a:solidFill>
                  <a:srgbClr val="0000FF"/>
                </a:solidFill>
                <a:latin typeface="黑体" panose="02010609060101010101" pitchFamily="49" charset="-122"/>
                <a:ea typeface="黑体" panose="02010609060101010101" pitchFamily="49" charset="-122"/>
                <a:cs typeface="Times New Roman" panose="02020603050405020304" charset="0"/>
                <a:sym typeface="+mn-ea"/>
              </a:rPr>
              <a:t>受到各种各样的</a:t>
            </a:r>
            <a:r>
              <a:rPr lang="zh-CN" altLang="en-US" sz="2400" smtClean="0">
                <a:solidFill>
                  <a:srgbClr val="FF0000"/>
                </a:solidFill>
                <a:latin typeface="黑体" panose="02010609060101010101" pitchFamily="49" charset="-122"/>
                <a:ea typeface="黑体" panose="02010609060101010101" pitchFamily="49" charset="-122"/>
                <a:cs typeface="Times New Roman" panose="02020603050405020304" charset="0"/>
                <a:sym typeface="+mn-ea"/>
              </a:rPr>
              <a:t>不可预料的因素的影响，</a:t>
            </a:r>
            <a:r>
              <a:rPr lang="zh-CN" altLang="zh-CN" sz="2400" kern="100" smtClean="0">
                <a:solidFill>
                  <a:srgbClr val="0000FF"/>
                </a:solidFill>
                <a:effectLst/>
                <a:latin typeface="黑体" panose="02010609060101010101" pitchFamily="49" charset="-122"/>
                <a:ea typeface="黑体" panose="02010609060101010101" pitchFamily="49" charset="-122"/>
              </a:rPr>
              <a:t>事</a:t>
            </a:r>
            <a:r>
              <a:rPr lang="zh-CN" altLang="zh-CN" sz="2400" kern="100">
                <a:solidFill>
                  <a:srgbClr val="0000FF"/>
                </a:solidFill>
                <a:effectLst/>
                <a:latin typeface="黑体" panose="02010609060101010101" pitchFamily="49" charset="-122"/>
                <a:ea typeface="黑体" panose="02010609060101010101" pitchFamily="49" charset="-122"/>
              </a:rPr>
              <a:t>物发展的具体状况不一定完全按照人们事先预测的方式展</a:t>
            </a:r>
            <a:r>
              <a:rPr lang="zh-CN" altLang="zh-CN" sz="2400" kern="100" smtClean="0">
                <a:solidFill>
                  <a:srgbClr val="0000FF"/>
                </a:solidFill>
                <a:effectLst/>
                <a:latin typeface="黑体" panose="02010609060101010101" pitchFamily="49" charset="-122"/>
                <a:ea typeface="黑体" panose="02010609060101010101" pitchFamily="49" charset="-122"/>
              </a:rPr>
              <a:t>开</a:t>
            </a:r>
            <a:r>
              <a:rPr lang="zh-CN" altLang="en-US" sz="2400" kern="100" smtClean="0">
                <a:solidFill>
                  <a:srgbClr val="0000FF"/>
                </a:solidFill>
                <a:effectLst/>
                <a:latin typeface="黑体" panose="02010609060101010101" pitchFamily="49" charset="-122"/>
                <a:ea typeface="黑体" panose="02010609060101010101" pitchFamily="49" charset="-122"/>
              </a:rPr>
              <a:t>。</a:t>
            </a:r>
            <a:endParaRPr lang="zh-CN" altLang="en-US" sz="2400" kern="100" smtClean="0">
              <a:solidFill>
                <a:srgbClr val="0000FF"/>
              </a:solidFill>
              <a:effectLst/>
              <a:latin typeface="黑体" panose="02010609060101010101" pitchFamily="49" charset="-122"/>
              <a:ea typeface="黑体" panose="02010609060101010101" pitchFamily="49" charset="-122"/>
              <a:cs typeface="Courier New" panose="02070309020205020404" pitchFamily="49" charset="0"/>
            </a:endParaRPr>
          </a:p>
        </p:txBody>
      </p:sp>
      <p:sp>
        <p:nvSpPr>
          <p:cNvPr id="2" name="矩形 1" title=""/>
          <p:cNvSpPr/>
          <p:nvPr>
            <p:custDataLst>
              <p:tags r:id="rId9"/>
            </p:custDataLst>
          </p:nvPr>
        </p:nvSpPr>
        <p:spPr>
          <a:xfrm>
            <a:off x="4041140" y="1771650"/>
            <a:ext cx="2684780" cy="429895"/>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2000" b="1">
                <a:latin typeface="黑体" panose="02010609060101010101" pitchFamily="49" charset="-122"/>
                <a:ea typeface="黑体" panose="02010609060101010101" pitchFamily="49" charset="-122"/>
              </a:rPr>
              <a:t>（</a:t>
            </a:r>
            <a:r>
              <a:rPr lang="zh-CN" altLang="en-US" sz="2000" b="1" smtClean="0">
                <a:latin typeface="黑体" panose="02010609060101010101" pitchFamily="49" charset="-122"/>
                <a:ea typeface="黑体" panose="02010609060101010101" pitchFamily="49" charset="-122"/>
              </a:rPr>
              <a:t>强调过程，怎么做）</a:t>
            </a:r>
            <a:endParaRPr lang="zh-CN" altLang="en-US" sz="2000">
              <a:latin typeface="黑体" panose="02010609060101010101" pitchFamily="49" charset="-122"/>
              <a:ea typeface="黑体" panose="02010609060101010101" pitchFamily="49" charset="-122"/>
            </a:endParaRPr>
          </a:p>
        </p:txBody>
      </p:sp>
      <p:sp>
        <p:nvSpPr>
          <p:cNvPr id="5" name="矩形 4" title=""/>
          <p:cNvSpPr/>
          <p:nvPr>
            <p:custDataLst>
              <p:tags r:id="rId10"/>
            </p:custDataLst>
          </p:nvPr>
        </p:nvSpPr>
        <p:spPr>
          <a:xfrm>
            <a:off x="4193540" y="3437255"/>
            <a:ext cx="3166745" cy="398780"/>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mtClean="0">
                <a:latin typeface="黑体" panose="02010609060101010101" pitchFamily="49" charset="-122"/>
                <a:ea typeface="黑体" panose="02010609060101010101" pitchFamily="49" charset="-122"/>
                <a:cs typeface="微软雅黑" panose="020b0503020204020204" pitchFamily="34" charset="-120"/>
                <a:sym typeface="微软雅黑" panose="020b0503020204020204" pitchFamily="34" charset="-122"/>
              </a:rPr>
              <a:t>（强调预测的“结果”）</a:t>
            </a:r>
            <a:r>
              <a:rPr lang="en-US" altLang="zh-CN" sz="2000" b="1" smtClean="0">
                <a:latin typeface="黑体" panose="02010609060101010101" pitchFamily="49" charset="-122"/>
                <a:ea typeface="黑体" panose="02010609060101010101" pitchFamily="49" charset="-122"/>
                <a:cs typeface="微软雅黑" panose="020b0503020204020204" pitchFamily="34" charset="-120"/>
                <a:sym typeface="微软雅黑" panose="020b0503020204020204" pitchFamily="34" charset="-122"/>
              </a:rPr>
              <a:t> </a:t>
            </a:r>
            <a:endParaRPr lang="zh-CN" altLang="en-US" sz="2000">
              <a:latin typeface="黑体" panose="02010609060101010101" pitchFamily="49" charset="-122"/>
              <a:ea typeface="黑体" panose="02010609060101010101" pitchFamily="49" charset="-122"/>
            </a:endParaRPr>
          </a:p>
        </p:txBody>
      </p:sp>
      <p:sp>
        <p:nvSpPr>
          <p:cNvPr id="6" name="矩形 5" title=""/>
          <p:cNvSpPr/>
          <p:nvPr>
            <p:custDataLst>
              <p:tags r:id="rId11"/>
            </p:custDataLst>
          </p:nvPr>
        </p:nvSpPr>
        <p:spPr>
          <a:xfrm>
            <a:off x="3469005" y="6186170"/>
            <a:ext cx="4338320" cy="429895"/>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2000" b="1">
                <a:latin typeface="黑体" panose="02010609060101010101" pitchFamily="49" charset="-122"/>
                <a:ea typeface="黑体" panose="02010609060101010101" pitchFamily="49" charset="-122"/>
              </a:rPr>
              <a:t>（强调实际结果可能与预测结果</a:t>
            </a:r>
            <a:r>
              <a:rPr lang="zh-CN" altLang="en-US" sz="2000" b="1" smtClean="0">
                <a:latin typeface="黑体" panose="02010609060101010101" pitchFamily="49" charset="-122"/>
                <a:ea typeface="黑体" panose="02010609060101010101" pitchFamily="49" charset="-122"/>
              </a:rPr>
              <a:t>不同）</a:t>
            </a:r>
            <a:endParaRPr lang="zh-CN" altLang="en-US" sz="2000" b="1">
              <a:solidFill>
                <a:srgbClr val="C00000"/>
              </a:solidFill>
              <a:latin typeface="黑体" panose="02010609060101010101" pitchFamily="49" charset="-122"/>
              <a:ea typeface="黑体" panose="02010609060101010101" pitchFamily="49" charset="-122"/>
              <a:sym typeface="+mn-ea"/>
            </a:endParaRPr>
          </a:p>
        </p:txBody>
      </p:sp>
      <p:sp>
        <p:nvSpPr>
          <p:cNvPr id="3" name="矩形 2" title=""/>
          <p:cNvSpPr/>
          <p:nvPr>
            <p:custDataLst>
              <p:tags r:id="rId12"/>
            </p:custDataLst>
          </p:nvPr>
        </p:nvSpPr>
        <p:spPr>
          <a:xfrm>
            <a:off x="1704975" y="950595"/>
            <a:ext cx="1004252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0000FF"/>
                </a:solidFill>
                <a:latin typeface="黑体" panose="02010609060101010101" pitchFamily="49" charset="-122"/>
                <a:ea typeface="黑体" panose="02010609060101010101" pitchFamily="49" charset="-122"/>
              </a:rPr>
              <a:t>超前思维是对认识中落后的、过时的、丧失</a:t>
            </a:r>
            <a:r>
              <a:rPr lang="zh-CN" altLang="en-US" sz="2400">
                <a:solidFill>
                  <a:srgbClr val="FF0000"/>
                </a:solidFill>
                <a:latin typeface="黑体" panose="02010609060101010101" pitchFamily="49" charset="-122"/>
                <a:ea typeface="黑体" panose="02010609060101010101" pitchFamily="49" charset="-122"/>
              </a:rPr>
              <a:t>优势的东西予以否定</a:t>
            </a:r>
            <a:r>
              <a:rPr lang="zh-CN" altLang="en-US" sz="2400">
                <a:solidFill>
                  <a:srgbClr val="0000FF"/>
                </a:solidFill>
                <a:latin typeface="黑体" panose="02010609060101010101" pitchFamily="49" charset="-122"/>
                <a:ea typeface="黑体" panose="02010609060101010101" pitchFamily="49" charset="-122"/>
              </a:rPr>
              <a:t>，</a:t>
            </a:r>
            <a:r>
              <a:rPr lang="zh-CN" altLang="en-US" sz="2400">
                <a:solidFill>
                  <a:srgbClr val="FF0000"/>
                </a:solidFill>
                <a:latin typeface="黑体" panose="02010609060101010101" pitchFamily="49" charset="-122"/>
                <a:ea typeface="黑体" panose="02010609060101010101" pitchFamily="49" charset="-122"/>
              </a:rPr>
              <a:t>肯定其中进步的、先进的、有价值的东西</a:t>
            </a:r>
            <a:r>
              <a:rPr lang="zh-CN" altLang="en-US" sz="2400">
                <a:solidFill>
                  <a:srgbClr val="0000FF"/>
                </a:solidFill>
                <a:latin typeface="黑体" panose="02010609060101010101" pitchFamily="49" charset="-122"/>
                <a:ea typeface="黑体" panose="02010609060101010101" pitchFamily="49" charset="-122"/>
              </a:rPr>
              <a:t>，并在此基础上构想事物发展的可能的趋势。</a:t>
            </a:r>
            <a:endParaRPr lang="zh-CN" altLang="en-US" sz="2400">
              <a:solidFill>
                <a:srgbClr val="0000FF"/>
              </a:solidFill>
              <a:latin typeface="黑体" panose="02010609060101010101" pitchFamily="49" charset="-122"/>
              <a:ea typeface="黑体" panose="02010609060101010101" pitchFamily="49" charset="-122"/>
            </a:endParaRPr>
          </a:p>
        </p:txBody>
      </p:sp>
      <p:sp>
        <p:nvSpPr>
          <p:cNvPr id="4" name="文本框 3" title=""/>
          <p:cNvSpPr txBox="1"/>
          <p:nvPr>
            <p:custDataLst>
              <p:tags r:id="rId13"/>
            </p:custDataLst>
          </p:nvPr>
        </p:nvSpPr>
        <p:spPr>
          <a:xfrm>
            <a:off x="161925" y="79375"/>
            <a:ext cx="952500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C4559"/>
                </a:solidFill>
                <a:latin typeface="黑体" panose="02010609060101010101" pitchFamily="49" charset="-122"/>
                <a:ea typeface="黑体" panose="02010609060101010101" pitchFamily="49" charset="-122"/>
              </a:rPr>
              <a:t>二、超前思维的特征</a:t>
            </a:r>
            <a:endParaRPr lang="en-US" altLang="zh-CN" sz="3200" b="1">
              <a:solidFill>
                <a:srgbClr val="0C4559"/>
              </a:solidFill>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1" grpId="0"/>
      <p:bldP spid="22" grpId="0"/>
      <p:bldP spid="2" grpId="0"/>
      <p:bldP spid="5" grpId="0"/>
      <p:bldP spid="6" grpId="0"/>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p:cNvSpPr txBox="1"/>
          <p:nvPr>
            <p:custDataLst>
              <p:tags r:id="rId3"/>
            </p:custDataLst>
          </p:nvPr>
        </p:nvSpPr>
        <p:spPr>
          <a:xfrm>
            <a:off x="236855" y="421640"/>
            <a:ext cx="11414125" cy="5262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a:solidFill>
                  <a:schemeClr val="tx1"/>
                </a:solidFill>
                <a:latin typeface="楷体" panose="02010609060101010101" pitchFamily="49" charset="-122"/>
                <a:ea typeface="楷体" panose="02010609060101010101" pitchFamily="49" charset="-122"/>
                <a:cs typeface="楷体" panose="02010609060101010101" pitchFamily="49" charset="-122"/>
              </a:rPr>
              <a:t>1.</a:t>
            </a:r>
            <a:r>
              <a:rPr sz="2800" b="1">
                <a:solidFill>
                  <a:schemeClr val="tx1"/>
                </a:solidFill>
                <a:latin typeface="楷体" panose="02010609060101010101" pitchFamily="49" charset="-122"/>
                <a:ea typeface="楷体" panose="02010609060101010101" pitchFamily="49" charset="-122"/>
                <a:cs typeface="楷体" panose="02010609060101010101" pitchFamily="49" charset="-122"/>
              </a:rPr>
              <a:t>最聪明的人总能在事情或者说危险的事情发生之前,通过对眼下形势的分析得出未来即将发生什么事从而作出对自己有利的决策以避开风险。这体现的道理有(    )</a:t>
            </a:r>
            <a:endParaRPr sz="2800" b="1">
              <a:solidFill>
                <a:schemeClr val="tx1"/>
              </a:solidFill>
              <a:latin typeface="楷体" panose="02010609060101010101" pitchFamily="49" charset="-122"/>
              <a:ea typeface="楷体" panose="02010609060101010101" pitchFamily="49" charset="-122"/>
              <a:cs typeface="楷体" panose="02010609060101010101" pitchFamily="49" charset="-122"/>
            </a:endParaRPr>
          </a:p>
          <a:p>
            <a:pPr>
              <a:lnSpc>
                <a:spcPct val="150000"/>
              </a:lnSpc>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①人们可以利用思维的间接性预测事物发展的未来状况</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②只有最聪明的人才能根据事物发展的状况对事物作出前瞻性判断</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③运用科学的思维方法进行超前思维可以帮助我们作出正确的决策</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④相对于事物的现状而言,超前思维的结果具有“事先得知”的特征</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nSpc>
                <a:spcPct val="150000"/>
              </a:lnSpc>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A.①②     B.①③     C.②④     D.③④</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custDataLst>
              <p:tags r:id="rId4"/>
            </p:custDataLst>
          </p:nvPr>
        </p:nvSpPr>
        <p:spPr>
          <a:xfrm>
            <a:off x="10522585" y="2118995"/>
            <a:ext cx="102425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rgbClr val="FF0000"/>
                </a:solidFill>
                <a:latin typeface="Arial" pitchFamily="34" charset="0"/>
                <a:ea typeface="宋体" panose="02010600030101010101" pitchFamily="2" charset="-122"/>
                <a:cs typeface="Arial" pitchFamily="34" charset="0"/>
              </a:rPr>
              <a:t>D</a:t>
            </a:r>
            <a:endParaRPr lang="en-US" altLang="zh-CN" sz="6000" b="1">
              <a:solidFill>
                <a:srgbClr val="FF0000"/>
              </a:solidFill>
              <a:latin typeface="Arial" pitchFamily="34" charset="0"/>
              <a:ea typeface="宋体" panose="02010600030101010101" pitchFamily="2" charset="-122"/>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title=""/>
          <p:cNvSpPr txBox="1"/>
          <p:nvPr>
            <p:custDataLst>
              <p:tags r:id="rId3"/>
            </p:custDataLst>
          </p:nvPr>
        </p:nvSpPr>
        <p:spPr>
          <a:xfrm>
            <a:off x="177800" y="258445"/>
            <a:ext cx="11381740" cy="503110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a:solidFill>
                  <a:schemeClr val="tx1"/>
                </a:solidFill>
                <a:latin typeface="楷体" panose="02010609060101010101" pitchFamily="49" charset="-122"/>
                <a:ea typeface="楷体" panose="02010609060101010101" pitchFamily="49" charset="-122"/>
                <a:cs typeface="楷体" panose="02010609060101010101" pitchFamily="49" charset="-122"/>
              </a:rPr>
              <a:t>2.</a:t>
            </a:r>
            <a:r>
              <a:rPr sz="2800" b="1">
                <a:solidFill>
                  <a:schemeClr val="tx1"/>
                </a:solidFill>
                <a:latin typeface="楷体" panose="02010609060101010101" pitchFamily="49" charset="-122"/>
                <a:ea typeface="楷体" panose="02010609060101010101" pitchFamily="49" charset="-122"/>
                <a:cs typeface="楷体" panose="02010609060101010101" pitchFamily="49" charset="-122"/>
              </a:rPr>
              <a:t>准确预测是地震科学研究的最高境界,尽管目前人类对地震预测还做不到十分精准,但广大地震工作者依然在困难中坚守探索规律,不断积累,努力前行。这告诉我们(   )</a:t>
            </a:r>
            <a:endParaRPr sz="2800" b="1">
              <a:solidFill>
                <a:schemeClr val="tx1"/>
              </a:solidFill>
              <a:latin typeface="楷体" panose="02010609060101010101" pitchFamily="49" charset="-122"/>
              <a:ea typeface="楷体" panose="02010609060101010101" pitchFamily="49" charset="-122"/>
              <a:cs typeface="楷体" panose="02010609060101010101" pitchFamily="49"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①人类社会的运动变化是有规律的</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②只有尚未认识的事物,没有不可认识的事物</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③超前思维离不开实践和对规律的认识和把握</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④人类能够不断地接近真理 </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A.①② 		B.②③           C.①④ 		D.③④</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custDataLst>
              <p:tags r:id="rId4"/>
            </p:custDataLst>
          </p:nvPr>
        </p:nvSpPr>
        <p:spPr>
          <a:xfrm>
            <a:off x="10008235" y="3115310"/>
            <a:ext cx="102425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rgbClr val="FF0000"/>
                </a:solidFill>
                <a:latin typeface="Arial" pitchFamily="34" charset="0"/>
                <a:ea typeface="宋体" panose="02010600030101010101" pitchFamily="2" charset="-122"/>
                <a:cs typeface="Arial" pitchFamily="34" charset="0"/>
              </a:rPr>
              <a:t>B</a:t>
            </a:r>
            <a:endParaRPr lang="en-US" altLang="zh-CN" sz="6000" b="1">
              <a:solidFill>
                <a:srgbClr val="FF0000"/>
              </a:solidFill>
              <a:latin typeface="Arial" pitchFamily="34" charset="0"/>
              <a:ea typeface="宋体" panose="02010600030101010101" pitchFamily="2" charset="-122"/>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0" name="文本框 99" title=""/>
          <p:cNvSpPr txBox="1"/>
          <p:nvPr>
            <p:custDataLst>
              <p:tags r:id="rId3"/>
            </p:custDataLst>
          </p:nvPr>
        </p:nvSpPr>
        <p:spPr>
          <a:xfrm>
            <a:off x="134620" y="415290"/>
            <a:ext cx="11912600" cy="503110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None/>
            </a:pPr>
            <a:r>
              <a:rPr lang="en-US" sz="2800" b="1">
                <a:latin typeface="楷体" panose="02010609060101010101" pitchFamily="49" charset="-122"/>
                <a:ea typeface="楷体" panose="02010609060101010101" pitchFamily="49" charset="-122"/>
                <a:cs typeface="楷体" panose="02010609060101010101" pitchFamily="49" charset="-122"/>
              </a:rPr>
              <a:t>3</a:t>
            </a:r>
            <a:r>
              <a:rPr sz="2800" b="1">
                <a:latin typeface="楷体" panose="02010609060101010101" pitchFamily="49" charset="-122"/>
                <a:ea typeface="楷体" panose="02010609060101010101" pitchFamily="49" charset="-122"/>
                <a:cs typeface="楷体" panose="02010609060101010101" pitchFamily="49" charset="-122"/>
              </a:rPr>
              <a:t>．是药三分毒。在身体正常的情况下，我们不会吃药，但如果你是新冠感染者的密接，医生会建议你提前服用减半剂量的感冒药，这有助于减轻发病症状，甚至实现不发病。材料启示我们（   ）</a:t>
            </a:r>
            <a:endParaRPr sz="2800" b="1">
              <a:latin typeface="楷体" panose="02010609060101010101" pitchFamily="49" charset="-122"/>
              <a:ea typeface="楷体" panose="02010609060101010101" pitchFamily="49" charset="-122"/>
              <a:cs typeface="楷体" panose="02010609060101010101" pitchFamily="49"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①要运用超前思维，科学预见事物发展的可能趋势</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②要运用创新思维，敢于超越陈规，多路探索新方法</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③要运用逆向思维，对有关事物结构顺序的认识进行反向思考</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④要运用逆向思维，对事物之间的因果关系的认识作交换性思考</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buClrTx/>
              <a:buSzTx/>
              <a:buNone/>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rPr>
              <a:t>A．①③	B．①④	C．②③	D．②④</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custDataLst>
              <p:tags r:id="rId4"/>
            </p:custDataLst>
          </p:nvPr>
        </p:nvSpPr>
        <p:spPr>
          <a:xfrm>
            <a:off x="9353550" y="3295015"/>
            <a:ext cx="102425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rgbClr val="FF0000"/>
                </a:solidFill>
                <a:latin typeface="Arial" pitchFamily="34" charset="0"/>
                <a:ea typeface="宋体" panose="02010600030101010101" pitchFamily="2" charset="-122"/>
                <a:cs typeface="Arial" pitchFamily="34" charset="0"/>
              </a:rPr>
              <a:t>A</a:t>
            </a:r>
            <a:endParaRPr lang="en-US" altLang="zh-CN" sz="6000" b="1">
              <a:solidFill>
                <a:srgbClr val="FF0000"/>
              </a:solidFill>
              <a:latin typeface="Arial" pitchFamily="34" charset="0"/>
              <a:ea typeface="宋体" panose="02010600030101010101" pitchFamily="2" charset="-122"/>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6" name="文本框 55" title=""/>
          <p:cNvSpPr txBox="1"/>
          <p:nvPr>
            <p:custDataLst>
              <p:tags r:id="rId3"/>
            </p:custDataLst>
          </p:nvPr>
        </p:nvSpPr>
        <p:spPr>
          <a:xfrm>
            <a:off x="215900" y="344170"/>
            <a:ext cx="10866755" cy="5259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buClrTx/>
              <a:buSzTx/>
              <a:buFontTx/>
            </a:pPr>
            <a:r>
              <a:rPr sz="2800" b="1">
                <a:latin typeface="楷体" panose="02010609060101010101" pitchFamily="49" charset="-122"/>
                <a:ea typeface="楷体" panose="02010609060101010101" pitchFamily="49" charset="-122"/>
                <a:cs typeface="楷体" panose="02010609060101010101" pitchFamily="49" charset="-122"/>
                <a:sym typeface="+mn-ea"/>
              </a:rPr>
              <a:t>4.哈桑借给一位商人2000枚金币，并要求对方写下了借据。还钱的期限快到了，哈桑却发现借据丢了。一位智者给他出主意，让他给这个商人写封信，在信上说，还款的日期快到了，快准备好向他借的2500枚金币，一定要按期归还。并要求商人立即回信，说明是否能保证按期还钱。最后那位商人按期偿还了借哈桑的那2000枚金币。智者向哈桑出这样的主意，是要使那位商人在回信中说出自己向哈桑借的是2000枚金币而不是2500枚金币，哈桑便可以此作为书面证据。该案例体现了超前思维的什么特征(　　)</a:t>
            </a:r>
            <a:endParaRPr sz="2800" b="1">
              <a:latin typeface="楷体" panose="02010609060101010101" pitchFamily="49" charset="-122"/>
              <a:ea typeface="楷体" panose="02010609060101010101" pitchFamily="49" charset="-122"/>
              <a:cs typeface="楷体" panose="02010609060101010101" pitchFamily="49" charset="-122"/>
              <a:sym typeface="+mn-ea"/>
            </a:endParaRPr>
          </a:p>
          <a:p>
            <a:pPr>
              <a:lnSpc>
                <a:spcPct val="120000"/>
              </a:lnSpc>
              <a:buClrTx/>
              <a:buSzTx/>
              <a:buFontTx/>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A．探索性 	     B．预测性</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sym typeface="+mn-ea"/>
            </a:endParaRPr>
          </a:p>
          <a:p>
            <a:pPr>
              <a:lnSpc>
                <a:spcPct val="120000"/>
              </a:lnSpc>
              <a:buClrTx/>
              <a:buSzTx/>
              <a:buFontTx/>
            </a:pPr>
            <a:r>
              <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sym typeface="+mn-ea"/>
              </a:rPr>
              <a:t>C．不确定性 	D．可逆性</a:t>
            </a:r>
            <a:endParaRPr lang="zh-CN" altLang="en-US" sz="2600" b="1">
              <a:solidFill>
                <a:srgbClr val="101AE2"/>
              </a:solidFill>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3" name="文本框 2" title=""/>
          <p:cNvSpPr txBox="1"/>
          <p:nvPr>
            <p:custDataLst>
              <p:tags r:id="rId4"/>
            </p:custDataLst>
          </p:nvPr>
        </p:nvSpPr>
        <p:spPr>
          <a:xfrm>
            <a:off x="8555355" y="4036060"/>
            <a:ext cx="1704975"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a:solidFill>
                  <a:srgbClr val="FF0000"/>
                </a:solidFill>
              </a:rPr>
              <a:t>B</a:t>
            </a:r>
            <a:endParaRPr lang="en-US" altLang="zh-CN" sz="6600" b="1">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5174" name="文本框 2" title=""/>
          <p:cNvSpPr txBox="1"/>
          <p:nvPr>
            <p:custDataLst>
              <p:tags r:id="rId3"/>
            </p:custDataLst>
          </p:nvPr>
        </p:nvSpPr>
        <p:spPr>
          <a:xfrm>
            <a:off x="60960" y="60325"/>
            <a:ext cx="4173220" cy="460375"/>
          </a:xfrm>
          <a:prstGeom prst="rect">
            <a:avLst/>
          </a:prstGeom>
          <a:solidFill>
            <a:srgbClr val="0080B4"/>
          </a:solid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微软雅黑" panose="020b0503020204020204" pitchFamily="34" charset="-122"/>
                <a:ea typeface="微软雅黑" panose="020b0503020204020204" pitchFamily="34" charset="-122"/>
              </a:rPr>
              <a:t>选择性必修</a:t>
            </a:r>
            <a:r>
              <a:rPr lang="en-US" altLang="zh-CN" sz="2400" b="1">
                <a:solidFill>
                  <a:schemeClr val="bg1"/>
                </a:solidFill>
                <a:latin typeface="微软雅黑" panose="020b0503020204020204" pitchFamily="34" charset="-122"/>
                <a:ea typeface="微软雅黑" panose="020b0503020204020204" pitchFamily="34" charset="-122"/>
              </a:rPr>
              <a:t>3</a:t>
            </a:r>
            <a:r>
              <a:rPr lang="zh-CN" altLang="en-US" sz="2400" b="1">
                <a:solidFill>
                  <a:schemeClr val="bg1"/>
                </a:solidFill>
                <a:latin typeface="微软雅黑" panose="020b0503020204020204" pitchFamily="34" charset="-122"/>
                <a:ea typeface="微软雅黑" panose="020b0503020204020204" pitchFamily="34" charset="-122"/>
              </a:rPr>
              <a:t>《逻辑与思维》</a:t>
            </a:r>
            <a:endParaRPr lang="zh-CN" altLang="en-US" sz="2400" b="1">
              <a:solidFill>
                <a:schemeClr val="bg1"/>
              </a:solidFill>
              <a:latin typeface="微软雅黑" panose="020b0503020204020204" pitchFamily="34" charset="-122"/>
              <a:ea typeface="微软雅黑" panose="020b0503020204020204" pitchFamily="34" charset="-122"/>
            </a:endParaRPr>
          </a:p>
        </p:txBody>
      </p:sp>
      <p:sp>
        <p:nvSpPr>
          <p:cNvPr id="16386" name="文本框 22" title=""/>
          <p:cNvSpPr txBox="1"/>
          <p:nvPr>
            <p:custDataLst>
              <p:tags r:id="rId4"/>
            </p:custDataLst>
          </p:nvPr>
        </p:nvSpPr>
        <p:spPr>
          <a:xfrm>
            <a:off x="1218354" y="2597362"/>
            <a:ext cx="9224433" cy="82994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4000" b="1">
                <a:solidFill>
                  <a:srgbClr val="FF0000"/>
                </a:solidFill>
                <a:latin typeface="黑体" panose="02010609060101010101" pitchFamily="49" charset="-122"/>
                <a:ea typeface="黑体" panose="02010609060101010101" pitchFamily="49" charset="-122"/>
                <a:cs typeface="黑体" panose="02010609060101010101" pitchFamily="49" charset="-122"/>
                <a:sym typeface="宋体" panose="02010600030101010101" pitchFamily="2" charset="-122"/>
              </a:rPr>
              <a:t>考点二 </a:t>
            </a:r>
            <a:r>
              <a:rPr lang="zh-CN" altLang="en-US" sz="4000" b="1">
                <a:solidFill>
                  <a:srgbClr val="FF0000"/>
                </a:solidFill>
                <a:latin typeface="微软雅黑" panose="020b0503020204020204" pitchFamily="34" charset="-122"/>
                <a:ea typeface="微软雅黑" panose="020b0503020204020204" pitchFamily="34" charset="-122"/>
                <a:sym typeface="+mn-ea"/>
              </a:rPr>
              <a:t>超前</a:t>
            </a:r>
            <a:r>
              <a:rPr sz="4000" b="1">
                <a:solidFill>
                  <a:srgbClr val="FF0000"/>
                </a:solidFill>
                <a:latin typeface="微软雅黑" panose="020b0503020204020204" pitchFamily="34" charset="-122"/>
                <a:ea typeface="微软雅黑" panose="020b0503020204020204" pitchFamily="34" charset="-122"/>
                <a:sym typeface="+mn-ea"/>
              </a:rPr>
              <a:t>思维的</a:t>
            </a:r>
            <a:r>
              <a:rPr lang="zh-CN" sz="4000" b="1">
                <a:solidFill>
                  <a:srgbClr val="FF0000"/>
                </a:solidFill>
                <a:latin typeface="微软雅黑" panose="020b0503020204020204" pitchFamily="34" charset="-122"/>
                <a:ea typeface="微软雅黑" panose="020b0503020204020204" pitchFamily="34" charset="-122"/>
                <a:sym typeface="+mn-ea"/>
              </a:rPr>
              <a:t>方法与意义</a:t>
            </a:r>
            <a:endParaRPr lang="zh-CN" altLang="en-US" sz="40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endParaRPr>
          </a:p>
        </p:txBody>
      </p:sp>
      <p:sp>
        <p:nvSpPr>
          <p:cNvPr id="4" name="文本框 3" title=""/>
          <p:cNvSpPr txBox="1"/>
          <p:nvPr>
            <p:custDataLst>
              <p:tags r:id="rId5"/>
            </p:custDataLst>
          </p:nvPr>
        </p:nvSpPr>
        <p:spPr>
          <a:xfrm>
            <a:off x="7275830" y="4869815"/>
            <a:ext cx="379476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参看一轮提纲</a:t>
            </a:r>
            <a:endParaRPr lang="zh-CN" altLang="en-US" sz="2800" b="1"/>
          </a:p>
        </p:txBody>
      </p:sp>
      <p:sp>
        <p:nvSpPr>
          <p:cNvPr id="2" name="文本框 29" title=""/>
          <p:cNvSpPr txBox="1"/>
          <p:nvPr>
            <p:custDataLst>
              <p:tags r:id="rId6"/>
            </p:custDataLst>
          </p:nvPr>
        </p:nvSpPr>
        <p:spPr>
          <a:xfrm>
            <a:off x="90170" y="512868"/>
            <a:ext cx="8697384"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lnSpc>
                <a:spcPct val="150000"/>
              </a:lnSpc>
            </a:pPr>
            <a:r>
              <a:rPr lang="zh-CN" altLang="en-US" sz="2800" b="1" spc="300">
                <a:effectLst/>
                <a:latin typeface="黑体" panose="02010609060101010101" pitchFamily="49" charset="-122"/>
                <a:ea typeface="黑体" panose="02010609060101010101" pitchFamily="49" charset="-122"/>
                <a:cs typeface="黑体" panose="02010609060101010101" pitchFamily="49" charset="-122"/>
                <a:sym typeface="+mn-ea"/>
              </a:rPr>
              <a:t>第四单元  提高创新思维能力</a:t>
            </a:r>
            <a:endParaRPr lang="zh-CN" altLang="en-US" sz="2800" b="1" strike="noStrike" spc="300" noProof="1">
              <a:effectLst/>
              <a:latin typeface="黑体" panose="02010609060101010101" pitchFamily="49" charset="-122"/>
              <a:ea typeface="黑体" panose="02010609060101010101" pitchFamily="49" charset="-122"/>
              <a:cs typeface="黑体" panose="02010609060101010101" pitchFamily="49" charset="-122"/>
              <a:sym typeface="+mn-ea"/>
            </a:endParaRPr>
          </a:p>
          <a:p>
            <a:pPr algn="l" fontAlgn="base">
              <a:lnSpc>
                <a:spcPct val="150000"/>
              </a:lnSpc>
            </a:pPr>
            <a:r>
              <a:rPr lang="zh-CN" altLang="zh-CN" sz="3200" b="1">
                <a:solidFill>
                  <a:srgbClr val="0019FF"/>
                </a:solidFill>
                <a:latin typeface="黑体" panose="02010609060101010101" pitchFamily="49" charset="-122"/>
                <a:ea typeface="黑体" panose="02010609060101010101" pitchFamily="49" charset="-122"/>
                <a:cs typeface="黑体" panose="02010609060101010101" pitchFamily="49" charset="-122"/>
                <a:sym typeface="+mn-ea"/>
              </a:rPr>
              <a:t>第十三课 创新思维要力求超前</a:t>
            </a:r>
            <a:endParaRPr lang="zh-CN" altLang="zh-CN" sz="3200" b="1">
              <a:solidFill>
                <a:srgbClr val="0019FF"/>
              </a:solidFill>
              <a:latin typeface="黑体" panose="02010609060101010101" pitchFamily="49" charset="-122"/>
              <a:ea typeface="黑体" panose="02010609060101010101" pitchFamily="49" charset="-122"/>
              <a:cs typeface="黑体" panose="02010609060101010101" pitchFamily="49" charset="-122"/>
              <a:sym typeface="+mn-ea"/>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blinds(horizontal)">
                                      <p:cBhvr>
                                        <p:cTn id="7" dur="500"/>
                                        <p:tgtEl>
                                          <p:spTgt spid="16386"/>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156210" y="95885"/>
            <a:ext cx="952500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C4559"/>
                </a:solidFill>
                <a:latin typeface="黑体" panose="02010609060101010101" pitchFamily="49" charset="-122"/>
                <a:ea typeface="黑体" panose="02010609060101010101" pitchFamily="49" charset="-122"/>
              </a:rPr>
              <a:t>一、超前思维的方法</a:t>
            </a:r>
            <a:endParaRPr lang="en-US" altLang="zh-CN" sz="3200" b="1">
              <a:solidFill>
                <a:srgbClr val="0C4559"/>
              </a:solidFill>
              <a:latin typeface="黑体" panose="02010609060101010101" pitchFamily="49" charset="-122"/>
              <a:ea typeface="黑体" panose="02010609060101010101" pitchFamily="49" charset="-122"/>
            </a:endParaRPr>
          </a:p>
        </p:txBody>
      </p:sp>
      <p:graphicFrame>
        <p:nvGraphicFramePr>
          <p:cNvPr id="4" name="表格 6" title=""/>
          <p:cNvGraphicFramePr>
            <a:graphicFrameLocks noGrp="1"/>
          </p:cNvGraphicFramePr>
          <p:nvPr>
            <p:custDataLst>
              <p:tags r:id="rId4"/>
            </p:custDataLst>
          </p:nvPr>
        </p:nvGraphicFramePr>
        <p:xfrm>
          <a:off x="117698" y="750363"/>
          <a:ext cx="11994778" cy="5706745"/>
        </p:xfrm>
        <a:graphic>
          <a:graphicData uri="http://schemas.openxmlformats.org/drawingml/2006/table">
            <a:tbl>
              <a:tblPr firstRow="1" bandRow="1">
                <a:tableStyleId>{5C22544A-7EE6-4342-B048-85BDC9FD1C3A}</a:tableStyleId>
              </a:tblPr>
              <a:tblGrid>
                <a:gridCol w="606774"/>
                <a:gridCol w="743448"/>
                <a:gridCol w="10644556"/>
              </a:tblGrid>
              <a:tr h="412750">
                <a:tc gridSpan="2">
                  <a:txBody>
                    <a:bodyPr vert="horz" wrap="square"/>
                    <a:lstStyle/>
                    <a:p>
                      <a:pPr algn="ctr"/>
                      <a:r>
                        <a:rPr lang="zh-CN" altLang="en-US" sz="1800" b="1" smtClean="0">
                          <a:solidFill>
                            <a:schemeClr val="tx1"/>
                          </a:solidFill>
                          <a:latin typeface="黑体" panose="02010609060101010101" pitchFamily="49" charset="-122"/>
                          <a:ea typeface="黑体" panose="02010609060101010101" pitchFamily="49" charset="-122"/>
                        </a:rPr>
                        <a:t>方法</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14000"/>
                        </a:lnSpc>
                      </a:pPr>
                      <a:r>
                        <a:rPr lang="zh-CN" altLang="en-US" sz="1800" b="1" smtClean="0">
                          <a:solidFill>
                            <a:schemeClr val="tx1"/>
                          </a:solidFill>
                          <a:latin typeface="黑体" panose="02010609060101010101" pitchFamily="49" charset="-122"/>
                          <a:ea typeface="黑体" panose="02010609060101010101" pitchFamily="49" charset="-122"/>
                        </a:rPr>
                        <a:t>内容</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412994">
                <a:tc rowSpan="3">
                  <a:txBody>
                    <a:bodyPr vert="horz" wrap="square"/>
                    <a:lstStyle/>
                    <a:p>
                      <a:pPr algn="ctr"/>
                      <a:r>
                        <a:rPr lang="zh-CN" altLang="en-US" sz="2000" b="1" smtClean="0">
                          <a:solidFill>
                            <a:srgbClr val="0019FF"/>
                          </a:solidFill>
                          <a:latin typeface="黑体" panose="02010609060101010101" pitchFamily="49" charset="-122"/>
                          <a:ea typeface="黑体" panose="02010609060101010101" pitchFamily="49" charset="-122"/>
                        </a:rPr>
                        <a:t>矛盾</a:t>
                      </a:r>
                      <a:endParaRPr lang="en-US" altLang="zh-CN" sz="2000" b="1" smtClean="0">
                        <a:solidFill>
                          <a:srgbClr val="0019FF"/>
                        </a:solidFill>
                        <a:latin typeface="黑体" panose="02010609060101010101" pitchFamily="49" charset="-122"/>
                        <a:ea typeface="黑体" panose="02010609060101010101" pitchFamily="49" charset="-122"/>
                      </a:endParaRPr>
                    </a:p>
                    <a:p>
                      <a:pPr algn="ctr"/>
                      <a:r>
                        <a:rPr lang="zh-CN" altLang="en-US" sz="2000" b="1" smtClean="0">
                          <a:solidFill>
                            <a:srgbClr val="0019FF"/>
                          </a:solidFill>
                          <a:latin typeface="黑体" panose="02010609060101010101" pitchFamily="49" charset="-122"/>
                          <a:ea typeface="黑体" panose="02010609060101010101" pitchFamily="49" charset="-122"/>
                        </a:rPr>
                        <a:t>分析</a:t>
                      </a:r>
                      <a:r>
                        <a:rPr lang="zh-CN" altLang="en-US" sz="2000" b="1">
                          <a:solidFill>
                            <a:srgbClr val="0019FF"/>
                          </a:solidFill>
                          <a:latin typeface="黑体" panose="02010609060101010101" pitchFamily="49" charset="-122"/>
                          <a:ea typeface="黑体" panose="02010609060101010101" pitchFamily="49" charset="-122"/>
                        </a:rPr>
                        <a:t>法</a:t>
                      </a:r>
                      <a:endParaRPr lang="zh-CN" altLang="en-US" sz="2000" b="1">
                        <a:solidFill>
                          <a:srgbClr val="0019FF"/>
                        </a:solidFill>
                        <a:latin typeface="黑体" panose="02010609060101010101" pitchFamily="49" charset="-122"/>
                        <a:ea typeface="黑体" panose="02010609060101010101" pitchFamily="49" charset="-122"/>
                      </a:endParaRPr>
                    </a:p>
                  </a:txBody>
                  <a:tcPr marL="46800" marR="46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800" b="1">
                          <a:solidFill>
                            <a:schemeClr val="tx1"/>
                          </a:solidFill>
                          <a:latin typeface="黑体" panose="02010609060101010101" pitchFamily="49" charset="-122"/>
                          <a:ea typeface="黑体" panose="02010609060101010101" pitchFamily="49" charset="-122"/>
                        </a:rPr>
                        <a:t>原因</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nSpc>
                          <a:spcPct val="114000"/>
                        </a:lnSpc>
                      </a:pPr>
                      <a:r>
                        <a:rPr lang="zh-CN" altLang="en-US" sz="1800" b="1">
                          <a:solidFill>
                            <a:schemeClr val="tx1"/>
                          </a:solidFill>
                          <a:latin typeface="楷体" panose="02010609060101010101" pitchFamily="49" charset="-122"/>
                          <a:ea typeface="楷体" panose="02010609060101010101" pitchFamily="49" charset="-122"/>
                        </a:rPr>
                        <a:t>任何事物、任何时候都存在矛盾，</a:t>
                      </a:r>
                      <a:r>
                        <a:rPr lang="zh-CN" altLang="en-US" sz="1800" b="1">
                          <a:solidFill>
                            <a:srgbClr val="FF0000"/>
                          </a:solidFill>
                          <a:latin typeface="楷体" panose="02010609060101010101" pitchFamily="49" charset="-122"/>
                          <a:ea typeface="楷体" panose="02010609060101010101" pitchFamily="49" charset="-122"/>
                        </a:rPr>
                        <a:t>事物的内在矛盾是推动事物发展的内在动力，并决定事物发展的</a:t>
                      </a:r>
                      <a:r>
                        <a:rPr lang="zh-CN" altLang="en-US" sz="1800" b="1" smtClean="0">
                          <a:solidFill>
                            <a:srgbClr val="FF0000"/>
                          </a:solidFill>
                          <a:latin typeface="楷体" panose="02010609060101010101" pitchFamily="49" charset="-122"/>
                          <a:ea typeface="楷体" panose="02010609060101010101" pitchFamily="49" charset="-122"/>
                        </a:rPr>
                        <a:t>方向。</a:t>
                      </a:r>
                      <a:endParaRPr lang="zh-CN" altLang="en-US" sz="1800" b="1" smtClean="0">
                        <a:solidFill>
                          <a:srgbClr val="FF0000"/>
                        </a:solidFill>
                        <a:latin typeface="楷体" panose="02010609060101010101" pitchFamily="49" charset="-122"/>
                        <a:ea typeface="楷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97053">
                <a:tc vMerge="1">
                  <a:txBody>
                    <a:bodyPr vert="horz" wrap="square"/>
                    <a:lstStyle/>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800" b="1">
                          <a:solidFill>
                            <a:schemeClr val="tx1"/>
                          </a:solidFill>
                          <a:latin typeface="黑体" panose="02010609060101010101" pitchFamily="49" charset="-122"/>
                          <a:ea typeface="黑体" panose="02010609060101010101" pitchFamily="49" charset="-122"/>
                        </a:rPr>
                        <a:t>含义</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r>
                        <a:rPr lang="zh-CN" altLang="en-US" sz="1800" b="1" smtClean="0">
                          <a:solidFill>
                            <a:schemeClr val="tx1"/>
                          </a:solidFill>
                          <a:latin typeface="楷体" panose="02010609060101010101" pitchFamily="49" charset="-122"/>
                          <a:ea typeface="楷体" panose="02010609060101010101" pitchFamily="49" charset="-122"/>
                          <a:cs typeface="楷体" panose="02010609060101010101" pitchFamily="49" charset="-122"/>
                        </a:rPr>
                        <a:t>矛盾</a:t>
                      </a:r>
                      <a:r>
                        <a:rPr lang="zh-CN" altLang="en-US" sz="1800" b="1">
                          <a:solidFill>
                            <a:schemeClr val="tx1"/>
                          </a:solidFill>
                          <a:latin typeface="楷体" panose="02010609060101010101" pitchFamily="49" charset="-122"/>
                          <a:ea typeface="楷体" panose="02010609060101010101" pitchFamily="49" charset="-122"/>
                          <a:cs typeface="楷体" panose="02010609060101010101" pitchFamily="49" charset="-122"/>
                        </a:rPr>
                        <a:t>分析法是分析矛盾、解决矛盾的</a:t>
                      </a:r>
                      <a:r>
                        <a:rPr lang="zh-CN" altLang="en-US" sz="1800" b="1" smtClean="0">
                          <a:solidFill>
                            <a:schemeClr val="tx1"/>
                          </a:solidFill>
                          <a:latin typeface="楷体" panose="02010609060101010101" pitchFamily="49" charset="-122"/>
                          <a:ea typeface="楷体" panose="02010609060101010101" pitchFamily="49" charset="-122"/>
                          <a:cs typeface="楷体" panose="02010609060101010101" pitchFamily="49" charset="-122"/>
                        </a:rPr>
                        <a:t>方法。</a:t>
                      </a:r>
                      <a:endParaRPr lang="zh-CN" altLang="en-US" sz="1800" b="1" smtClean="0">
                        <a:solidFill>
                          <a:schemeClr val="tx1"/>
                        </a:solidFill>
                        <a:latin typeface="楷体" panose="02010609060101010101" pitchFamily="49" charset="-122"/>
                        <a:ea typeface="楷体" panose="02010609060101010101" pitchFamily="49" charset="-122"/>
                        <a:cs typeface="楷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0">
                <a:tc vMerge="1">
                  <a:txBody>
                    <a:bodyPr vert="horz" wrap="square"/>
                    <a:lstStyle/>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800" b="1">
                          <a:solidFill>
                            <a:schemeClr val="tx1"/>
                          </a:solidFill>
                          <a:latin typeface="黑体" panose="02010609060101010101" pitchFamily="49" charset="-122"/>
                          <a:ea typeface="黑体" panose="02010609060101010101" pitchFamily="49" charset="-122"/>
                        </a:rPr>
                        <a:t>意义</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nSpc>
                          <a:spcPct val="114000"/>
                        </a:lnSpc>
                      </a:pPr>
                      <a:r>
                        <a:rPr lang="zh-CN" altLang="en-US" sz="1800" b="1">
                          <a:solidFill>
                            <a:srgbClr val="FF0000"/>
                          </a:solidFill>
                          <a:latin typeface="楷体" panose="02010609060101010101" pitchFamily="49" charset="-122"/>
                          <a:ea typeface="楷体" panose="02010609060101010101" pitchFamily="49" charset="-122"/>
                        </a:rPr>
                        <a:t>把握了事物发展的内在矛盾，才能对事物发展的状况和趋势作出正确的判断和预见。</a:t>
                      </a:r>
                      <a:endParaRPr lang="zh-CN" altLang="en-US" sz="1800" b="1">
                        <a:solidFill>
                          <a:srgbClr val="FF0000"/>
                        </a:solidFill>
                        <a:latin typeface="楷体" panose="02010609060101010101" pitchFamily="49" charset="-122"/>
                        <a:ea typeface="楷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12351">
                <a:tc rowSpan="2">
                  <a:txBody>
                    <a:bodyPr vert="horz" wrap="square"/>
                    <a:lstStyle/>
                    <a:p>
                      <a:r>
                        <a:rPr lang="zh-CN" altLang="en-US" sz="2000" b="1" smtClean="0">
                          <a:solidFill>
                            <a:srgbClr val="0019FF"/>
                          </a:solidFill>
                          <a:latin typeface="黑体" panose="02010609060101010101" pitchFamily="49" charset="-122"/>
                          <a:ea typeface="黑体" panose="02010609060101010101" pitchFamily="49" charset="-122"/>
                        </a:rPr>
                        <a:t>推理</a:t>
                      </a:r>
                      <a:r>
                        <a:rPr lang="zh-CN" altLang="en-US" sz="2000" b="1">
                          <a:solidFill>
                            <a:srgbClr val="0019FF"/>
                          </a:solidFill>
                          <a:latin typeface="黑体" panose="02010609060101010101" pitchFamily="49" charset="-122"/>
                          <a:ea typeface="黑体" panose="02010609060101010101" pitchFamily="49" charset="-122"/>
                        </a:rPr>
                        <a:t>和想象的方法</a:t>
                      </a:r>
                      <a:endParaRPr lang="zh-CN" altLang="en-US" sz="2000" b="1">
                        <a:solidFill>
                          <a:srgbClr val="0019FF"/>
                        </a:solidFill>
                        <a:latin typeface="黑体" panose="02010609060101010101" pitchFamily="49" charset="-122"/>
                        <a:ea typeface="黑体" panose="02010609060101010101" pitchFamily="49" charset="-122"/>
                      </a:endParaRPr>
                    </a:p>
                  </a:txBody>
                  <a:tcPr marL="46800" marR="46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800" b="1">
                          <a:solidFill>
                            <a:schemeClr val="tx1"/>
                          </a:solidFill>
                          <a:latin typeface="黑体" panose="02010609060101010101" pitchFamily="49" charset="-122"/>
                          <a:ea typeface="黑体" panose="02010609060101010101" pitchFamily="49" charset="-122"/>
                        </a:rPr>
                        <a:t>推理</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nSpc>
                          <a:spcPct val="114000"/>
                        </a:lnSpc>
                      </a:pPr>
                      <a:r>
                        <a:rPr lang="zh-CN" altLang="en-US" sz="1800" b="1">
                          <a:solidFill>
                            <a:schemeClr val="tx1"/>
                          </a:solidFill>
                          <a:latin typeface="楷体" panose="02010609060101010101" pitchFamily="49" charset="-122"/>
                          <a:ea typeface="楷体" panose="02010609060101010101" pitchFamily="49" charset="-122"/>
                        </a:rPr>
                        <a:t>超前思维是</a:t>
                      </a:r>
                      <a:r>
                        <a:rPr lang="zh-CN" altLang="en-US" sz="1800" b="1">
                          <a:solidFill>
                            <a:srgbClr val="FF0000"/>
                          </a:solidFill>
                          <a:latin typeface="楷体" panose="02010609060101010101" pitchFamily="49" charset="-122"/>
                          <a:ea typeface="楷体" panose="02010609060101010101" pitchFamily="49" charset="-122"/>
                        </a:rPr>
                        <a:t>依据事物发展的历史和现实状况，对事物未来的发展趋势进行预测</a:t>
                      </a:r>
                      <a:r>
                        <a:rPr lang="zh-CN" altLang="en-US" sz="1800" b="1">
                          <a:solidFill>
                            <a:schemeClr val="tx1"/>
                          </a:solidFill>
                          <a:latin typeface="楷体" panose="02010609060101010101" pitchFamily="49" charset="-122"/>
                          <a:ea typeface="楷体" panose="02010609060101010101" pitchFamily="49" charset="-122"/>
                        </a:rPr>
                        <a:t>。要把握事物发展的因果关系，就需要运用推理的方法。</a:t>
                      </a:r>
                      <a:endParaRPr lang="zh-CN" altLang="en-US" sz="1800" b="1">
                        <a:solidFill>
                          <a:schemeClr val="tx1"/>
                        </a:solidFill>
                        <a:latin typeface="楷体" panose="02010609060101010101" pitchFamily="49" charset="-122"/>
                        <a:ea typeface="楷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12351">
                <a:tc vMerge="1">
                  <a:txBody>
                    <a:bodyPr vert="horz" wrap="square"/>
                    <a:lstStyle/>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800" b="1">
                          <a:solidFill>
                            <a:schemeClr val="tx1"/>
                          </a:solidFill>
                          <a:latin typeface="黑体" panose="02010609060101010101" pitchFamily="49" charset="-122"/>
                          <a:ea typeface="黑体" panose="02010609060101010101" pitchFamily="49" charset="-122"/>
                        </a:rPr>
                        <a:t>想象</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nSpc>
                          <a:spcPct val="120000"/>
                        </a:lnSpc>
                      </a:pPr>
                      <a:r>
                        <a:rPr lang="zh-CN" altLang="en-US" sz="1800" b="1">
                          <a:solidFill>
                            <a:srgbClr val="FF0000"/>
                          </a:solidFill>
                          <a:latin typeface="楷体" panose="02010609060101010101" pitchFamily="49" charset="-122"/>
                          <a:ea typeface="楷体" panose="02010609060101010101" pitchFamily="49" charset="-122"/>
                        </a:rPr>
                        <a:t>由于事物的未来发展趋势受诸多因素的影响，人们难以由其过去和现在状况必然地推知其未来</a:t>
                      </a:r>
                      <a:r>
                        <a:rPr lang="zh-CN" altLang="en-US" sz="1800" b="1">
                          <a:solidFill>
                            <a:schemeClr val="tx1"/>
                          </a:solidFill>
                          <a:latin typeface="楷体" panose="02010609060101010101" pitchFamily="49" charset="-122"/>
                          <a:ea typeface="楷体" panose="02010609060101010101" pitchFamily="49" charset="-122"/>
                        </a:rPr>
                        <a:t>，所以需要运用想象等思维方法弥补其前提条件的不足。</a:t>
                      </a:r>
                      <a:endParaRPr lang="zh-CN" altLang="en-US" sz="1800" b="1">
                        <a:solidFill>
                          <a:schemeClr val="tx1"/>
                        </a:solidFill>
                        <a:latin typeface="楷体" panose="02010609060101010101" pitchFamily="49" charset="-122"/>
                        <a:ea typeface="楷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12351">
                <a:tc rowSpan="3">
                  <a:txBody>
                    <a:bodyPr vert="horz" wrap="square"/>
                    <a:lstStyle/>
                    <a:p>
                      <a:pPr algn="ctr"/>
                      <a:r>
                        <a:rPr lang="zh-CN" altLang="en-US" sz="2000" b="1" smtClean="0">
                          <a:solidFill>
                            <a:srgbClr val="0019FF"/>
                          </a:solidFill>
                          <a:latin typeface="黑体" panose="02010609060101010101" pitchFamily="49" charset="-122"/>
                          <a:ea typeface="黑体" panose="02010609060101010101" pitchFamily="49" charset="-122"/>
                        </a:rPr>
                        <a:t>注重</a:t>
                      </a:r>
                      <a:r>
                        <a:rPr lang="zh-CN" altLang="en-US" sz="2000" b="1">
                          <a:solidFill>
                            <a:srgbClr val="0019FF"/>
                          </a:solidFill>
                          <a:latin typeface="黑体" panose="02010609060101010101" pitchFamily="49" charset="-122"/>
                          <a:ea typeface="黑体" panose="02010609060101010101" pitchFamily="49" charset="-122"/>
                        </a:rPr>
                        <a:t>调查研究</a:t>
                      </a:r>
                      <a:endParaRPr lang="zh-CN" altLang="en-US" sz="2000" b="1">
                        <a:solidFill>
                          <a:srgbClr val="0019FF"/>
                        </a:solidFill>
                        <a:latin typeface="黑体" panose="02010609060101010101" pitchFamily="49" charset="-122"/>
                        <a:ea typeface="黑体" panose="02010609060101010101" pitchFamily="49" charset="-122"/>
                      </a:endParaRPr>
                    </a:p>
                  </a:txBody>
                  <a:tcPr marL="46800" marR="46800" anchor="ctr">
                    <a:lnL w="381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800" b="1">
                          <a:solidFill>
                            <a:schemeClr val="tx1"/>
                          </a:solidFill>
                          <a:latin typeface="黑体" panose="02010609060101010101" pitchFamily="49" charset="-122"/>
                          <a:ea typeface="黑体" panose="02010609060101010101" pitchFamily="49" charset="-122"/>
                        </a:rPr>
                        <a:t>必要性</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r>
                        <a:rPr lang="zh-CN" altLang="en-US" sz="1800" b="1">
                          <a:solidFill>
                            <a:schemeClr val="tx1"/>
                          </a:solidFill>
                          <a:latin typeface="楷体" panose="02010609060101010101" pitchFamily="49" charset="-122"/>
                          <a:ea typeface="楷体" panose="02010609060101010101" pitchFamily="49" charset="-122"/>
                        </a:rPr>
                        <a:t>超前思维建立在对事物发展情况的把握之上，而把握事物的发展情况离不开调查研究。没有调查就没有发言权。</a:t>
                      </a:r>
                      <a:endParaRPr lang="zh-CN" altLang="en-US" sz="1800" b="1">
                        <a:solidFill>
                          <a:schemeClr val="tx1"/>
                        </a:solidFill>
                        <a:latin typeface="楷体" panose="02010609060101010101" pitchFamily="49" charset="-122"/>
                        <a:ea typeface="楷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40080">
                <a:tc vMerge="1">
                  <a:txBody>
                    <a:bodyPr vert="horz" wrap="square"/>
                    <a:lstStyle/>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800" b="1">
                          <a:solidFill>
                            <a:schemeClr val="tx1"/>
                          </a:solidFill>
                          <a:latin typeface="黑体" panose="02010609060101010101" pitchFamily="49" charset="-122"/>
                          <a:ea typeface="黑体" panose="02010609060101010101" pitchFamily="49" charset="-122"/>
                        </a:rPr>
                        <a:t>含义</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r>
                        <a:rPr lang="zh-CN" altLang="en-US" sz="1800" b="1">
                          <a:solidFill>
                            <a:srgbClr val="FF0000"/>
                          </a:solidFill>
                          <a:latin typeface="楷体" panose="02010609060101010101" pitchFamily="49" charset="-122"/>
                          <a:ea typeface="楷体" panose="02010609060101010101" pitchFamily="49" charset="-122"/>
                        </a:rPr>
                        <a:t>调查</a:t>
                      </a:r>
                      <a:r>
                        <a:rPr lang="zh-CN" altLang="en-US" sz="1800" b="1">
                          <a:solidFill>
                            <a:schemeClr val="tx1"/>
                          </a:solidFill>
                          <a:latin typeface="楷体" panose="02010609060101010101" pitchFamily="49" charset="-122"/>
                          <a:ea typeface="楷体" panose="02010609060101010101" pitchFamily="49" charset="-122"/>
                          <a:cs typeface="宋体" panose="02010600030101010101" pitchFamily="2" charset="-122"/>
                        </a:rPr>
                        <a:t>是有计划、有目的地了解事物的真实情况。</a:t>
                      </a:r>
                      <a:endParaRPr lang="zh-CN" altLang="en-US" sz="1800" b="1">
                        <a:solidFill>
                          <a:schemeClr val="tx1"/>
                        </a:solidFill>
                        <a:latin typeface="楷体" panose="02010609060101010101" pitchFamily="49" charset="-122"/>
                        <a:ea typeface="楷体" panose="02010609060101010101" pitchFamily="49" charset="-122"/>
                        <a:cs typeface="宋体" panose="02010600030101010101" pitchFamily="2" charset="-122"/>
                      </a:endParaRPr>
                    </a:p>
                    <a:p>
                      <a:r>
                        <a:rPr lang="zh-CN" altLang="en-US" sz="1800" b="1">
                          <a:solidFill>
                            <a:srgbClr val="FF0000"/>
                          </a:solidFill>
                          <a:latin typeface="楷体" panose="02010609060101010101" pitchFamily="49" charset="-122"/>
                          <a:ea typeface="楷体" panose="02010609060101010101" pitchFamily="49" charset="-122"/>
                        </a:rPr>
                        <a:t>研究</a:t>
                      </a:r>
                      <a:r>
                        <a:rPr lang="zh-CN" altLang="en-US" sz="1800" b="1">
                          <a:solidFill>
                            <a:schemeClr val="tx1"/>
                          </a:solidFill>
                          <a:latin typeface="楷体" panose="02010609060101010101" pitchFamily="49" charset="-122"/>
                          <a:ea typeface="楷体" panose="02010609060101010101" pitchFamily="49" charset="-122"/>
                          <a:cs typeface="宋体" panose="02010600030101010101" pitchFamily="2" charset="-122"/>
                        </a:rPr>
                        <a:t>是对调查得到的材料进行分析、综合，以便认识事物的本质和规律。</a:t>
                      </a:r>
                      <a:endParaRPr lang="zh-CN" altLang="en-US" sz="1800" b="1">
                        <a:solidFill>
                          <a:schemeClr val="tx1"/>
                        </a:solidFill>
                        <a:latin typeface="楷体" panose="02010609060101010101" pitchFamily="49" charset="-122"/>
                        <a:ea typeface="楷体" panose="02010609060101010101" pitchFamily="49" charset="-122"/>
                        <a:cs typeface="宋体" panose="02010600030101010101" pitchFamily="2"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419735">
                <a:tc vMerge="1">
                  <a:txBody>
                    <a:bodyPr vert="horz" wrap="square"/>
                    <a:lstStyle/>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800" b="1">
                          <a:solidFill>
                            <a:schemeClr val="tx1"/>
                          </a:solidFill>
                          <a:latin typeface="黑体" panose="02010609060101010101" pitchFamily="49" charset="-122"/>
                          <a:ea typeface="黑体" panose="02010609060101010101" pitchFamily="49" charset="-122"/>
                        </a:rPr>
                        <a:t>意义</a:t>
                      </a:r>
                      <a:endParaRPr lang="zh-CN" altLang="en-US" sz="1800" b="1">
                        <a:solidFill>
                          <a:schemeClr val="tx1"/>
                        </a:solidFill>
                        <a:latin typeface="黑体" panose="02010609060101010101" pitchFamily="49" charset="-122"/>
                        <a:ea typeface="黑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r>
                        <a:rPr lang="zh-CN" altLang="en-US" sz="1800" b="1">
                          <a:solidFill>
                            <a:srgbClr val="FF0000"/>
                          </a:solidFill>
                          <a:latin typeface="楷体" panose="02010609060101010101" pitchFamily="49" charset="-122"/>
                          <a:ea typeface="楷体" panose="02010609060101010101" pitchFamily="49" charset="-122"/>
                        </a:rPr>
                        <a:t>只有通过调查研究，才能对事物作出正确的判断和预测</a:t>
                      </a:r>
                      <a:endParaRPr lang="zh-CN" altLang="en-US" sz="1800" b="1">
                        <a:solidFill>
                          <a:srgbClr val="FF0000"/>
                        </a:solidFill>
                        <a:latin typeface="楷体" panose="02010609060101010101" pitchFamily="49" charset="-122"/>
                        <a:ea typeface="楷体" panose="02010609060101010101" pitchFamily="49" charset="-122"/>
                      </a:endParaRPr>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612351">
                <a:tc gridSpan="3">
                  <a:txBody>
                    <a:bodyPr vert="horz" wrap="square"/>
                    <a:lstStyle/>
                    <a:p>
                      <a:pPr algn="l"/>
                      <a:r>
                        <a:rPr lang="zh-CN" altLang="en-US" sz="1800" b="1">
                          <a:solidFill>
                            <a:schemeClr val="tx1"/>
                          </a:solidFill>
                          <a:latin typeface="宋体" panose="02010600030101010101" pitchFamily="2" charset="-122"/>
                          <a:ea typeface="宋体" panose="02010600030101010101" pitchFamily="2" charset="-122"/>
                        </a:rPr>
                        <a:t>（</a:t>
                      </a:r>
                      <a:r>
                        <a:rPr lang="en-US" altLang="zh-CN" sz="1800" b="1">
                          <a:solidFill>
                            <a:schemeClr val="tx1"/>
                          </a:solidFill>
                          <a:latin typeface="宋体" panose="02010600030101010101" pitchFamily="2" charset="-122"/>
                          <a:ea typeface="宋体" panose="02010600030101010101" pitchFamily="2" charset="-122"/>
                        </a:rPr>
                        <a:t>1</a:t>
                      </a:r>
                      <a:r>
                        <a:rPr lang="zh-CN" altLang="en-US" sz="1800" b="1">
                          <a:solidFill>
                            <a:schemeClr val="tx1"/>
                          </a:solidFill>
                          <a:latin typeface="宋体" panose="02010600030101010101" pitchFamily="2" charset="-122"/>
                          <a:ea typeface="宋体" panose="02010600030101010101" pitchFamily="2" charset="-122"/>
                        </a:rPr>
                        <a:t>）超前思维要以事物发展的状况为根据，是根据事物发展的可能性进行预测的。</a:t>
                      </a:r>
                      <a:endParaRPr lang="zh-CN" altLang="en-US" sz="1800" b="1">
                        <a:solidFill>
                          <a:schemeClr val="tx1"/>
                        </a:solidFill>
                        <a:latin typeface="宋体" panose="02010600030101010101" pitchFamily="2" charset="-122"/>
                        <a:ea typeface="宋体" panose="02010600030101010101" pitchFamily="2" charset="-122"/>
                      </a:endParaRPr>
                    </a:p>
                    <a:p>
                      <a:pPr algn="l"/>
                      <a:r>
                        <a:rPr lang="zh-CN" altLang="en-US" sz="1800" b="1">
                          <a:solidFill>
                            <a:schemeClr val="tx1"/>
                          </a:solidFill>
                          <a:latin typeface="宋体" panose="02010600030101010101" pitchFamily="2" charset="-122"/>
                          <a:ea typeface="宋体" panose="02010600030101010101" pitchFamily="2" charset="-122"/>
                        </a:rPr>
                        <a:t>（</a:t>
                      </a:r>
                      <a:r>
                        <a:rPr lang="en-US" altLang="zh-CN" sz="1800" b="1">
                          <a:solidFill>
                            <a:schemeClr val="tx1"/>
                          </a:solidFill>
                          <a:latin typeface="宋体" panose="02010600030101010101" pitchFamily="2" charset="-122"/>
                          <a:ea typeface="宋体" panose="02010600030101010101" pitchFamily="2" charset="-122"/>
                        </a:rPr>
                        <a:t>2</a:t>
                      </a:r>
                      <a:r>
                        <a:rPr lang="zh-CN" altLang="en-US" sz="1800" b="1">
                          <a:solidFill>
                            <a:schemeClr val="tx1"/>
                          </a:solidFill>
                          <a:latin typeface="宋体" panose="02010600030101010101" pitchFamily="2" charset="-122"/>
                          <a:ea typeface="宋体" panose="02010600030101010101" pitchFamily="2" charset="-122"/>
                        </a:rPr>
                        <a:t>）超前思维不能陷于不切实际的胡思乱想之中。</a:t>
                      </a:r>
                      <a:endParaRPr lang="zh-CN" altLang="en-US" sz="1800" b="1">
                        <a:solidFill>
                          <a:schemeClr val="tx1"/>
                        </a:solidFill>
                        <a:latin typeface="宋体" panose="02010600030101010101" pitchFamily="2" charset="-122"/>
                        <a:ea typeface="宋体" panose="02010600030101010101" pitchFamily="2" charset="-122"/>
                      </a:endParaRPr>
                    </a:p>
                    <a:p>
                      <a:pPr algn="l"/>
                      <a:r>
                        <a:rPr lang="zh-CN" altLang="en-US" sz="1800" b="1">
                          <a:solidFill>
                            <a:schemeClr val="tx1"/>
                          </a:solidFill>
                          <a:latin typeface="宋体" panose="02010600030101010101" pitchFamily="2" charset="-122"/>
                          <a:ea typeface="宋体" panose="02010600030101010101" pitchFamily="2" charset="-122"/>
                        </a:rPr>
                        <a:t>（</a:t>
                      </a:r>
                      <a:r>
                        <a:rPr lang="en-US" altLang="zh-CN" sz="1800" b="1">
                          <a:solidFill>
                            <a:schemeClr val="tx1"/>
                          </a:solidFill>
                          <a:latin typeface="宋体" panose="02010600030101010101" pitchFamily="2" charset="-122"/>
                          <a:ea typeface="宋体" panose="02010600030101010101" pitchFamily="2" charset="-122"/>
                        </a:rPr>
                        <a:t>3</a:t>
                      </a:r>
                      <a:r>
                        <a:rPr lang="zh-CN" altLang="en-US" sz="1800" b="1">
                          <a:solidFill>
                            <a:schemeClr val="tx1"/>
                          </a:solidFill>
                          <a:latin typeface="宋体" panose="02010600030101010101" pitchFamily="2" charset="-122"/>
                          <a:ea typeface="宋体" panose="02010600030101010101" pitchFamily="2" charset="-122"/>
                        </a:rPr>
                        <a:t>）要提高超前思维的正确性，需要</a:t>
                      </a:r>
                      <a:r>
                        <a:rPr lang="zh-CN" altLang="en-US" sz="2000" b="1">
                          <a:solidFill>
                            <a:srgbClr val="0019FF"/>
                          </a:solidFill>
                          <a:latin typeface="黑体" panose="02010609060101010101" pitchFamily="49" charset="-122"/>
                          <a:ea typeface="黑体" panose="02010609060101010101" pitchFamily="49" charset="-122"/>
                        </a:rPr>
                        <a:t>运用科学的思维方法。</a:t>
                      </a:r>
                      <a:endParaRPr lang="zh-CN" altLang="en-US" sz="2000" b="1">
                        <a:solidFill>
                          <a:srgbClr val="0019FF"/>
                        </a:solidFill>
                        <a:latin typeface="黑体" panose="02010609060101010101" pitchFamily="49" charset="-122"/>
                        <a:ea typeface="黑体" panose="02010609060101010101" pitchFamily="49" charset="-122"/>
                        <a:cs typeface="宋体" panose="02010600030101010101" pitchFamily="2" charset="-122"/>
                      </a:endParaRPr>
                    </a:p>
                  </a:txBody>
                  <a:tcPr marL="46800" marR="4680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noFill/>
                  </a:tcPr>
                </a:tc>
                <a:tc hMerge="1">
                  <a:txBody>
                    <a:bodyPr vert="horz" wrap="square"/>
                    <a:lstStyle/>
                    <a:p/>
                  </a:txBody>
                  <a:tcPr marL="46800" marR="46800" anchor="ctr">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noFill/>
                  </a:tcPr>
                </a:tc>
                <a:tc hMerge="1">
                  <a:txBody>
                    <a:bodyPr vert="horz" wrap="square"/>
                    <a:lstStyle/>
                    <a:p/>
                  </a:txBody>
                  <a:tcPr marL="46800" marR="468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https://d.book118.com/896133013042010032</a:t>
            </a:r>
          </a:p>
        </p:txBody>
      </p:sp>
    </p:spTree>
  </p:cSld>
  <p:clrMapOvr>
    <a:masterClrMapping/>
  </p:clrMapOvr>
  <p:transition/>
  <p:timing/>
</p:sld>
</file>

<file path=ppt/tags/tag1.xml><?xml version="1.0" encoding="utf-8"?>
<p:tagLst xmlns:p="http://schemas.openxmlformats.org/presentationml/2006/main">
  <p:tag name="AS_UNIQUEID" val="14956"/>
</p:tagLst>
</file>

<file path=ppt/tags/tag2.xml><?xml version="1.0" encoding="utf-8"?>
<p:tagLst xmlns:p="http://schemas.openxmlformats.org/presentationml/2006/main">
  <p:tag name="AS_UNIQUEID" val="14957"/>
</p:tagLst>
</file>

<file path=ppt/tags/tag3.xml><?xml version="1.0" encoding="utf-8"?>
<p:tagLst xmlns:p="http://schemas.openxmlformats.org/presentationml/2006/main">
  <p:tag name="AS_UNIQUEID" val="14958"/>
</p:tagLst>
</file>

<file path=ppt/tags/tag4.xml><?xml version="1.0" encoding="utf-8"?>
<p:tagLst xmlns:p="http://schemas.openxmlformats.org/presentationml/2006/main">
  <p:tag name="AS_UNIQUEID" val="14959"/>
</p:tagLst>
</file>

<file path=ppt/tags/tag5.xml><?xml version="1.0" encoding="utf-8"?>
<p:tagLst xmlns:p="http://schemas.openxmlformats.org/presentationml/2006/main">
  <p:tag name="AS_UNIQUEID" val="14960"/>
</p:tagLst>
</file>

<file path=ppt/tags/tag6.xml><?xml version="1.0" encoding="utf-8"?>
<p:tagLst xmlns:p="http://schemas.openxmlformats.org/presentationml/2006/main">
  <p:tag name="AS_UNIQUEID" val="14961"/>
</p:tagLst>
</file>

<file path=ppt/tags/tag7.xml><?xml version="1.0" encoding="utf-8"?>
<p:tagLst xmlns:p="http://schemas.openxmlformats.org/presentationml/2006/main">
  <p:tag name="AS_UNIQUEID" val="14962"/>
</p:tagLst>
</file>

<file path=ppt/tags/tag8.xml><?xml version="1.0" encoding="utf-8"?>
<p:tagLst xmlns:p="http://schemas.openxmlformats.org/presentationml/2006/main">
  <p:tag name="AS_UNIQUEID" val="14963"/>
</p:tagLst>
</file>

<file path=ppt/tags/tag9.xml><?xml version="1.0" encoding="utf-8"?>
<p:tagLst xmlns:p="http://schemas.openxmlformats.org/presentationml/2006/main">
  <p:tag name="AS_UNIQUEID" val="14964"/>
</p:tagLst>
</file>

<file path=ppt/tags/tag10.xml><?xml version="1.0" encoding="utf-8"?>
<p:tagLst xmlns:p="http://schemas.openxmlformats.org/presentationml/2006/main">
  <p:tag name="AS_UNIQUEID" val="14965"/>
</p:tagLst>
</file>

<file path=ppt/tags/tag11.xml><?xml version="1.0" encoding="utf-8"?>
<p:tagLst xmlns:p="http://schemas.openxmlformats.org/presentationml/2006/main">
  <p:tag name="AS_UNIQUEID" val="14966"/>
</p:tagLst>
</file>

<file path=ppt/tags/tag12.xml><?xml version="1.0" encoding="utf-8"?>
<p:tagLst xmlns:p="http://schemas.openxmlformats.org/presentationml/2006/main">
  <p:tag name="AS_UNIQUEID" val="14967"/>
</p:tagLst>
</file>

<file path=ppt/tags/tag13.xml><?xml version="1.0" encoding="utf-8"?>
<p:tagLst xmlns:p="http://schemas.openxmlformats.org/presentationml/2006/main">
  <p:tag name="AS_UNIQUEID" val="14968"/>
</p:tagLst>
</file>

<file path=ppt/tags/tag14.xml><?xml version="1.0" encoding="utf-8"?>
<p:tagLst xmlns:p="http://schemas.openxmlformats.org/presentationml/2006/main">
  <p:tag name="AS_UNIQUEID" val="14969"/>
</p:tagLst>
</file>

<file path=ppt/tags/tag15.xml><?xml version="1.0" encoding="utf-8"?>
<p:tagLst xmlns:p="http://schemas.openxmlformats.org/presentationml/2006/main">
  <p:tag name="AS_UNIQUEID" val="14970"/>
</p:tagLst>
</file>

<file path=ppt/tags/tag16.xml><?xml version="1.0" encoding="utf-8"?>
<p:tagLst xmlns:p="http://schemas.openxmlformats.org/presentationml/2006/main">
  <p:tag name="AS_UNIQUEID" val="14971"/>
</p:tagLst>
</file>

<file path=ppt/tags/tag17.xml><?xml version="1.0" encoding="utf-8"?>
<p:tagLst xmlns:p="http://schemas.openxmlformats.org/presentationml/2006/main">
  <p:tag name="AS_UNIQUEID" val="14972"/>
</p:tagLst>
</file>

<file path=ppt/tags/tag18.xml><?xml version="1.0" encoding="utf-8"?>
<p:tagLst xmlns:p="http://schemas.openxmlformats.org/presentationml/2006/main">
  <p:tag name="AS_UNIQUEID" val="14973"/>
</p:tagLst>
</file>

<file path=ppt/tags/tag19.xml><?xml version="1.0" encoding="utf-8"?>
<p:tagLst xmlns:p="http://schemas.openxmlformats.org/presentationml/2006/main">
  <p:tag name="AS_UNIQUEID" val="14974"/>
</p:tagLst>
</file>

<file path=ppt/tags/tag20.xml><?xml version="1.0" encoding="utf-8"?>
<p:tagLst xmlns:p="http://schemas.openxmlformats.org/presentationml/2006/main">
  <p:tag name="AS_UNIQUEID" val="14975"/>
</p:tagLst>
</file>

<file path=ppt/tags/tag21.xml><?xml version="1.0" encoding="utf-8"?>
<p:tagLst xmlns:p="http://schemas.openxmlformats.org/presentationml/2006/main">
  <p:tag name="AS_UNIQUEID" val="14976"/>
</p:tagLst>
</file>

<file path=ppt/tags/tag22.xml><?xml version="1.0" encoding="utf-8"?>
<p:tagLst xmlns:p="http://schemas.openxmlformats.org/presentationml/2006/main">
  <p:tag name="AS_UNIQUEID" val="14977"/>
</p:tagLst>
</file>

<file path=ppt/tags/tag23.xml><?xml version="1.0" encoding="utf-8"?>
<p:tagLst xmlns:p="http://schemas.openxmlformats.org/presentationml/2006/main">
  <p:tag name="AS_UNIQUEID" val="14978"/>
</p:tagLst>
</file>

<file path=ppt/tags/tag24.xml><?xml version="1.0" encoding="utf-8"?>
<p:tagLst xmlns:p="http://schemas.openxmlformats.org/presentationml/2006/main">
  <p:tag name="AS_UNIQUEID" val="14979"/>
</p:tagLst>
</file>

<file path=ppt/tags/tag25.xml><?xml version="1.0" encoding="utf-8"?>
<p:tagLst xmlns:p="http://schemas.openxmlformats.org/presentationml/2006/main">
  <p:tag name="AS_UNIQUEID" val="14980"/>
</p:tagLst>
</file>

<file path=ppt/tags/tag26.xml><?xml version="1.0" encoding="utf-8"?>
<p:tagLst xmlns:p="http://schemas.openxmlformats.org/presentationml/2006/main">
  <p:tag name="AS_UNIQUEID" val="14981"/>
</p:tagLst>
</file>

<file path=ppt/tags/tag27.xml><?xml version="1.0" encoding="utf-8"?>
<p:tagLst xmlns:p="http://schemas.openxmlformats.org/presentationml/2006/main">
  <p:tag name="AS_UNIQUEID" val="14982"/>
</p:tagLst>
</file>

<file path=ppt/tags/tag28.xml><?xml version="1.0" encoding="utf-8"?>
<p:tagLst xmlns:p="http://schemas.openxmlformats.org/presentationml/2006/main">
  <p:tag name="AS_UNIQUEID" val="14983"/>
</p:tagLst>
</file>

<file path=ppt/tags/tag29.xml><?xml version="1.0" encoding="utf-8"?>
<p:tagLst xmlns:p="http://schemas.openxmlformats.org/presentationml/2006/main">
  <p:tag name="AS_UNIQUEID" val="14984"/>
</p:tagLst>
</file>

<file path=ppt/tags/tag30.xml><?xml version="1.0" encoding="utf-8"?>
<p:tagLst xmlns:p="http://schemas.openxmlformats.org/presentationml/2006/main">
  <p:tag name="AS_UNIQUEID" val="14985"/>
</p:tagLst>
</file>

<file path=ppt/tags/tag31.xml><?xml version="1.0" encoding="utf-8"?>
<p:tagLst xmlns:p="http://schemas.openxmlformats.org/presentationml/2006/main">
  <p:tag name="AS_UNIQUEID" val="14986"/>
</p:tagLst>
</file>

<file path=ppt/tags/tag32.xml><?xml version="1.0" encoding="utf-8"?>
<p:tagLst xmlns:p="http://schemas.openxmlformats.org/presentationml/2006/main">
  <p:tag name="AS_UNIQUEID" val="14987"/>
</p:tagLst>
</file>

<file path=ppt/tags/tag33.xml><?xml version="1.0" encoding="utf-8"?>
<p:tagLst xmlns:p="http://schemas.openxmlformats.org/presentationml/2006/main">
  <p:tag name="AS_UNIQUEID" val="14988"/>
</p:tagLst>
</file>

<file path=ppt/tags/tag34.xml><?xml version="1.0" encoding="utf-8"?>
<p:tagLst xmlns:p="http://schemas.openxmlformats.org/presentationml/2006/main">
  <p:tag name="AS_UNIQUEID" val="14989"/>
</p:tagLst>
</file>

<file path=ppt/tags/tag35.xml><?xml version="1.0" encoding="utf-8"?>
<p:tagLst xmlns:p="http://schemas.openxmlformats.org/presentationml/2006/main">
  <p:tag name="AS_UNIQUEID" val="14990"/>
</p:tagLst>
</file>

<file path=ppt/tags/tag36.xml><?xml version="1.0" encoding="utf-8"?>
<p:tagLst xmlns:p="http://schemas.openxmlformats.org/presentationml/2006/main">
  <p:tag name="AS_UNIQUEID" val="14991"/>
</p:tagLst>
</file>

<file path=ppt/tags/tag37.xml><?xml version="1.0" encoding="utf-8"?>
<p:tagLst xmlns:p="http://schemas.openxmlformats.org/presentationml/2006/main">
  <p:tag name="AS_UNIQUEID" val="14992"/>
</p:tagLst>
</file>

<file path=ppt/tags/tag38.xml><?xml version="1.0" encoding="utf-8"?>
<p:tagLst xmlns:p="http://schemas.openxmlformats.org/presentationml/2006/main">
  <p:tag name="AS_UNIQUEID" val="14993"/>
</p:tagLst>
</file>

<file path=ppt/tags/tag39.xml><?xml version="1.0" encoding="utf-8"?>
<p:tagLst xmlns:p="http://schemas.openxmlformats.org/presentationml/2006/main">
  <p:tag name="AS_UNIQUEID" val="14994"/>
</p:tagLst>
</file>

<file path=ppt/tags/tag40.xml><?xml version="1.0" encoding="utf-8"?>
<p:tagLst xmlns:p="http://schemas.openxmlformats.org/presentationml/2006/main">
  <p:tag name="AS_UNIQUEID" val="14995"/>
</p:tagLst>
</file>

<file path=ppt/tags/tag41.xml><?xml version="1.0" encoding="utf-8"?>
<p:tagLst xmlns:p="http://schemas.openxmlformats.org/presentationml/2006/main">
  <p:tag name="AS_UNIQUEID" val="14996"/>
</p:tagLst>
</file>

<file path=ppt/tags/tag42.xml><?xml version="1.0" encoding="utf-8"?>
<p:tagLst xmlns:p="http://schemas.openxmlformats.org/presentationml/2006/main">
  <p:tag name="AS_UNIQUEID" val="14997"/>
</p:tagLst>
</file>

<file path=ppt/tags/tag43.xml><?xml version="1.0" encoding="utf-8"?>
<p:tagLst xmlns:p="http://schemas.openxmlformats.org/presentationml/2006/main">
  <p:tag name="AS_UNIQUEID" val="14998"/>
</p:tagLst>
</file>

<file path=ppt/tags/tag44.xml><?xml version="1.0" encoding="utf-8"?>
<p:tagLst xmlns:p="http://schemas.openxmlformats.org/presentationml/2006/main">
  <p:tag name="AS_UNIQUEID" val="14999"/>
</p:tagLst>
</file>

<file path=ppt/tags/tag45.xml><?xml version="1.0" encoding="utf-8"?>
<p:tagLst xmlns:p="http://schemas.openxmlformats.org/presentationml/2006/main">
  <p:tag name="AS_UNIQUEID" val="15000"/>
</p:tagLst>
</file>

<file path=ppt/tags/tag46.xml><?xml version="1.0" encoding="utf-8"?>
<p:tagLst xmlns:p="http://schemas.openxmlformats.org/presentationml/2006/main">
  <p:tag name="AS_UNIQUEID" val="15001"/>
</p:tagLst>
</file>

<file path=ppt/tags/tag47.xml><?xml version="1.0" encoding="utf-8"?>
<p:tagLst xmlns:p="http://schemas.openxmlformats.org/presentationml/2006/main">
  <p:tag name="AS_UNIQUEID" val="15002"/>
</p:tagLst>
</file>

<file path=ppt/tags/tag48.xml><?xml version="1.0" encoding="utf-8"?>
<p:tagLst xmlns:p="http://schemas.openxmlformats.org/presentationml/2006/main">
  <p:tag name="AS_UNIQUEID" val="15003"/>
</p:tagLst>
</file>

<file path=ppt/tags/tag49.xml><?xml version="1.0" encoding="utf-8"?>
<p:tagLst xmlns:p="http://schemas.openxmlformats.org/presentationml/2006/main">
  <p:tag name="AS_UNIQUEID" val="15004"/>
</p:tagLst>
</file>

<file path=ppt/tags/tag50.xml><?xml version="1.0" encoding="utf-8"?>
<p:tagLst xmlns:p="http://schemas.openxmlformats.org/presentationml/2006/main">
  <p:tag name="AS_UNIQUEID" val="15005"/>
</p:tagLst>
</file>

<file path=ppt/tags/tag51.xml><?xml version="1.0" encoding="utf-8"?>
<p:tagLst xmlns:p="http://schemas.openxmlformats.org/presentationml/2006/main">
  <p:tag name="AS_UNIQUEID" val="15006"/>
</p:tagLst>
</file>

<file path=ppt/tags/tag52.xml><?xml version="1.0" encoding="utf-8"?>
<p:tagLst xmlns:p="http://schemas.openxmlformats.org/presentationml/2006/main">
  <p:tag name="AS_UNIQUEID" val="15007"/>
</p:tagLst>
</file>

<file path=ppt/tags/tag53.xml><?xml version="1.0" encoding="utf-8"?>
<p:tagLst xmlns:p="http://schemas.openxmlformats.org/presentationml/2006/main">
  <p:tag name="AS_UNIQUEID" val="15008"/>
</p:tagLst>
</file>

<file path=ppt/tags/tag54.xml><?xml version="1.0" encoding="utf-8"?>
<p:tagLst xmlns:p="http://schemas.openxmlformats.org/presentationml/2006/main">
  <p:tag name="AS_UNIQUEID" val="15009"/>
</p:tagLst>
</file>

<file path=ppt/tags/tag55.xml><?xml version="1.0" encoding="utf-8"?>
<p:tagLst xmlns:p="http://schemas.openxmlformats.org/presentationml/2006/main">
  <p:tag name="AS_UNIQUEID" val="15010"/>
</p:tagLst>
</file>

<file path=ppt/tags/tag56.xml><?xml version="1.0" encoding="utf-8"?>
<p:tagLst xmlns:p="http://schemas.openxmlformats.org/presentationml/2006/main">
  <p:tag name="AS_UNIQUEID" val="15011"/>
</p:tagLst>
</file>

<file path=ppt/tags/tag57.xml><?xml version="1.0" encoding="utf-8"?>
<p:tagLst xmlns:p="http://schemas.openxmlformats.org/presentationml/2006/main">
  <p:tag name="AS_UNIQUEID" val="15012"/>
</p:tagLst>
</file>

<file path=ppt/tags/tag58.xml><?xml version="1.0" encoding="utf-8"?>
<p:tagLst xmlns:p="http://schemas.openxmlformats.org/presentationml/2006/main">
  <p:tag name="AS_UNIQUEID" val="15013"/>
</p:tagLst>
</file>

<file path=ppt/tags/tag59.xml><?xml version="1.0" encoding="utf-8"?>
<p:tagLst xmlns:p="http://schemas.openxmlformats.org/presentationml/2006/main">
  <p:tag name="AS_UNIQUEID" val="15014"/>
</p:tagLst>
</file>

<file path=ppt/tags/tag60.xml><?xml version="1.0" encoding="utf-8"?>
<p:tagLst xmlns:p="http://schemas.openxmlformats.org/presentationml/2006/main">
  <p:tag name="AS_UNIQUEID" val="15015"/>
</p:tagLst>
</file>

<file path=ppt/tags/tag61.xml><?xml version="1.0" encoding="utf-8"?>
<p:tagLst xmlns:p="http://schemas.openxmlformats.org/presentationml/2006/main">
  <p:tag name="AS_UNIQUEID" val="15016"/>
</p:tagLst>
</file>

<file path=ppt/tags/tag62.xml><?xml version="1.0" encoding="utf-8"?>
<p:tagLst xmlns:p="http://schemas.openxmlformats.org/presentationml/2006/main">
  <p:tag name="AS_UNIQUEID" val="15017"/>
</p:tagLst>
</file>

<file path=ppt/tags/tag63.xml><?xml version="1.0" encoding="utf-8"?>
<p:tagLst xmlns:p="http://schemas.openxmlformats.org/presentationml/2006/main">
  <p:tag name="AS_UNIQUEID" val="15018"/>
</p:tagLst>
</file>

<file path=ppt/tags/tag64.xml><?xml version="1.0" encoding="utf-8"?>
<p:tagLst xmlns:p="http://schemas.openxmlformats.org/presentationml/2006/main">
  <p:tag name="AS_UNIQUEID" val="15019"/>
</p:tagLst>
</file>

<file path=ppt/tags/tag65.xml><?xml version="1.0" encoding="utf-8"?>
<p:tagLst xmlns:p="http://schemas.openxmlformats.org/presentationml/2006/main">
  <p:tag name="AS_UNIQUEID" val="15020"/>
</p:tagLst>
</file>

<file path=ppt/tags/tag66.xml><?xml version="1.0" encoding="utf-8"?>
<p:tagLst xmlns:p="http://schemas.openxmlformats.org/presentationml/2006/main">
  <p:tag name="AS_UNIQUEID" val="15021"/>
</p:tagLst>
</file>

<file path=ppt/tags/tag67.xml><?xml version="1.0" encoding="utf-8"?>
<p:tagLst xmlns:p="http://schemas.openxmlformats.org/presentationml/2006/main">
  <p:tag name="AS_UNIQUEID" val="15022"/>
</p:tagLst>
</file>

<file path=ppt/tags/tag68.xml><?xml version="1.0" encoding="utf-8"?>
<p:tagLst xmlns:p="http://schemas.openxmlformats.org/presentationml/2006/main">
  <p:tag name="AS_UNIQUEID" val="15023"/>
</p:tagLst>
</file>

<file path=ppt/tags/tag69.xml><?xml version="1.0" encoding="utf-8"?>
<p:tagLst xmlns:p="http://schemas.openxmlformats.org/presentationml/2006/main">
  <p:tag name="AS_UNIQUEID" val="15024"/>
</p:tagLst>
</file>

<file path=ppt/tags/tag70.xml><?xml version="1.0" encoding="utf-8"?>
<p:tagLst xmlns:p="http://schemas.openxmlformats.org/presentationml/2006/main">
  <p:tag name="AS_UNIQUEID" val="15025"/>
</p:tagLst>
</file>

<file path=ppt/tags/tag71.xml><?xml version="1.0" encoding="utf-8"?>
<p:tagLst xmlns:p="http://schemas.openxmlformats.org/presentationml/2006/main">
  <p:tag name="AS_UNIQUEID" val="15026"/>
</p:tagLst>
</file>

<file path=ppt/tags/tag72.xml><?xml version="1.0" encoding="utf-8"?>
<p:tagLst xmlns:p="http://schemas.openxmlformats.org/presentationml/2006/main">
  <p:tag name="AS_UNIQUEID" val="15027"/>
</p:tagLst>
</file>

<file path=ppt/tags/tag73.xml><?xml version="1.0" encoding="utf-8"?>
<p:tagLst xmlns:p="http://schemas.openxmlformats.org/presentationml/2006/main">
  <p:tag name="AS_UNIQUEID" val="15028"/>
</p:tagLst>
</file>

<file path=ppt/tags/tag74.xml><?xml version="1.0" encoding="utf-8"?>
<p:tagLst xmlns:p="http://schemas.openxmlformats.org/presentationml/2006/main">
  <p:tag name="AS_UNIQUEID" val="15029"/>
</p:tagLst>
</file>

<file path=ppt/tags/tag75.xml><?xml version="1.0" encoding="utf-8"?>
<p:tagLst xmlns:p="http://schemas.openxmlformats.org/presentationml/2006/main">
  <p:tag name="AS_UNIQUEID" val="15030"/>
</p:tagLst>
</file>

<file path=ppt/tags/tag76.xml><?xml version="1.0" encoding="utf-8"?>
<p:tagLst xmlns:p="http://schemas.openxmlformats.org/presentationml/2006/main">
  <p:tag name="AS_UNIQUEID" val="14915"/>
</p:tagLst>
</file>

<file path=ppt/tags/tag77.xml><?xml version="1.0" encoding="utf-8"?>
<p:tagLst xmlns:p="http://schemas.openxmlformats.org/presentationml/2006/main">
  <p:tag name="AS_UNIQUEID" val="3099"/>
</p:tagLst>
</file>

<file path=ppt/tags/tag78.xml><?xml version="1.0" encoding="utf-8"?>
<p:tagLst xmlns:p="http://schemas.openxmlformats.org/presentationml/2006/main">
  <p:tag name="AS_UNIQUEID" val="3100"/>
</p:tagLst>
</file>

<file path=ppt/tags/tag79.xml><?xml version="1.0" encoding="utf-8"?>
<p:tagLst xmlns:p="http://schemas.openxmlformats.org/presentationml/2006/main">
  <p:tag name="AS_UNIQUEID" val="3101"/>
</p:tagLst>
</file>

<file path=ppt/tags/tag80.xml><?xml version="1.0" encoding="utf-8"?>
<p:tagLst xmlns:p="http://schemas.openxmlformats.org/presentationml/2006/main">
  <p:tag name="AS_UNIQUEID" val="3102"/>
</p:tagLst>
</file>

<file path=ppt/tags/tag81.xml><?xml version="1.0" encoding="utf-8"?>
<p:tagLst xmlns:p="http://schemas.openxmlformats.org/presentationml/2006/main">
  <p:tag name="AS_UNIQUEID" val="3103"/>
</p:tagLst>
</file>

<file path=ppt/tags/tag82.xml><?xml version="1.0" encoding="utf-8"?>
<p:tagLst xmlns:p="http://schemas.openxmlformats.org/presentationml/2006/main">
  <p:tag name="AS_UNIQUEID" val="14916"/>
</p:tagLst>
</file>

<file path=ppt/tags/tag83.xml><?xml version="1.0" encoding="utf-8"?>
<p:tagLst xmlns:p="http://schemas.openxmlformats.org/presentationml/2006/main">
  <p:tag name="AS_UNIQUEID" val="3111"/>
</p:tagLst>
</file>

<file path=ppt/tags/tag84.xml><?xml version="1.0" encoding="utf-8"?>
<p:tagLst xmlns:p="http://schemas.openxmlformats.org/presentationml/2006/main">
  <p:tag name="AS_UNIQUEID" val="3112"/>
</p:tagLst>
</file>

<file path=ppt/tags/tag85.xml><?xml version="1.0" encoding="utf-8"?>
<p:tagLst xmlns:p="http://schemas.openxmlformats.org/presentationml/2006/main">
  <p:tag name="AS_UNIQUEID" val="3113"/>
</p:tagLst>
</file>

<file path=ppt/tags/tag86.xml><?xml version="1.0" encoding="utf-8"?>
<p:tagLst xmlns:p="http://schemas.openxmlformats.org/presentationml/2006/main">
  <p:tag name="AS_UNIQUEID" val="3114"/>
</p:tagLst>
</file>

<file path=ppt/tags/tag87.xml><?xml version="1.0" encoding="utf-8"?>
<p:tagLst xmlns:p="http://schemas.openxmlformats.org/presentationml/2006/main">
  <p:tag name="AS_UNIQUEID" val="3115"/>
</p:tagLst>
</file>

<file path=ppt/tags/tag88.xml><?xml version="1.0" encoding="utf-8"?>
<p:tagLst xmlns:p="http://schemas.openxmlformats.org/presentationml/2006/main">
  <p:tag name="AS_UNIQUEID" val="14917"/>
</p:tagLst>
</file>

<file path=ppt/tags/tag89.xml><?xml version="1.0" encoding="utf-8"?>
<p:tagLst xmlns:p="http://schemas.openxmlformats.org/presentationml/2006/main">
  <p:tag name="AS_UNIQUEID" val="3133"/>
</p:tagLst>
</file>

<file path=ppt/tags/tag90.xml><?xml version="1.0" encoding="utf-8"?>
<p:tagLst xmlns:p="http://schemas.openxmlformats.org/presentationml/2006/main">
  <p:tag name="AS_UNIQUEID" val="3134"/>
</p:tagLst>
</file>

<file path=ppt/tags/tag91.xml><?xml version="1.0" encoding="utf-8"?>
<p:tagLst xmlns:p="http://schemas.openxmlformats.org/presentationml/2006/main">
  <p:tag name="AS_UNIQUEID" val="3135"/>
</p:tagLst>
</file>

<file path=ppt/tags/tag92.xml><?xml version="1.0" encoding="utf-8"?>
<p:tagLst xmlns:p="http://schemas.openxmlformats.org/presentationml/2006/main">
  <p:tag name="AS_UNIQUEID" val="3136"/>
</p:tagLst>
</file>

<file path=ppt/tags/tag93.xml><?xml version="1.0" encoding="utf-8"?>
<p:tagLst xmlns:p="http://schemas.openxmlformats.org/presentationml/2006/main">
  <p:tag name="AS_UNIQUEID" val="14918"/>
</p:tagLst>
</file>

<file path=ppt/tags/tag94.xml><?xml version="1.0" encoding="utf-8"?>
<p:tagLst xmlns:p="http://schemas.openxmlformats.org/presentationml/2006/main">
  <p:tag name="AS_UNIQUEID" val="3149"/>
</p:tagLst>
</file>

<file path=ppt/tags/tag95.xml><?xml version="1.0" encoding="utf-8"?>
<p:tagLst xmlns:p="http://schemas.openxmlformats.org/presentationml/2006/main">
  <p:tag name="AS_UNIQUEID" val="3150"/>
</p:tagLst>
</file>

<file path=ppt/tags/tag96.xml><?xml version="1.0" encoding="utf-8"?>
<p:tagLst xmlns:p="http://schemas.openxmlformats.org/presentationml/2006/main">
  <p:tag name="AS_UNIQUEID" val="3151"/>
</p:tagLst>
</file>

<file path=ppt/tags/tag97.xml><?xml version="1.0" encoding="utf-8"?>
<p:tagLst xmlns:p="http://schemas.openxmlformats.org/presentationml/2006/main">
  <p:tag name="AS_UNIQUEID" val="3152"/>
</p:tagLst>
</file>

<file path=ppt/tags/tag98.xml><?xml version="1.0" encoding="utf-8"?>
<p:tagLst xmlns:p="http://schemas.openxmlformats.org/presentationml/2006/main">
  <p:tag name="AS_UNIQUEID" val="3153"/>
</p:tagLst>
</file>

<file path=ppt/tags/tag99.xml><?xml version="1.0" encoding="utf-8"?>
<p:tagLst xmlns:p="http://schemas.openxmlformats.org/presentationml/2006/main">
  <p:tag name="AS_UNIQUEID" val="3154"/>
</p:tagLst>
</file>

<file path=ppt/tags/tag100.xml><?xml version="1.0" encoding="utf-8"?>
<p:tagLst xmlns:p="http://schemas.openxmlformats.org/presentationml/2006/main">
  <p:tag name="AS_UNIQUEID" val="14919"/>
</p:tagLst>
</file>

<file path=ppt/tags/tag101.xml><?xml version="1.0" encoding="utf-8"?>
<p:tagLst xmlns:p="http://schemas.openxmlformats.org/presentationml/2006/main">
  <p:tag name="AS_UNIQUEID" val="3349"/>
</p:tagLst>
</file>

<file path=ppt/tags/tag102.xml><?xml version="1.0" encoding="utf-8"?>
<p:tagLst xmlns:p="http://schemas.openxmlformats.org/presentationml/2006/main">
  <p:tag name="AS_UNIQUEID" val="3350"/>
</p:tagLst>
</file>

<file path=ppt/tags/tag103.xml><?xml version="1.0" encoding="utf-8"?>
<p:tagLst xmlns:p="http://schemas.openxmlformats.org/presentationml/2006/main">
  <p:tag name="AS_UNIQUEID" val="3351"/>
</p:tagLst>
</file>

<file path=ppt/tags/tag104.xml><?xml version="1.0" encoding="utf-8"?>
<p:tagLst xmlns:p="http://schemas.openxmlformats.org/presentationml/2006/main">
  <p:tag name="AS_UNIQUEID" val="3352"/>
</p:tagLst>
</file>

<file path=ppt/tags/tag105.xml><?xml version="1.0" encoding="utf-8"?>
<p:tagLst xmlns:p="http://schemas.openxmlformats.org/presentationml/2006/main">
  <p:tag name="AS_UNIQUEID" val="14920"/>
</p:tagLst>
</file>

<file path=ppt/tags/tag106.xml><?xml version="1.0" encoding="utf-8"?>
<p:tagLst xmlns:p="http://schemas.openxmlformats.org/presentationml/2006/main">
  <p:tag name="AS_UNIQUEID" val="3231"/>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AS_UNIQUEID" val="3232"/>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AS_UNIQUEID" val="3233"/>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AS_UNIQUEID" val="3234"/>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AS_UNIQUEID" val="14921"/>
</p:tagLst>
</file>

<file path=ppt/tags/tag111.xml><?xml version="1.0" encoding="utf-8"?>
<p:tagLst xmlns:p="http://schemas.openxmlformats.org/presentationml/2006/main">
  <p:tag name="AS_UNIQUEID" val="3082"/>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2.xml><?xml version="1.0" encoding="utf-8"?>
<p:tagLst xmlns:p="http://schemas.openxmlformats.org/presentationml/2006/main">
  <p:tag name="AS_UNIQUEID" val="308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3.xml><?xml version="1.0" encoding="utf-8"?>
<p:tagLst xmlns:p="http://schemas.openxmlformats.org/presentationml/2006/main">
  <p:tag name="AS_UNIQUEID" val="3084"/>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4.xml><?xml version="1.0" encoding="utf-8"?>
<p:tagLst xmlns:p="http://schemas.openxmlformats.org/presentationml/2006/main">
  <p:tag name="AS_UNIQUEID" val="14922"/>
</p:tagLst>
</file>

<file path=ppt/tags/tag115.xml><?xml version="1.0" encoding="utf-8"?>
<p:tagLst xmlns:p="http://schemas.openxmlformats.org/presentationml/2006/main">
  <p:tag name="AS_UNIQUEID" val="14923"/>
</p:tagLst>
</file>

<file path=ppt/tags/tag116.xml><?xml version="1.0" encoding="utf-8"?>
<p:tagLst xmlns:p="http://schemas.openxmlformats.org/presentationml/2006/main">
  <p:tag name="AS_UNIQUEID" val="14924"/>
</p:tagLst>
</file>

<file path=ppt/tags/tag117.xml><?xml version="1.0" encoding="utf-8"?>
<p:tagLst xmlns:p="http://schemas.openxmlformats.org/presentationml/2006/main">
  <p:tag name="AS_UNIQUEID" val="1047"/>
</p:tagLst>
</file>

<file path=ppt/tags/tag118.xml><?xml version="1.0" encoding="utf-8"?>
<p:tagLst xmlns:p="http://schemas.openxmlformats.org/presentationml/2006/main">
  <p:tag name="AS_UNIQUEID" val="1048"/>
</p:tagLst>
</file>

<file path=ppt/tags/tag119.xml><?xml version="1.0" encoding="utf-8"?>
<p:tagLst xmlns:p="http://schemas.openxmlformats.org/presentationml/2006/main">
  <p:tag name="AS_UNIQUEID" val="1049"/>
</p:tagLst>
</file>

<file path=ppt/tags/tag120.xml><?xml version="1.0" encoding="utf-8"?>
<p:tagLst xmlns:p="http://schemas.openxmlformats.org/presentationml/2006/main">
  <p:tag name="AS_UNIQUEID" val="1050"/>
</p:tagLst>
</file>

<file path=ppt/tags/tag121.xml><?xml version="1.0" encoding="utf-8"?>
<p:tagLst xmlns:p="http://schemas.openxmlformats.org/presentationml/2006/main">
  <p:tag name="AS_UNIQUEID" val="14925"/>
</p:tagLst>
</file>

<file path=ppt/tags/tag122.xml><?xml version="1.0" encoding="utf-8"?>
<p:tagLst xmlns:p="http://schemas.openxmlformats.org/presentationml/2006/main">
  <p:tag name="AS_UNIQUEID" val="1364"/>
</p:tagLst>
</file>

<file path=ppt/tags/tag123.xml><?xml version="1.0" encoding="utf-8"?>
<p:tagLst xmlns:p="http://schemas.openxmlformats.org/presentationml/2006/main">
  <p:tag name="AS_UNIQUEID" val="14926"/>
</p:tagLst>
</file>

<file path=ppt/tags/tag124.xml><?xml version="1.0" encoding="utf-8"?>
<p:tagLst xmlns:p="http://schemas.openxmlformats.org/presentationml/2006/main">
  <p:tag name="AS_UNIQUEID" val="1062"/>
</p:tagLst>
</file>

<file path=ppt/tags/tag125.xml><?xml version="1.0" encoding="utf-8"?>
<p:tagLst xmlns:p="http://schemas.openxmlformats.org/presentationml/2006/main">
  <p:tag name="AS_UNIQUEID" val="1063"/>
</p:tagLst>
</file>

<file path=ppt/tags/tag126.xml><?xml version="1.0" encoding="utf-8"?>
<p:tagLst xmlns:p="http://schemas.openxmlformats.org/presentationml/2006/main">
  <p:tag name="AS_UNIQUEID" val="1064"/>
</p:tagLst>
</file>

<file path=ppt/tags/tag127.xml><?xml version="1.0" encoding="utf-8"?>
<p:tagLst xmlns:p="http://schemas.openxmlformats.org/presentationml/2006/main">
  <p:tag name="AS_UNIQUEID" val="1065"/>
</p:tagLst>
</file>

<file path=ppt/tags/tag128.xml><?xml version="1.0" encoding="utf-8"?>
<p:tagLst xmlns:p="http://schemas.openxmlformats.org/presentationml/2006/main">
  <p:tag name="AS_UNIQUEID" val="14927"/>
</p:tagLst>
</file>

<file path=ppt/tags/tag129.xml><?xml version="1.0" encoding="utf-8"?>
<p:tagLst xmlns:p="http://schemas.openxmlformats.org/presentationml/2006/main">
  <p:tag name="AS_UNIQUEID" val="1870"/>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30.xml><?xml version="1.0" encoding="utf-8"?>
<p:tagLst xmlns:p="http://schemas.openxmlformats.org/presentationml/2006/main">
  <p:tag name="AS_UNIQUEID" val="1871"/>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31.xml><?xml version="1.0" encoding="utf-8"?>
<p:tagLst xmlns:p="http://schemas.openxmlformats.org/presentationml/2006/main">
  <p:tag name="AS_UNIQUEID" val="1872"/>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32.xml><?xml version="1.0" encoding="utf-8"?>
<p:tagLst xmlns:p="http://schemas.openxmlformats.org/presentationml/2006/main">
  <p:tag name="AS_UNIQUEID" val="1873"/>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33.xml><?xml version="1.0" encoding="utf-8"?>
<p:tagLst xmlns:p="http://schemas.openxmlformats.org/presentationml/2006/main">
  <p:tag name="AS_UNIQUEID" val="1874"/>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34.xml><?xml version="1.0" encoding="utf-8"?>
<p:tagLst xmlns:p="http://schemas.openxmlformats.org/presentationml/2006/main">
  <p:tag name="AS_UNIQUEID" val="14928"/>
</p:tagLst>
</file>

<file path=ppt/tags/tag135.xml><?xml version="1.0" encoding="utf-8"?>
<p:tagLst xmlns:p="http://schemas.openxmlformats.org/presentationml/2006/main">
  <p:tag name="AS_UNIQUEID" val="14929"/>
</p:tagLst>
</file>

<file path=ppt/tags/tag136.xml><?xml version="1.0" encoding="utf-8"?>
<p:tagLst xmlns:p="http://schemas.openxmlformats.org/presentationml/2006/main">
  <p:tag name="AS_UNIQUEID" val="14930"/>
</p:tagLst>
</file>

<file path=ppt/tags/tag137.xml><?xml version="1.0" encoding="utf-8"?>
<p:tagLst xmlns:p="http://schemas.openxmlformats.org/presentationml/2006/main">
  <p:tag name="AS_UNIQUEID" val="14931"/>
</p:tagLst>
</file>

<file path=ppt/tags/tag138.xml><?xml version="1.0" encoding="utf-8"?>
<p:tagLst xmlns:p="http://schemas.openxmlformats.org/presentationml/2006/main">
  <p:tag name="AS_UNIQUEID" val="14932"/>
</p:tagLst>
</file>

<file path=ppt/tags/tag139.xml><?xml version="1.0" encoding="utf-8"?>
<p:tagLst xmlns:p="http://schemas.openxmlformats.org/presentationml/2006/main">
  <p:tag name="AS_UNIQUEID" val="9269"/>
</p:tagLst>
</file>

<file path=ppt/tags/tag140.xml><?xml version="1.0" encoding="utf-8"?>
<p:tagLst xmlns:p="http://schemas.openxmlformats.org/presentationml/2006/main">
  <p:tag name="AS_UNIQUEID" val="9270"/>
</p:tagLst>
</file>

<file path=ppt/tags/tag141.xml><?xml version="1.0" encoding="utf-8"?>
<p:tagLst xmlns:p="http://schemas.openxmlformats.org/presentationml/2006/main">
  <p:tag name="AS_UNIQUEID" val="9271"/>
</p:tagLst>
</file>

<file path=ppt/tags/tag142.xml><?xml version="1.0" encoding="utf-8"?>
<p:tagLst xmlns:p="http://schemas.openxmlformats.org/presentationml/2006/main">
  <p:tag name="AS_UNIQUEID" val="9272"/>
</p:tagLst>
</file>

<file path=ppt/tags/tag143.xml><?xml version="1.0" encoding="utf-8"?>
<p:tagLst xmlns:p="http://schemas.openxmlformats.org/presentationml/2006/main">
  <p:tag name="AS_UNIQUEID" val="9273"/>
</p:tagLst>
</file>

<file path=ppt/tags/tag144.xml><?xml version="1.0" encoding="utf-8"?>
<p:tagLst xmlns:p="http://schemas.openxmlformats.org/presentationml/2006/main">
  <p:tag name="AS_UNIQUEID" val="14933"/>
</p:tagLst>
</file>

<file path=ppt/tags/tag145.xml><?xml version="1.0" encoding="utf-8"?>
<p:tagLst xmlns:p="http://schemas.openxmlformats.org/presentationml/2006/main">
  <p:tag name="AS_UNIQUEID" val="14934"/>
</p:tagLst>
</file>

<file path=ppt/tags/tag146.xml><?xml version="1.0" encoding="utf-8"?>
<p:tagLst xmlns:p="http://schemas.openxmlformats.org/presentationml/2006/main">
  <p:tag name="AS_UNIQUEID" val="14935"/>
</p:tagLst>
</file>

<file path=ppt/tags/tag147.xml><?xml version="1.0" encoding="utf-8"?>
<p:tagLst xmlns:p="http://schemas.openxmlformats.org/presentationml/2006/main">
  <p:tag name="AS_UNIQUEID" val="14936"/>
</p:tagLst>
</file>

<file path=ppt/tags/tag148.xml><?xml version="1.0" encoding="utf-8"?>
<p:tagLst xmlns:p="http://schemas.openxmlformats.org/presentationml/2006/main">
  <p:tag name="AS_UNIQUEID" val="14937"/>
</p:tagLst>
</file>

<file path=ppt/tags/tag149.xml><?xml version="1.0" encoding="utf-8"?>
<p:tagLst xmlns:p="http://schemas.openxmlformats.org/presentationml/2006/main">
  <p:tag name="AS_UNIQUEID" val="3171"/>
</p:tagLst>
</file>

<file path=ppt/tags/tag150.xml><?xml version="1.0" encoding="utf-8"?>
<p:tagLst xmlns:p="http://schemas.openxmlformats.org/presentationml/2006/main">
  <p:tag name="AS_UNIQUEID" val="3172"/>
</p:tagLst>
</file>

<file path=ppt/tags/tag151.xml><?xml version="1.0" encoding="utf-8"?>
<p:tagLst xmlns:p="http://schemas.openxmlformats.org/presentationml/2006/main">
  <p:tag name="AS_UNIQUEID" val="3173"/>
</p:tagLst>
</file>

<file path=ppt/tags/tag152.xml><?xml version="1.0" encoding="utf-8"?>
<p:tagLst xmlns:p="http://schemas.openxmlformats.org/presentationml/2006/main">
  <p:tag name="AS_UNIQUEID" val="3363"/>
</p:tagLst>
</file>

<file path=ppt/tags/tag153.xml><?xml version="1.0" encoding="utf-8"?>
<p:tagLst xmlns:p="http://schemas.openxmlformats.org/presentationml/2006/main">
  <p:tag name="AS_UNIQUEID" val="3460"/>
</p:tagLst>
</file>

<file path=ppt/tags/tag154.xml><?xml version="1.0" encoding="utf-8"?>
<p:tagLst xmlns:p="http://schemas.openxmlformats.org/presentationml/2006/main">
  <p:tag name="AS_UNIQUEID" val="11076"/>
</p:tagLst>
</file>

<file path=ppt/tags/tag155.xml><?xml version="1.0" encoding="utf-8"?>
<p:tagLst xmlns:p="http://schemas.openxmlformats.org/presentationml/2006/main">
  <p:tag name="AS_UNIQUEID" val="14938"/>
</p:tagLst>
</file>

<file path=ppt/tags/tag156.xml><?xml version="1.0" encoding="utf-8"?>
<p:tagLst xmlns:p="http://schemas.openxmlformats.org/presentationml/2006/main">
  <p:tag name="AS_UNIQUEID" val="14940"/>
</p:tagLst>
</file>

<file path=ppt/tags/tag157.xml><?xml version="1.0" encoding="utf-8"?>
<p:tagLst xmlns:p="http://schemas.openxmlformats.org/presentationml/2006/main">
  <p:tag name="AS_UNIQUEID" val="6716"/>
  <p:tag name="KSO_WM_BEAUTIFY_FLAG" val=""/>
</p:tagLst>
</file>

<file path=ppt/tags/tag158.xml><?xml version="1.0" encoding="utf-8"?>
<p:tagLst xmlns:p="http://schemas.openxmlformats.org/presentationml/2006/main">
  <p:tag name="AS_UNIQUEID" val="121"/>
  <p:tag name="KSO_WM_BEAUTIFY_FLAG" val=""/>
</p:tagLst>
</file>

<file path=ppt/tags/tag159.xml><?xml version="1.0" encoding="utf-8"?>
<p:tagLst xmlns:p="http://schemas.openxmlformats.org/presentationml/2006/main">
  <p:tag name="AS_UNIQUEID" val="122"/>
  <p:tag name="KSO_WM_BEAUTIFY_FLAG" val=""/>
</p:tagLst>
</file>

<file path=ppt/tags/tag160.xml><?xml version="1.0" encoding="utf-8"?>
<p:tagLst xmlns:p="http://schemas.openxmlformats.org/presentationml/2006/main">
  <p:tag name="AS_UNIQUEID" val="123"/>
  <p:tag name="KSO_WM_BEAUTIFY_FLAG" val=""/>
</p:tagLst>
</file>

<file path=ppt/tags/tag161.xml><?xml version="1.0" encoding="utf-8"?>
<p:tagLst xmlns:p="http://schemas.openxmlformats.org/presentationml/2006/main">
  <p:tag name="AS_UNIQUEID" val="124"/>
  <p:tag name="KSO_WM_BEAUTIFY_FLAG" val=""/>
</p:tagLst>
</file>

<file path=ppt/tags/tag162.xml><?xml version="1.0" encoding="utf-8"?>
<p:tagLst xmlns:p="http://schemas.openxmlformats.org/presentationml/2006/main">
  <p:tag name="AS_UNIQUEID" val="125"/>
  <p:tag name="KSO_WM_BEAUTIFY_FLAG" val=""/>
</p:tagLst>
</file>

<file path=ppt/tags/tag163.xml><?xml version="1.0" encoding="utf-8"?>
<p:tagLst xmlns:p="http://schemas.openxmlformats.org/presentationml/2006/main">
  <p:tag name="AS_UNIQUEID" val="7193"/>
  <p:tag name="KSO_WM_BEAUTIFY_FLAG" val=""/>
  <p:tag name="KSO_WM_UNIT_FILL_FORE_SCHEMECOLOR_INDEX" val="10"/>
  <p:tag name="KSO_WM_UNIT_FILL_FORE_SCHEMECOLOR_INDEX_BRIGHTNESS" val="0"/>
  <p:tag name="KSO_WM_UNIT_FILL_TYPE" val="1"/>
</p:tagLst>
</file>

<file path=ppt/tags/tag164.xml><?xml version="1.0" encoding="utf-8"?>
<p:tagLst xmlns:p="http://schemas.openxmlformats.org/presentationml/2006/main">
  <p:tag name="AS_UNIQUEID" val="7219"/>
  <p:tag name="KSO_WM_BEAUTIFY_FLAG" val=""/>
  <p:tag name="KSO_WM_UNIT_FILL_FORE_SCHEMECOLOR_INDEX" val="10"/>
  <p:tag name="KSO_WM_UNIT_FILL_FORE_SCHEMECOLOR_INDEX_BRIGHTNESS" val="0"/>
  <p:tag name="KSO_WM_UNIT_FILL_TYPE" val="1"/>
</p:tagLst>
</file>

<file path=ppt/tags/tag165.xml><?xml version="1.0" encoding="utf-8"?>
<p:tagLst xmlns:p="http://schemas.openxmlformats.org/presentationml/2006/main">
  <p:tag name="AS_UNIQUEID" val="7242"/>
  <p:tag name="KSO_WM_BEAUTIFY_FLAG" val=""/>
  <p:tag name="KSO_WM_UNIT_FILL_FORE_SCHEMECOLOR_INDEX" val="10"/>
  <p:tag name="KSO_WM_UNIT_FILL_FORE_SCHEMECOLOR_INDEX_BRIGHTNESS" val="0"/>
  <p:tag name="KSO_WM_UNIT_FILL_TYPE" val="1"/>
</p:tagLst>
</file>

<file path=ppt/tags/tag166.xml><?xml version="1.0" encoding="utf-8"?>
<p:tagLst xmlns:p="http://schemas.openxmlformats.org/presentationml/2006/main">
  <p:tag name="AS_UNIQUEID" val="14941"/>
</p:tagLst>
</file>

<file path=ppt/tags/tag167.xml><?xml version="1.0" encoding="utf-8"?>
<p:tagLst xmlns:p="http://schemas.openxmlformats.org/presentationml/2006/main">
  <p:tag name="AS_UNIQUEID" val="122"/>
  <p:tag name="KSO_WM_BEAUTIFY_FLAG" val=""/>
</p:tagLst>
</file>

<file path=ppt/tags/tag168.xml><?xml version="1.0" encoding="utf-8"?>
<p:tagLst xmlns:p="http://schemas.openxmlformats.org/presentationml/2006/main">
  <p:tag name="AS_UNIQUEID" val="14942"/>
</p:tagLst>
</file>

<file path=ppt/tags/tag169.xml><?xml version="1.0" encoding="utf-8"?>
<p:tagLst xmlns:p="http://schemas.openxmlformats.org/presentationml/2006/main">
  <p:tag name="AS_UNIQUEID" val="14943"/>
</p:tagLst>
</file>

<file path=ppt/tags/tag170.xml><?xml version="1.0" encoding="utf-8"?>
<p:tagLst xmlns:p="http://schemas.openxmlformats.org/presentationml/2006/main">
  <p:tag name="AS_UNIQUEID" val="11504"/>
  <p:tag name="KSO_WM_BEAUTIFY_FLAG" val=""/>
  <p:tag name="KSO_WM_UNIT_TABLE_BEAUTIFY" val="smartTable{7549d5cc-cbcf-48a2-95fc-fb70224fcdf8}"/>
  <p:tag name="TABLE_ENDDRAG_ORIGIN_RECT" val="945*456"/>
  <p:tag name="TABLE_ENDDRAG_RECT" val="9*83*945*456"/>
</p:tagLst>
</file>

<file path=ppt/tags/tag171.xml><?xml version="1.0" encoding="utf-8"?>
<p:tagLst xmlns:p="http://schemas.openxmlformats.org/presentationml/2006/main">
  <p:tag name="AS_UNIQUEID" val="5511"/>
  <p:tag name="KSO_WM_ASSEMBLE_CHIP_INDEX" val="15546f7fe9064abe988ac6502b0bb09f"/>
  <p:tag name="KSO_WM_BEAUTIFY_FLAG" val=""/>
  <p:tag name="KSO_WM_CHIP_FILLAREA_FILL_RULE" val="{&quot;fill_align&quot;:&quot;lb&quot;,&quot;fill_mode&quot;:&quot;full&quot;,&quot;sacle_strategy&quot;:&quot;smart&quot;}"/>
  <p:tag name="KSO_WM_CHIP_GROUPID" val="5e7881253197e252a37019b5"/>
  <p:tag name="KSO_WM_CHIP_XID" val="5e7881253197e252a37019b6"/>
  <p:tag name="KSO_WM_TAG_VERSION" val="1.0"/>
  <p:tag name="KSO_WM_TEMPLATE_ASSEMBLE_GROUPID" val="606570604054ed1e2fb814e9"/>
  <p:tag name="KSO_WM_TEMPLATE_ASSEMBLE_XID" val="606570604054ed1e2fb814e9"/>
  <p:tag name="KSO_WM_TEMPLATE_CATEGORY" val="diagram"/>
  <p:tag name="KSO_WM_TEMPLATE_INDEX" val="20217097"/>
  <p:tag name="KSO_WM_UNIT_BLOCK" val="0"/>
  <p:tag name="KSO_WM_UNIT_COMPATIBLE" val="0"/>
  <p:tag name="KSO_WM_UNIT_DEC_AREA_ID" val="7f14af1609284ea0b607822725b8c5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17097_1*a*1"/>
  <p:tag name="KSO_WM_UNIT_INDEX" val="1"/>
  <p:tag name="KSO_WM_UNIT_ISCONTENTSTITLE" val="0"/>
  <p:tag name="KSO_WM_UNIT_ISNUMDGMTITLE" val="0"/>
  <p:tag name="KSO_WM_UNIT_LAYERLEVEL" val="1"/>
  <p:tag name="KSO_WM_UNIT_NOCLEAR" val="0"/>
  <p:tag name="KSO_WM_UNIT_PRESET_TEXT" val="标题"/>
  <p:tag name="KSO_WM_UNIT_SHOW_EDIT_AREA_INDICATION" val="1"/>
  <p:tag name="KSO_WM_UNIT_SM_LIMIT_TYPE" val="2"/>
  <p:tag name="KSO_WM_UNIT_TEXT_FILL_FORE_SCHEMECOLOR_INDEX" val="13"/>
  <p:tag name="KSO_WM_UNIT_TEXT_FILL_FORE_SCHEMECOLOR_INDEX_BRIGHTNESS" val="0"/>
  <p:tag name="KSO_WM_UNIT_TEXT_FILL_TYPE" val="1"/>
  <p:tag name="KSO_WM_UNIT_TYPE" val="a"/>
  <p:tag name="KSO_WM_UNIT_VALUE" val="6"/>
</p:tagLst>
</file>

<file path=ppt/tags/tag172.xml><?xml version="1.0" encoding="utf-8"?>
<p:tagLst xmlns:p="http://schemas.openxmlformats.org/presentationml/2006/main">
  <p:tag name="AS_UNIQUEID" val="14944"/>
</p:tagLst>
</file>

<file path=ppt/tags/tag173.xml><?xml version="1.0" encoding="utf-8"?>
<p:tagLst xmlns:p="http://schemas.openxmlformats.org/presentationml/2006/main">
  <p:tag name="AS_UNIQUEID" val="14945"/>
</p:tagLst>
</file>

<file path=ppt/tags/tag174.xml><?xml version="1.0" encoding="utf-8"?>
<p:tagLst xmlns:p="http://schemas.openxmlformats.org/presentationml/2006/main">
  <p:tag name="AS_UNIQUEID" val="2604"/>
</p:tagLst>
</file>

<file path=ppt/tags/tag175.xml><?xml version="1.0" encoding="utf-8"?>
<p:tagLst xmlns:p="http://schemas.openxmlformats.org/presentationml/2006/main">
  <p:tag name="AS_UNIQUEID" val="14914"/>
  <p:tag name="KSO_WM_BEAUTIFY_FLAG" val=""/>
</p:tagLst>
</file>

<file path=ppt/tags/tag176.xml><?xml version="1.0" encoding="utf-8"?>
<p:tagLst xmlns:p="http://schemas.openxmlformats.org/presentationml/2006/main">
  <p:tag name="AS_UNIQUEID" val="2603"/>
</p:tagLst>
</file>

<file path=ppt/tags/tag177.xml><?xml version="1.0" encoding="utf-8"?>
<p:tagLst xmlns:p="http://schemas.openxmlformats.org/presentationml/2006/main">
  <p:tag name="KSO_WM_SPECIAL_SOURCE" val="bdnull"/>
</p:tagLst>
</file>

<file path=ppt/tags/tag178.xml><?xml version="1.0" encoding="utf-8"?>
<p:tagLst xmlns:p="http://schemas.openxmlformats.org/presentationml/2006/main">
  <p:tag name="AS_UNIQUEID" val="14946"/>
</p:tagLst>
</file>

<file path=ppt/tags/tag179.xml><?xml version="1.0" encoding="utf-8"?>
<p:tagLst xmlns:p="http://schemas.openxmlformats.org/presentationml/2006/main">
  <p:tag name="AS_UNIQUEID" val="5586"/>
</p:tagLst>
</file>

<file path=ppt/tags/tag180.xml><?xml version="1.0" encoding="utf-8"?>
<p:tagLst xmlns:p="http://schemas.openxmlformats.org/presentationml/2006/main">
  <p:tag name="AS_UNIQUEID" val="5587"/>
</p:tagLst>
</file>

<file path=ppt/tags/tag181.xml><?xml version="1.0" encoding="utf-8"?>
<p:tagLst xmlns:p="http://schemas.openxmlformats.org/presentationml/2006/main">
  <p:tag name="AS_UNIQUEID" val="5588"/>
</p:tagLst>
</file>

<file path=ppt/tags/tag182.xml><?xml version="1.0" encoding="utf-8"?>
<p:tagLst xmlns:p="http://schemas.openxmlformats.org/presentationml/2006/main">
  <p:tag name="AS_UNIQUEID" val="5589"/>
</p:tagLst>
</file>

<file path=ppt/tags/tag183.xml><?xml version="1.0" encoding="utf-8"?>
<p:tagLst xmlns:p="http://schemas.openxmlformats.org/presentationml/2006/main">
  <p:tag name="AS_UNIQUEID" val="5591"/>
</p:tagLst>
</file>

<file path=ppt/tags/tag184.xml><?xml version="1.0" encoding="utf-8"?>
<p:tagLst xmlns:p="http://schemas.openxmlformats.org/presentationml/2006/main">
  <p:tag name="AS_UNIQUEID" val="5592"/>
</p:tagLst>
</file>

<file path=ppt/tags/tag185.xml><?xml version="1.0" encoding="utf-8"?>
<p:tagLst xmlns:p="http://schemas.openxmlformats.org/presentationml/2006/main">
  <p:tag name="AS_UNIQUEID" val="5594"/>
</p:tagLst>
</file>

<file path=ppt/tags/tag186.xml><?xml version="1.0" encoding="utf-8"?>
<p:tagLst xmlns:p="http://schemas.openxmlformats.org/presentationml/2006/main">
  <p:tag name="AS_UNIQUEID" val="14947"/>
</p:tagLst>
</file>

<file path=ppt/tags/tag187.xml><?xml version="1.0" encoding="utf-8"?>
<p:tagLst xmlns:p="http://schemas.openxmlformats.org/presentationml/2006/main">
  <p:tag name="AS_UNIQUEID" val="5602"/>
</p:tagLst>
</file>

<file path=ppt/tags/tag188.xml><?xml version="1.0" encoding="utf-8"?>
<p:tagLst xmlns:p="http://schemas.openxmlformats.org/presentationml/2006/main">
  <p:tag name="AS_UNIQUEID" val="5603"/>
</p:tagLst>
</file>

<file path=ppt/tags/tag189.xml><?xml version="1.0" encoding="utf-8"?>
<p:tagLst xmlns:p="http://schemas.openxmlformats.org/presentationml/2006/main">
  <p:tag name="AS_UNIQUEID" val="5604"/>
</p:tagLst>
</file>

<file path=ppt/tags/tag190.xml><?xml version="1.0" encoding="utf-8"?>
<p:tagLst xmlns:p="http://schemas.openxmlformats.org/presentationml/2006/main">
  <p:tag name="AS_UNIQUEID" val="5606"/>
</p:tagLst>
</file>

<file path=ppt/tags/tag191.xml><?xml version="1.0" encoding="utf-8"?>
<p:tagLst xmlns:p="http://schemas.openxmlformats.org/presentationml/2006/main">
  <p:tag name="AS_UNIQUEID" val="5608"/>
</p:tagLst>
</file>

<file path=ppt/tags/tag192.xml><?xml version="1.0" encoding="utf-8"?>
<p:tagLst xmlns:p="http://schemas.openxmlformats.org/presentationml/2006/main">
  <p:tag name="AS_UNIQUEID" val="5610"/>
</p:tagLst>
</file>

<file path=ppt/tags/tag193.xml><?xml version="1.0" encoding="utf-8"?>
<p:tagLst xmlns:p="http://schemas.openxmlformats.org/presentationml/2006/main">
  <p:tag name="AS_UNIQUEID" val="5613"/>
</p:tagLst>
</file>

<file path=ppt/tags/tag194.xml><?xml version="1.0" encoding="utf-8"?>
<p:tagLst xmlns:p="http://schemas.openxmlformats.org/presentationml/2006/main">
  <p:tag name="AS_UNIQUEID" val="14948"/>
</p:tagLst>
</file>

<file path=ppt/tags/tag195.xml><?xml version="1.0" encoding="utf-8"?>
<p:tagLst xmlns:p="http://schemas.openxmlformats.org/presentationml/2006/main">
  <p:tag name="AS_UNIQUEID" val="3550"/>
  <p:tag name="KSO_WM_UNIT_TABLE_BEAUTIFY" val="smartTable{bfa60865-46af-4312-88ac-39db299d099d}"/>
</p:tagLst>
</file>

<file path=ppt/tags/tag196.xml><?xml version="1.0" encoding="utf-8"?>
<p:tagLst xmlns:p="http://schemas.openxmlformats.org/presentationml/2006/main">
  <p:tag name="AS_UNIQUEID" val="3552"/>
</p:tagLst>
</file>

<file path=ppt/tags/tag197.xml><?xml version="1.0" encoding="utf-8"?>
<p:tagLst xmlns:p="http://schemas.openxmlformats.org/presentationml/2006/main">
  <p:tag name="AS_UNIQUEID" val="3553"/>
</p:tagLst>
</file>

<file path=ppt/tags/tag198.xml><?xml version="1.0" encoding="utf-8"?>
<p:tagLst xmlns:p="http://schemas.openxmlformats.org/presentationml/2006/main">
  <p:tag name="AS_UNIQUEID" val="3554"/>
</p:tagLst>
</file>

<file path=ppt/tags/tag199.xml><?xml version="1.0" encoding="utf-8"?>
<p:tagLst xmlns:p="http://schemas.openxmlformats.org/presentationml/2006/main">
  <p:tag name="AS_UNIQUEID" val="3556"/>
</p:tagLst>
</file>

<file path=ppt/tags/tag200.xml><?xml version="1.0" encoding="utf-8"?>
<p:tagLst xmlns:p="http://schemas.openxmlformats.org/presentationml/2006/main">
  <p:tag name="AS_UNIQUEID" val="3557"/>
</p:tagLst>
</file>

<file path=ppt/tags/tag201.xml><?xml version="1.0" encoding="utf-8"?>
<p:tagLst xmlns:p="http://schemas.openxmlformats.org/presentationml/2006/main">
  <p:tag name="AS_UNIQUEID" val="12648"/>
</p:tagLst>
</file>

<file path=ppt/tags/tag202.xml><?xml version="1.0" encoding="utf-8"?>
<p:tagLst xmlns:p="http://schemas.openxmlformats.org/presentationml/2006/main">
  <p:tag name="AS_UNIQUEID" val="12649"/>
</p:tagLst>
</file>

<file path=ppt/tags/tag203.xml><?xml version="1.0" encoding="utf-8"?>
<p:tagLst xmlns:p="http://schemas.openxmlformats.org/presentationml/2006/main">
  <p:tag name="AS_UNIQUEID" val="12650"/>
</p:tagLst>
</file>

<file path=ppt/tags/tag204.xml><?xml version="1.0" encoding="utf-8"?>
<p:tagLst xmlns:p="http://schemas.openxmlformats.org/presentationml/2006/main">
  <p:tag name="AS_UNIQUEID" val="12798"/>
</p:tagLst>
</file>

<file path=ppt/tags/tag205.xml><?xml version="1.0" encoding="utf-8"?>
<p:tagLst xmlns:p="http://schemas.openxmlformats.org/presentationml/2006/main">
  <p:tag name="AS_UNIQUEID" val="5622"/>
</p:tagLst>
</file>

<file path=ppt/tags/tag206.xml><?xml version="1.0" encoding="utf-8"?>
<p:tagLst xmlns:p="http://schemas.openxmlformats.org/presentationml/2006/main">
  <p:tag name="AS_UNIQUEID" val="14949"/>
</p:tagLst>
</file>

<file path=ppt/tags/tag207.xml><?xml version="1.0" encoding="utf-8"?>
<p:tagLst xmlns:p="http://schemas.openxmlformats.org/presentationml/2006/main">
  <p:tag name="AS_UNIQUEID" val="5646"/>
</p:tagLst>
</file>

<file path=ppt/tags/tag208.xml><?xml version="1.0" encoding="utf-8"?>
<p:tagLst xmlns:p="http://schemas.openxmlformats.org/presentationml/2006/main">
  <p:tag name="AS_UNIQUEID" val="5647"/>
</p:tagLst>
</file>

<file path=ppt/tags/tag209.xml><?xml version="1.0" encoding="utf-8"?>
<p:tagLst xmlns:p="http://schemas.openxmlformats.org/presentationml/2006/main">
  <p:tag name="AS_UNIQUEID" val="14950"/>
</p:tagLst>
</file>

<file path=ppt/tags/tag210.xml><?xml version="1.0" encoding="utf-8"?>
<p:tagLst xmlns:p="http://schemas.openxmlformats.org/presentationml/2006/main">
  <p:tag name="AS_UNIQUEID" val="5654"/>
</p:tagLst>
</file>

<file path=ppt/tags/tag211.xml><?xml version="1.0" encoding="utf-8"?>
<p:tagLst xmlns:p="http://schemas.openxmlformats.org/presentationml/2006/main">
  <p:tag name="AS_UNIQUEID" val="5655"/>
</p:tagLst>
</file>

<file path=ppt/tags/tag212.xml><?xml version="1.0" encoding="utf-8"?>
<p:tagLst xmlns:p="http://schemas.openxmlformats.org/presentationml/2006/main">
  <p:tag name="AS_UNIQUEID" val="14951"/>
</p:tagLst>
</file>

<file path=ppt/tags/tag213.xml><?xml version="1.0" encoding="utf-8"?>
<p:tagLst xmlns:p="http://schemas.openxmlformats.org/presentationml/2006/main">
  <p:tag name="AS_UNIQUEID" val="8832"/>
</p:tagLst>
</file>

<file path=ppt/tags/tag214.xml><?xml version="1.0" encoding="utf-8"?>
<p:tagLst xmlns:p="http://schemas.openxmlformats.org/presentationml/2006/main">
  <p:tag name="AS_UNIQUEID" val="6379"/>
</p:tagLst>
</file>

<file path=ppt/tags/tag215.xml><?xml version="1.0" encoding="utf-8"?>
<p:tagLst xmlns:p="http://schemas.openxmlformats.org/presentationml/2006/main">
  <p:tag name="AS_UNIQUEID" val="14952"/>
</p:tagLst>
</file>

<file path=ppt/tags/tag216.xml><?xml version="1.0" encoding="utf-8"?>
<p:tagLst xmlns:p="http://schemas.openxmlformats.org/presentationml/2006/main">
  <p:tag name="AS_UNIQUEID" val="2136"/>
</p:tagLst>
</file>

<file path=ppt/tags/tag217.xml><?xml version="1.0" encoding="utf-8"?>
<p:tagLst xmlns:p="http://schemas.openxmlformats.org/presentationml/2006/main">
  <p:tag name="AS_UNIQUEID" val="2137"/>
</p:tagLst>
</file>

<file path=ppt/tags/tag218.xml><?xml version="1.0" encoding="utf-8"?>
<p:tagLst xmlns:p="http://schemas.openxmlformats.org/presentationml/2006/main">
  <p:tag name="AS_UNIQUEID" val="14953"/>
</p:tagLst>
</file>

<file path=ppt/tags/tag219.xml><?xml version="1.0" encoding="utf-8"?>
<p:tagLst xmlns:p="http://schemas.openxmlformats.org/presentationml/2006/main">
  <p:tag name="AS_UNIQUEID" val="14954"/>
</p:tagLst>
</file>

<file path=ppt/tags/tag220.xml><?xml version="1.0" encoding="utf-8"?>
<p:tagLst xmlns:p="http://schemas.openxmlformats.org/presentationml/2006/main">
  <p:tag name="AS_UNIQUEID" val="2604"/>
</p:tagLst>
</file>

<file path=ppt/tags/tag221.xml><?xml version="1.0" encoding="utf-8"?>
<p:tagLst xmlns:p="http://schemas.openxmlformats.org/presentationml/2006/main">
  <p:tag name="AS_UNIQUEID" val="14914"/>
  <p:tag name="KSO_WM_BEAUTIFY_FLAG" val=""/>
</p:tagLst>
</file>

<file path=ppt/tags/tag222.xml><?xml version="1.0" encoding="utf-8"?>
<p:tagLst xmlns:p="http://schemas.openxmlformats.org/presentationml/2006/main">
  <p:tag name="AS_UNIQUEID" val="2603"/>
</p:tagLst>
</file>

<file path=ppt/tags/tag223.xml><?xml version="1.0" encoding="utf-8"?>
<p:tagLst xmlns:p="http://schemas.openxmlformats.org/presentationml/2006/main">
  <p:tag name="KSO_WM_SPECIAL_SOURCE" val="bdnull"/>
</p:tagLst>
</file>

<file path=ppt/tags/tag224.xml><?xml version="1.0" encoding="utf-8"?>
<p:tagLst xmlns:p="http://schemas.openxmlformats.org/presentationml/2006/main">
  <p:tag name="AS_UNIQUEID" val="14955"/>
</p:tagLst>
</file>

<file path=ppt/tags/tag225.xml><?xml version="1.0" encoding="utf-8"?>
<p:tagLst xmlns:p="http://schemas.openxmlformats.org/presentationml/2006/main">
  <p:tag name="AS_UNIQUEID" val="5632"/>
</p:tagLst>
</file>

<file path=ppt/tags/tag226.xml><?xml version="1.0" encoding="utf-8"?>
<p:tagLst xmlns:p="http://schemas.openxmlformats.org/presentationml/2006/main">
  <p:tag name="AS_UNIQUEID" val="6481"/>
  <p:tag name="KSO_WM_BEAUTIFY_FLAG" val=""/>
  <p:tag name="KSO_WM_UNIT_TABLE_BEAUTIFY" val="smartTable{cfef7cd0-c722-4952-8e3a-b60ad072d611}"/>
</p:tagLst>
</file>

<file path=ppt/tags/tag227.xml><?xml version="1.0" encoding="utf-8"?>
<p:tagLst xmlns:p="http://schemas.openxmlformats.org/presentationml/2006/main">
  <p:tag name="KSO_WM_SPECIAL_SOURCE" val="bdnull"/>
</p:tagLst>
</file>

<file path=ppt/tags/tag228.xml><?xml version="1.0" encoding="utf-8"?>
<p:tagLst xmlns:p="http://schemas.openxmlformats.org/presentationml/2006/main">
  <p:tag name="AS_UNIQUEID" val="15031"/>
</p:tagLst>
</file>

<file path=ppt/tags/tag229.xml><?xml version="1.0" encoding="utf-8"?>
<p:tagLst xmlns:p="http://schemas.openxmlformats.org/presentationml/2006/main">
  <p:tag name="AS_UNIQUEID" val="15032"/>
</p:tagLst>
</file>

<file path=ppt/tags/tag23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微软雅黑</vt:lpstr>
      <vt:lpstr>宋体</vt:lpstr>
      <vt:lpstr>黑体</vt:lpstr>
      <vt:lpstr>楷体</vt:lpstr>
      <vt:lpstr>Wingdings</vt:lpstr>
      <vt:lpstr>Courier New</vt:lpstr>
      <vt:lpstr>华文新魏</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2024-08-31T05:03:46.625</cp:lastPrinted>
  <dcterms:created xsi:type="dcterms:W3CDTF">2024-08-30T21:03:46Z</dcterms:created>
  <dcterms:modified xsi:type="dcterms:W3CDTF">2024-08-30T21:03:48Z</dcterms:modified>
</cp:coreProperties>
</file>