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F928B6B-9EEA-4B47-8088-B43A0AAEBC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C01431-B12F-4C73-977F-6A9C9AF296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EDC7891-C56A-46B2-A1BA-0C09B938AA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F1625B9-2254-417A-9CD5-8968BF6F67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D0E8615-686C-4933-BAC1-102D268A150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3453C36-2FB2-412C-BFAC-9DB35426A57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0009A14-1E9E-43BA-8083-7CDC15B10D2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63709A-E8BA-4D93-845B-992D919A42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5A9EB1-41B5-473D-9D08-1E7FDBF15B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E8D1DE-74B1-4FE2-A675-E0C556E7C8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C7CECA-C94C-4C0D-8611-6BC840CCE1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6143002242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spss多元回归分析案例讲解教学课件</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数据准备与导入</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多元回归分析原理及方法</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SPSS软件操作指南</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案例分析：某公司销售额影响因素研究</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结果解读与讨论</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注意事项与常见问题解答</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引言</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670042"/>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30323" y="4238206"/>
            <a:ext cx="2514113" cy="200105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掌握多元回归分析的基本原理和方法</a:t>
            </a:r>
            <a:endParaRPr lang="en-US" sz="1100"/>
          </a:p>
        </p:txBody>
      </p:sp>
      <p:sp>
        <p:nvSpPr>
          <p:cNvPr id="7" name="AutoShape 7"/>
          <p:cNvSpPr/>
          <p:nvPr/>
        </p:nvSpPr>
        <p:spPr>
          <a:xfrm>
            <a:off x="5130555" y="2670042"/>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8" name="AutoShape 8"/>
          <p:cNvSpPr/>
          <p:nvPr/>
        </p:nvSpPr>
        <p:spPr>
          <a:xfrm>
            <a:off x="4838943" y="4238206"/>
            <a:ext cx="2514113" cy="200105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了解多元回归分析在实际问题中的应用</a:t>
            </a:r>
            <a:endParaRPr lang="en-US" sz="1100"/>
          </a:p>
        </p:txBody>
      </p:sp>
      <p:sp>
        <p:nvSpPr>
          <p:cNvPr id="9" name="AutoShape 9"/>
          <p:cNvSpPr/>
          <p:nvPr/>
        </p:nvSpPr>
        <p:spPr>
          <a:xfrm>
            <a:off x="9139175" y="2670042"/>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0" name="AutoShape 10"/>
          <p:cNvSpPr/>
          <p:nvPr/>
        </p:nvSpPr>
        <p:spPr>
          <a:xfrm>
            <a:off x="8847563" y="4238206"/>
            <a:ext cx="2514113" cy="200105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培养学生的数据分析能力和解决实际问题的能力</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多元回归分析的概念</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多元回归分析是一种统计分析方法，用于研究多个自变量与一个因变量之间的线性关系。</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多元回归分析可以用来预测、解释和控制因变量的变化，以及评估自变量对因变量的影响程度。</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多元回归分析的基本思想是通过建立自变量和因变量之间的线性回归模型，利用样本数据对模型参数进行估计，并对模型进行检验和评价。</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数据准备与导入</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数据来源</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数据说明</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本案例采用的数据集来自于一项关于市场营销的研究，包含了多个自变量和一个因变量。</a:t>
            </a:r>
            <a:endParaRPr lang="en-US" sz="1100"/>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数据集包含了500个样本，每个样本有10个自变量和一个因变量。自变量包括年龄、性别、收入、教育程度等，因变量为购买意愿。</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数据来源及说明</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73" r="127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在SPSS中，选择“文件”-&gt;“打开”-&gt;“数据”，然后选择相应的数据文件进行导入。</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在导入数据后，需要对数据进行整理，包括检查数据完整性、处理缺失值、异常值等。可以使用SPSS的数据清理功能进行处理。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数据导入与整理</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数据整理</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数据导入</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对数据进行描述性统计分析，包括均值、标准差、最大值、最小值等指标，以初步了解数据的分布情况。</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描述性统计</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通过计算自变量与因变量之间的相关系数，初步判断自变量与因变量之间是否存在线性关系。可以使用SPSS的相关分析功能进行计算。</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相关性分析</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通过绘制自变量与因变量之间的散点图，可以直观地观察数据之间的关系，为后续的回归分析提供参考。可以使用SPSS的图形绘制功能进行绘制。</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散点图绘制</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数据初步分析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多元回归分析原理及方法</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470003" y="1095611"/>
            <a:ext cx="5251994" cy="5251994"/>
          </a:xfrm>
          <a:prstGeom prst="ellipse">
            <a:avLst/>
          </a:prstGeom>
          <a:gradFill>
            <a:gsLst>
              <a:gs pos="0">
                <a:schemeClr val="accent2">
                  <a:alpha val="40000"/>
                  <a:lumMod val="60000"/>
                  <a:lumOff val="40000"/>
                </a:schemeClr>
              </a:gs>
              <a:gs pos="100000">
                <a:schemeClr val="accent2">
                  <a:alpha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637982" y="1263590"/>
            <a:ext cx="4916037" cy="4916037"/>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282803" y="1908411"/>
            <a:ext cx="3626394" cy="36263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7407" r="17407"/>
          <a:stretch>
            <a:fillRect/>
          </a:stretch>
        </p:blipFill>
        <p:spPr>
          <a:xfrm>
            <a:off x="4796012" y="2421620"/>
            <a:ext cx="2599976" cy="2599976"/>
          </a:xfrm>
          <a:prstGeom prst="ellipse">
            <a:avLst/>
          </a:prstGeom>
        </p:spPr>
      </p:pic>
      <p:sp>
        <p:nvSpPr>
          <p:cNvPr id="6" name="AutoShape 6"/>
          <p:cNvSpPr/>
          <p:nvPr/>
        </p:nvSpPr>
        <p:spPr>
          <a:xfrm>
            <a:off x="7568742" y="1485755"/>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150292" y="3006344"/>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641893" y="4903343"/>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7725002" y="1690784"/>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3382144" y="3262579"/>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866091" y="5133975"/>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39110" y="317235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模型定义</a:t>
            </a:r>
          </a:p>
        </p:txBody>
      </p:sp>
      <p:sp>
        <p:nvSpPr>
          <p:cNvPr id="13" name="TextBox 13"/>
          <p:cNvSpPr txBox="1"/>
          <p:nvPr/>
        </p:nvSpPr>
        <p:spPr>
          <a:xfrm>
            <a:off x="9146662" y="1612351"/>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Y = β0 + β1X1 + β2X2 + … + βkXk + ε，其中Y为因变量，X1, X2, …, Xk为自变量，β0为截距项，β1, β2, …, βk为回归系数，ε为随机误差项。</a:t>
            </a:r>
          </a:p>
        </p:txBody>
      </p:sp>
      <p:sp>
        <p:nvSpPr>
          <p:cNvPr id="14" name="TextBox 14"/>
          <p:cNvSpPr txBox="1"/>
          <p:nvPr/>
        </p:nvSpPr>
        <p:spPr>
          <a:xfrm>
            <a:off x="9146662" y="1063099"/>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模型形式</a:t>
            </a:r>
          </a:p>
        </p:txBody>
      </p:sp>
      <p:sp>
        <p:nvSpPr>
          <p:cNvPr id="15" name="TextBox 15"/>
          <p:cNvSpPr txBox="1"/>
          <p:nvPr/>
        </p:nvSpPr>
        <p:spPr>
          <a:xfrm>
            <a:off x="9146662" y="397721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模型假设</a:t>
            </a:r>
          </a:p>
        </p:txBody>
      </p:sp>
      <p:sp>
        <p:nvSpPr>
          <p:cNvPr id="16" name="TextBox 16"/>
          <p:cNvSpPr txBox="1"/>
          <p:nvPr/>
        </p:nvSpPr>
        <p:spPr>
          <a:xfrm>
            <a:off x="9146662" y="4535996"/>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多元线性回归模型需要满足一些基本假设，如误差项的独立性、同方差性、正态性等。</a:t>
            </a:r>
          </a:p>
        </p:txBody>
      </p:sp>
      <p:sp>
        <p:nvSpPr>
          <p:cNvPr id="17" name="TextBox 17"/>
          <p:cNvSpPr txBox="1"/>
          <p:nvPr/>
        </p:nvSpPr>
        <p:spPr>
          <a:xfrm>
            <a:off x="539110" y="3796745"/>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多元线性回归模型是描述因变量与一个或多个自变量之间线性关系的统计模型。</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多元线性回归模型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最小二乘法</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通过最小化残差平方和来估计回归系数，即β = (X'X)-1X'Y，其中X为自变量矩阵，Y为因变量向量。</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回归系数的检验</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采用t检验或F检验对回归系数进行显著性检验，判断自变量对因变量的影响是否显著。</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置信区间</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通过计算回归系数的置信区间，可以评估估计的准确性和可靠性。</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回归系数的估计与检验</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094413" y="2032650"/>
            <a:ext cx="2205363" cy="2203315"/>
          </a:xfrm>
          <a:custGeom>
            <a:rect l="l" t="t" r="r" b="b"/>
            <a:pathLst>
              <a:path w="819" h="819">
                <a:moveTo>
                  <a:pt x="183" y="603"/>
                </a:moveTo>
                <a:cubicBezTo>
                  <a:pt x="249" y="603"/>
                  <a:pt x="265" y="619"/>
                  <a:pt x="256" y="638"/>
                </a:cubicBezTo>
                <a:cubicBezTo>
                  <a:pt x="239" y="675"/>
                  <a:pt x="210" y="680"/>
                  <a:pt x="218" y="731"/>
                </a:cubicBezTo>
                <a:cubicBezTo>
                  <a:pt x="231" y="819"/>
                  <a:pt x="372" y="819"/>
                  <a:pt x="386" y="731"/>
                </a:cubicBezTo>
                <a:cubicBezTo>
                  <a:pt x="394" y="680"/>
                  <a:pt x="364" y="675"/>
                  <a:pt x="347" y="638"/>
                </a:cubicBezTo>
                <a:cubicBezTo>
                  <a:pt x="339" y="619"/>
                  <a:pt x="354" y="603"/>
                  <a:pt x="420" y="603"/>
                </a:cubicBezTo>
                <a:cubicBezTo>
                  <a:pt x="603" y="603"/>
                  <a:pt x="603" y="603"/>
                  <a:pt x="603" y="603"/>
                </a:cubicBezTo>
                <a:cubicBezTo>
                  <a:pt x="603" y="420"/>
                  <a:pt x="603" y="420"/>
                  <a:pt x="603" y="420"/>
                </a:cubicBezTo>
                <a:cubicBezTo>
                  <a:pt x="603" y="354"/>
                  <a:pt x="619" y="338"/>
                  <a:pt x="639" y="347"/>
                </a:cubicBezTo>
                <a:cubicBezTo>
                  <a:pt x="675" y="364"/>
                  <a:pt x="680" y="393"/>
                  <a:pt x="731" y="385"/>
                </a:cubicBezTo>
                <a:cubicBezTo>
                  <a:pt x="819" y="372"/>
                  <a:pt x="819" y="231"/>
                  <a:pt x="731" y="217"/>
                </a:cubicBezTo>
                <a:cubicBezTo>
                  <a:pt x="680" y="209"/>
                  <a:pt x="675" y="239"/>
                  <a:pt x="639" y="256"/>
                </a:cubicBezTo>
                <a:cubicBezTo>
                  <a:pt x="619" y="264"/>
                  <a:pt x="603" y="249"/>
                  <a:pt x="603" y="183"/>
                </a:cubicBezTo>
                <a:cubicBezTo>
                  <a:pt x="603" y="0"/>
                  <a:pt x="603" y="0"/>
                  <a:pt x="603" y="0"/>
                </a:cubicBezTo>
                <a:cubicBezTo>
                  <a:pt x="420" y="0"/>
                  <a:pt x="420" y="0"/>
                  <a:pt x="420" y="0"/>
                </a:cubicBezTo>
                <a:cubicBezTo>
                  <a:pt x="354" y="0"/>
                  <a:pt x="339" y="16"/>
                  <a:pt x="347" y="35"/>
                </a:cubicBezTo>
                <a:cubicBezTo>
                  <a:pt x="364" y="72"/>
                  <a:pt x="394" y="76"/>
                  <a:pt x="386" y="128"/>
                </a:cubicBezTo>
                <a:cubicBezTo>
                  <a:pt x="372" y="216"/>
                  <a:pt x="231" y="216"/>
                  <a:pt x="218" y="128"/>
                </a:cubicBezTo>
                <a:cubicBezTo>
                  <a:pt x="210" y="76"/>
                  <a:pt x="239" y="72"/>
                  <a:pt x="256" y="35"/>
                </a:cubicBezTo>
                <a:cubicBezTo>
                  <a:pt x="265" y="16"/>
                  <a:pt x="249" y="0"/>
                  <a:pt x="183" y="0"/>
                </a:cubicBezTo>
                <a:cubicBezTo>
                  <a:pt x="0" y="0"/>
                  <a:pt x="0" y="0"/>
                  <a:pt x="0" y="0"/>
                </a:cubicBezTo>
                <a:cubicBezTo>
                  <a:pt x="0" y="183"/>
                  <a:pt x="0" y="183"/>
                  <a:pt x="0" y="183"/>
                </a:cubicBezTo>
                <a:cubicBezTo>
                  <a:pt x="0" y="249"/>
                  <a:pt x="16" y="264"/>
                  <a:pt x="35" y="256"/>
                </a:cubicBezTo>
                <a:cubicBezTo>
                  <a:pt x="72" y="239"/>
                  <a:pt x="77" y="209"/>
                  <a:pt x="128" y="217"/>
                </a:cubicBezTo>
                <a:cubicBezTo>
                  <a:pt x="216" y="231"/>
                  <a:pt x="216" y="372"/>
                  <a:pt x="128" y="385"/>
                </a:cubicBezTo>
                <a:cubicBezTo>
                  <a:pt x="77" y="393"/>
                  <a:pt x="72" y="364"/>
                  <a:pt x="35" y="347"/>
                </a:cubicBezTo>
                <a:cubicBezTo>
                  <a:pt x="16" y="338"/>
                  <a:pt x="0" y="354"/>
                  <a:pt x="0" y="420"/>
                </a:cubicBezTo>
                <a:cubicBezTo>
                  <a:pt x="0" y="603"/>
                  <a:pt x="0" y="603"/>
                  <a:pt x="0" y="603"/>
                </a:cubicBezTo>
                <a:lnTo>
                  <a:pt x="183" y="60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71134" y="1450565"/>
            <a:ext cx="2205363" cy="2203315"/>
          </a:xfrm>
          <a:custGeom>
            <a:rect l="l" t="t" r="r" b="b"/>
            <a:pathLst>
              <a:path w="819" h="819">
                <a:moveTo>
                  <a:pt x="183" y="216"/>
                </a:moveTo>
                <a:cubicBezTo>
                  <a:pt x="249" y="216"/>
                  <a:pt x="264" y="200"/>
                  <a:pt x="256" y="180"/>
                </a:cubicBezTo>
                <a:cubicBezTo>
                  <a:pt x="239" y="144"/>
                  <a:pt x="209" y="139"/>
                  <a:pt x="217" y="88"/>
                </a:cubicBezTo>
                <a:cubicBezTo>
                  <a:pt x="231" y="0"/>
                  <a:pt x="372" y="0"/>
                  <a:pt x="385" y="88"/>
                </a:cubicBezTo>
                <a:cubicBezTo>
                  <a:pt x="393" y="139"/>
                  <a:pt x="364" y="144"/>
                  <a:pt x="347" y="180"/>
                </a:cubicBezTo>
                <a:cubicBezTo>
                  <a:pt x="338" y="200"/>
                  <a:pt x="354" y="216"/>
                  <a:pt x="420" y="216"/>
                </a:cubicBezTo>
                <a:cubicBezTo>
                  <a:pt x="603" y="216"/>
                  <a:pt x="603" y="216"/>
                  <a:pt x="603" y="216"/>
                </a:cubicBezTo>
                <a:cubicBezTo>
                  <a:pt x="603" y="399"/>
                  <a:pt x="603" y="399"/>
                  <a:pt x="603" y="399"/>
                </a:cubicBezTo>
                <a:cubicBezTo>
                  <a:pt x="603" y="465"/>
                  <a:pt x="619" y="480"/>
                  <a:pt x="638" y="472"/>
                </a:cubicBezTo>
                <a:cubicBezTo>
                  <a:pt x="675" y="455"/>
                  <a:pt x="680" y="425"/>
                  <a:pt x="731" y="433"/>
                </a:cubicBezTo>
                <a:cubicBezTo>
                  <a:pt x="819" y="447"/>
                  <a:pt x="819" y="588"/>
                  <a:pt x="731" y="601"/>
                </a:cubicBezTo>
                <a:cubicBezTo>
                  <a:pt x="680" y="609"/>
                  <a:pt x="675" y="580"/>
                  <a:pt x="638" y="563"/>
                </a:cubicBezTo>
                <a:cubicBezTo>
                  <a:pt x="619" y="554"/>
                  <a:pt x="603" y="570"/>
                  <a:pt x="603" y="636"/>
                </a:cubicBezTo>
                <a:cubicBezTo>
                  <a:pt x="603" y="819"/>
                  <a:pt x="603" y="819"/>
                  <a:pt x="603" y="819"/>
                </a:cubicBezTo>
                <a:cubicBezTo>
                  <a:pt x="420" y="819"/>
                  <a:pt x="420" y="819"/>
                  <a:pt x="420" y="819"/>
                </a:cubicBezTo>
                <a:cubicBezTo>
                  <a:pt x="354" y="819"/>
                  <a:pt x="338" y="803"/>
                  <a:pt x="347" y="784"/>
                </a:cubicBezTo>
                <a:cubicBezTo>
                  <a:pt x="364" y="747"/>
                  <a:pt x="393" y="742"/>
                  <a:pt x="385" y="691"/>
                </a:cubicBezTo>
                <a:cubicBezTo>
                  <a:pt x="372" y="603"/>
                  <a:pt x="231" y="603"/>
                  <a:pt x="217" y="691"/>
                </a:cubicBezTo>
                <a:cubicBezTo>
                  <a:pt x="209" y="742"/>
                  <a:pt x="239" y="747"/>
                  <a:pt x="256" y="784"/>
                </a:cubicBezTo>
                <a:cubicBezTo>
                  <a:pt x="264" y="803"/>
                  <a:pt x="249" y="819"/>
                  <a:pt x="183" y="819"/>
                </a:cubicBezTo>
                <a:cubicBezTo>
                  <a:pt x="0" y="819"/>
                  <a:pt x="0" y="819"/>
                  <a:pt x="0" y="819"/>
                </a:cubicBezTo>
                <a:cubicBezTo>
                  <a:pt x="0" y="636"/>
                  <a:pt x="0" y="636"/>
                  <a:pt x="0" y="636"/>
                </a:cubicBezTo>
                <a:cubicBezTo>
                  <a:pt x="0" y="570"/>
                  <a:pt x="16" y="554"/>
                  <a:pt x="35" y="563"/>
                </a:cubicBezTo>
                <a:cubicBezTo>
                  <a:pt x="72" y="580"/>
                  <a:pt x="76" y="609"/>
                  <a:pt x="128" y="601"/>
                </a:cubicBezTo>
                <a:cubicBezTo>
                  <a:pt x="216" y="588"/>
                  <a:pt x="216" y="447"/>
                  <a:pt x="128" y="433"/>
                </a:cubicBezTo>
                <a:cubicBezTo>
                  <a:pt x="76" y="425"/>
                  <a:pt x="72" y="455"/>
                  <a:pt x="35" y="472"/>
                </a:cubicBezTo>
                <a:cubicBezTo>
                  <a:pt x="16" y="480"/>
                  <a:pt x="0" y="465"/>
                  <a:pt x="0" y="399"/>
                </a:cubicBezTo>
                <a:cubicBezTo>
                  <a:pt x="0" y="216"/>
                  <a:pt x="0" y="216"/>
                  <a:pt x="0" y="216"/>
                </a:cubicBezTo>
                <a:lnTo>
                  <a:pt x="183" y="216"/>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673654" y="2016804"/>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决定系数R²</a:t>
            </a:r>
            <a:endParaRPr lang="en-US" sz="1100"/>
          </a:p>
        </p:txBody>
      </p:sp>
      <p:sp>
        <p:nvSpPr>
          <p:cNvPr id="5" name="AutoShape 5"/>
          <p:cNvSpPr/>
          <p:nvPr/>
        </p:nvSpPr>
        <p:spPr>
          <a:xfrm>
            <a:off x="1673654" y="2271013"/>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表示模型解释因变量变异的程度，取值范围为0到1，越接近1说明模型拟合效果越好。</a:t>
            </a:r>
            <a:endParaRPr lang="en-US" sz="1100"/>
          </a:p>
        </p:txBody>
      </p:sp>
      <p:sp>
        <p:nvSpPr>
          <p:cNvPr id="6" name="AutoShape 6"/>
          <p:cNvSpPr/>
          <p:nvPr/>
        </p:nvSpPr>
        <p:spPr>
          <a:xfrm>
            <a:off x="1067480" y="3781051"/>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调整R²</a:t>
            </a:r>
            <a:endParaRPr lang="en-US" sz="1100"/>
          </a:p>
        </p:txBody>
      </p:sp>
      <p:sp>
        <p:nvSpPr>
          <p:cNvPr id="7" name="AutoShape 7"/>
          <p:cNvSpPr/>
          <p:nvPr/>
        </p:nvSpPr>
        <p:spPr>
          <a:xfrm>
            <a:off x="1067480" y="4035260"/>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考虑自变量个数对模型拟合效果的影响，对R²进行调整，得到更为准确的模型解释能力评估。</a:t>
            </a:r>
            <a:endParaRPr lang="en-US" sz="1100"/>
          </a:p>
        </p:txBody>
      </p:sp>
      <p:sp>
        <p:nvSpPr>
          <p:cNvPr id="8" name="AutoShape 8"/>
          <p:cNvSpPr/>
          <p:nvPr/>
        </p:nvSpPr>
        <p:spPr>
          <a:xfrm>
            <a:off x="8402519" y="2032650"/>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F检验</a:t>
            </a:r>
            <a:endParaRPr lang="en-US" sz="1100"/>
          </a:p>
        </p:txBody>
      </p:sp>
      <p:sp>
        <p:nvSpPr>
          <p:cNvPr id="9" name="AutoShape 9"/>
          <p:cNvSpPr/>
          <p:nvPr/>
        </p:nvSpPr>
        <p:spPr>
          <a:xfrm>
            <a:off x="8402519" y="2286858"/>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对整个模型的显著性进行检验，判断模型中所有自变量对因变量的影响是否显著。</a:t>
            </a:r>
            <a:endParaRPr lang="en-US" sz="1100"/>
          </a:p>
        </p:txBody>
      </p:sp>
      <p:sp>
        <p:nvSpPr>
          <p:cNvPr id="10" name="AutoShape 10"/>
          <p:cNvSpPr/>
          <p:nvPr/>
        </p:nvSpPr>
        <p:spPr>
          <a:xfrm>
            <a:off x="7901767" y="3781052"/>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残差分析</a:t>
            </a:r>
            <a:endParaRPr lang="en-US" sz="1100"/>
          </a:p>
        </p:txBody>
      </p:sp>
      <p:sp>
        <p:nvSpPr>
          <p:cNvPr id="11" name="AutoShape 11"/>
          <p:cNvSpPr/>
          <p:nvPr/>
        </p:nvSpPr>
        <p:spPr>
          <a:xfrm>
            <a:off x="7901767" y="4035260"/>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通过检查残差图、残差自相关图等，评估模型是否满足基本假设以及是否存在异常值或影响点。</a:t>
            </a:r>
            <a:endParaRPr lang="en-US" sz="1100"/>
          </a:p>
        </p:txBody>
      </p:sp>
      <p:sp>
        <p:nvSpPr>
          <p:cNvPr id="12" name="Freeform 12"/>
          <p:cNvSpPr/>
          <p:nvPr/>
        </p:nvSpPr>
        <p:spPr>
          <a:xfrm>
            <a:off x="3889049" y="3073844"/>
            <a:ext cx="2205363" cy="2203315"/>
          </a:xfrm>
          <a:custGeom>
            <a:rect l="l" t="t" r="r" b="b"/>
            <a:pathLst>
              <a:path w="819" h="819">
                <a:moveTo>
                  <a:pt x="399" y="216"/>
                </a:moveTo>
                <a:cubicBezTo>
                  <a:pt x="465" y="216"/>
                  <a:pt x="480" y="200"/>
                  <a:pt x="472" y="181"/>
                </a:cubicBezTo>
                <a:cubicBezTo>
                  <a:pt x="455" y="144"/>
                  <a:pt x="425" y="139"/>
                  <a:pt x="433" y="88"/>
                </a:cubicBezTo>
                <a:cubicBezTo>
                  <a:pt x="447" y="0"/>
                  <a:pt x="588" y="0"/>
                  <a:pt x="601" y="88"/>
                </a:cubicBezTo>
                <a:cubicBezTo>
                  <a:pt x="609" y="139"/>
                  <a:pt x="580" y="144"/>
                  <a:pt x="563" y="181"/>
                </a:cubicBezTo>
                <a:cubicBezTo>
                  <a:pt x="554" y="200"/>
                  <a:pt x="570" y="216"/>
                  <a:pt x="636" y="216"/>
                </a:cubicBezTo>
                <a:cubicBezTo>
                  <a:pt x="819" y="216"/>
                  <a:pt x="819" y="216"/>
                  <a:pt x="819" y="216"/>
                </a:cubicBezTo>
                <a:cubicBezTo>
                  <a:pt x="819" y="399"/>
                  <a:pt x="819" y="399"/>
                  <a:pt x="819" y="399"/>
                </a:cubicBezTo>
                <a:cubicBezTo>
                  <a:pt x="819" y="465"/>
                  <a:pt x="803" y="481"/>
                  <a:pt x="784" y="472"/>
                </a:cubicBezTo>
                <a:cubicBezTo>
                  <a:pt x="747" y="455"/>
                  <a:pt x="742" y="426"/>
                  <a:pt x="691" y="434"/>
                </a:cubicBezTo>
                <a:cubicBezTo>
                  <a:pt x="603" y="447"/>
                  <a:pt x="603" y="588"/>
                  <a:pt x="691" y="602"/>
                </a:cubicBezTo>
                <a:cubicBezTo>
                  <a:pt x="742" y="610"/>
                  <a:pt x="747" y="580"/>
                  <a:pt x="784" y="563"/>
                </a:cubicBezTo>
                <a:cubicBezTo>
                  <a:pt x="803" y="555"/>
                  <a:pt x="819" y="570"/>
                  <a:pt x="819" y="636"/>
                </a:cubicBezTo>
                <a:cubicBezTo>
                  <a:pt x="819" y="819"/>
                  <a:pt x="819" y="819"/>
                  <a:pt x="819" y="819"/>
                </a:cubicBezTo>
                <a:cubicBezTo>
                  <a:pt x="636" y="819"/>
                  <a:pt x="636" y="819"/>
                  <a:pt x="636" y="819"/>
                </a:cubicBezTo>
                <a:cubicBezTo>
                  <a:pt x="570" y="819"/>
                  <a:pt x="554" y="803"/>
                  <a:pt x="563" y="784"/>
                </a:cubicBezTo>
                <a:cubicBezTo>
                  <a:pt x="580" y="747"/>
                  <a:pt x="609" y="743"/>
                  <a:pt x="601" y="691"/>
                </a:cubicBezTo>
                <a:cubicBezTo>
                  <a:pt x="588" y="603"/>
                  <a:pt x="447" y="603"/>
                  <a:pt x="433" y="691"/>
                </a:cubicBezTo>
                <a:cubicBezTo>
                  <a:pt x="425" y="743"/>
                  <a:pt x="455" y="747"/>
                  <a:pt x="472" y="784"/>
                </a:cubicBezTo>
                <a:cubicBezTo>
                  <a:pt x="480" y="803"/>
                  <a:pt x="465" y="819"/>
                  <a:pt x="399" y="819"/>
                </a:cubicBezTo>
                <a:cubicBezTo>
                  <a:pt x="216" y="819"/>
                  <a:pt x="216" y="819"/>
                  <a:pt x="216" y="819"/>
                </a:cubicBezTo>
                <a:cubicBezTo>
                  <a:pt x="216" y="636"/>
                  <a:pt x="216" y="636"/>
                  <a:pt x="216" y="636"/>
                </a:cubicBezTo>
                <a:cubicBezTo>
                  <a:pt x="216" y="570"/>
                  <a:pt x="200" y="555"/>
                  <a:pt x="180" y="563"/>
                </a:cubicBezTo>
                <a:cubicBezTo>
                  <a:pt x="144" y="580"/>
                  <a:pt x="139" y="610"/>
                  <a:pt x="88" y="602"/>
                </a:cubicBezTo>
                <a:cubicBezTo>
                  <a:pt x="0" y="588"/>
                  <a:pt x="0" y="447"/>
                  <a:pt x="88" y="434"/>
                </a:cubicBezTo>
                <a:cubicBezTo>
                  <a:pt x="139" y="426"/>
                  <a:pt x="144" y="455"/>
                  <a:pt x="180" y="472"/>
                </a:cubicBezTo>
                <a:cubicBezTo>
                  <a:pt x="200" y="481"/>
                  <a:pt x="216" y="465"/>
                  <a:pt x="216" y="399"/>
                </a:cubicBezTo>
                <a:cubicBezTo>
                  <a:pt x="216" y="216"/>
                  <a:pt x="216" y="216"/>
                  <a:pt x="216" y="216"/>
                </a:cubicBezTo>
                <a:lnTo>
                  <a:pt x="399"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512328" y="3653879"/>
            <a:ext cx="2205363" cy="2205364"/>
          </a:xfrm>
          <a:custGeom>
            <a:rect l="l" t="t" r="r" b="b"/>
            <a:pathLst>
              <a:path w="819" h="819">
                <a:moveTo>
                  <a:pt x="216" y="420"/>
                </a:moveTo>
                <a:cubicBezTo>
                  <a:pt x="216" y="354"/>
                  <a:pt x="200" y="339"/>
                  <a:pt x="181" y="347"/>
                </a:cubicBezTo>
                <a:cubicBezTo>
                  <a:pt x="144" y="364"/>
                  <a:pt x="139" y="394"/>
                  <a:pt x="88" y="386"/>
                </a:cubicBezTo>
                <a:cubicBezTo>
                  <a:pt x="0" y="372"/>
                  <a:pt x="0" y="231"/>
                  <a:pt x="88" y="218"/>
                </a:cubicBezTo>
                <a:cubicBezTo>
                  <a:pt x="139" y="210"/>
                  <a:pt x="144" y="239"/>
                  <a:pt x="181" y="256"/>
                </a:cubicBezTo>
                <a:cubicBezTo>
                  <a:pt x="200" y="265"/>
                  <a:pt x="216" y="249"/>
                  <a:pt x="216" y="183"/>
                </a:cubicBezTo>
                <a:cubicBezTo>
                  <a:pt x="216" y="0"/>
                  <a:pt x="216" y="0"/>
                  <a:pt x="216" y="0"/>
                </a:cubicBezTo>
                <a:cubicBezTo>
                  <a:pt x="399" y="0"/>
                  <a:pt x="399" y="0"/>
                  <a:pt x="399" y="0"/>
                </a:cubicBezTo>
                <a:cubicBezTo>
                  <a:pt x="465" y="0"/>
                  <a:pt x="481" y="16"/>
                  <a:pt x="472" y="35"/>
                </a:cubicBezTo>
                <a:cubicBezTo>
                  <a:pt x="455" y="72"/>
                  <a:pt x="426" y="77"/>
                  <a:pt x="434" y="128"/>
                </a:cubicBezTo>
                <a:cubicBezTo>
                  <a:pt x="447" y="216"/>
                  <a:pt x="588" y="216"/>
                  <a:pt x="602" y="128"/>
                </a:cubicBezTo>
                <a:cubicBezTo>
                  <a:pt x="610" y="77"/>
                  <a:pt x="580" y="72"/>
                  <a:pt x="563" y="35"/>
                </a:cubicBezTo>
                <a:cubicBezTo>
                  <a:pt x="555" y="16"/>
                  <a:pt x="570" y="0"/>
                  <a:pt x="636" y="0"/>
                </a:cubicBezTo>
                <a:cubicBezTo>
                  <a:pt x="819" y="0"/>
                  <a:pt x="819" y="0"/>
                  <a:pt x="819" y="0"/>
                </a:cubicBezTo>
                <a:cubicBezTo>
                  <a:pt x="819" y="183"/>
                  <a:pt x="819" y="183"/>
                  <a:pt x="819" y="183"/>
                </a:cubicBezTo>
                <a:cubicBezTo>
                  <a:pt x="819" y="249"/>
                  <a:pt x="803" y="265"/>
                  <a:pt x="784" y="256"/>
                </a:cubicBezTo>
                <a:cubicBezTo>
                  <a:pt x="747" y="239"/>
                  <a:pt x="743" y="210"/>
                  <a:pt x="691" y="218"/>
                </a:cubicBezTo>
                <a:cubicBezTo>
                  <a:pt x="603" y="231"/>
                  <a:pt x="603" y="372"/>
                  <a:pt x="691" y="386"/>
                </a:cubicBezTo>
                <a:cubicBezTo>
                  <a:pt x="743" y="394"/>
                  <a:pt x="747" y="364"/>
                  <a:pt x="784" y="347"/>
                </a:cubicBezTo>
                <a:cubicBezTo>
                  <a:pt x="803" y="339"/>
                  <a:pt x="819" y="354"/>
                  <a:pt x="819" y="420"/>
                </a:cubicBezTo>
                <a:cubicBezTo>
                  <a:pt x="819" y="603"/>
                  <a:pt x="819" y="603"/>
                  <a:pt x="819" y="603"/>
                </a:cubicBezTo>
                <a:cubicBezTo>
                  <a:pt x="636" y="603"/>
                  <a:pt x="636" y="603"/>
                  <a:pt x="636" y="603"/>
                </a:cubicBezTo>
                <a:cubicBezTo>
                  <a:pt x="570" y="603"/>
                  <a:pt x="555" y="619"/>
                  <a:pt x="563" y="639"/>
                </a:cubicBezTo>
                <a:cubicBezTo>
                  <a:pt x="580" y="675"/>
                  <a:pt x="610" y="680"/>
                  <a:pt x="602" y="731"/>
                </a:cubicBezTo>
                <a:cubicBezTo>
                  <a:pt x="588" y="819"/>
                  <a:pt x="447" y="819"/>
                  <a:pt x="434" y="731"/>
                </a:cubicBezTo>
                <a:cubicBezTo>
                  <a:pt x="426" y="680"/>
                  <a:pt x="455" y="675"/>
                  <a:pt x="472" y="639"/>
                </a:cubicBezTo>
                <a:cubicBezTo>
                  <a:pt x="481" y="619"/>
                  <a:pt x="465" y="603"/>
                  <a:pt x="399" y="603"/>
                </a:cubicBezTo>
                <a:cubicBezTo>
                  <a:pt x="216" y="603"/>
                  <a:pt x="216" y="603"/>
                  <a:pt x="216" y="603"/>
                </a:cubicBezTo>
                <a:lnTo>
                  <a:pt x="216" y="420"/>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模型的评价与选择</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SPSS软件操作指南</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04</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https://d.book118.com/896143002242010044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2024-09-13T14:50:15.032</cp:lastPrinted>
  <dcterms:created xsi:type="dcterms:W3CDTF">2024-09-13T06:50:15Z</dcterms:created>
  <dcterms:modified xsi:type="dcterms:W3CDTF">2024-09-13T06:50:17Z</dcterms:modified>
</cp:coreProperties>
</file>