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138D72-A58B-46EE-9295-536604AAD3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95E149-D3DB-4E72-BC85-51F8E946F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BE0036-7C22-4B36-B109-3822E0457D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F19A58-A4D7-4969-9C55-018464BAD6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C58386-6FF3-4796-A177-F4CA9C215F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DE7F189-13D4-4E75-AB68-3CE8160B9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6ABCE8-8D8D-4B06-9F72-62EACBB8A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5B3078-B62B-470A-95F1-E5C598F3F3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AC346D-D377-4509-8A3F-9887A2D0CA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7843FA-C937-458C-9BA1-599F178FB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CCA763-C4A2-4D87-8F91-E6945F9B3A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615013105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08399" y="3366694"/>
            <a:ext cx="2724309" cy="175530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$number{01}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1969768"/>
            <a:ext cx="12192000" cy="291846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4753" y="2169417"/>
            <a:ext cx="8281818" cy="154552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《软件工程基础》ppt课件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89" y="0"/>
            <a:ext cx="4892103" cy="62889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" y="0"/>
            <a:ext cx="12184811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91063" y="193190"/>
            <a:ext cx="1630680" cy="9582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方正正纤黑简体"/>
                <a:ea typeface="方正正纤黑简体"/>
                <a:cs typeface="方正正纤黑简体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2645" y="1977496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软件工程概述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软件开发生命周期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软件开发方法论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软件工具与环境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软件工程最佳实践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软件工程发展趋势与挑战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软件工程概述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1220560" y="2363963"/>
            <a:ext cx="3815503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882845" y="3524561"/>
            <a:ext cx="3131592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1857448" y="4685159"/>
            <a:ext cx="3995480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189604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73032" y="2194563"/>
            <a:ext cx="319221" cy="3192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657059" y="3366979"/>
            <a:ext cx="319221" cy="31926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828490" y="4516738"/>
            <a:ext cx="319221" cy="3192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73395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92399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53641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487177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347705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221787" y="3434181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487177" y="4593708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3347705" y="4604199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221787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095871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软件工程的定义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572250" y="4836001"/>
            <a:ext cx="3341183" cy="427323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软件工程的范围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572250" y="5119283"/>
            <a:ext cx="4606550" cy="1401455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软件需求分析、设计、实现、测试、部署、维护和管理等全过程。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6572250" y="1278982"/>
            <a:ext cx="3341183" cy="427323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软件工程的定义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572250" y="1564591"/>
            <a:ext cx="4606550" cy="1401455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软件工程是一门研究软件开发和维护的工程学科，它采用工程化的方法、技术和工具，对软件进行开发、维护和管理。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6572250" y="3063763"/>
            <a:ext cx="3341183" cy="427323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软件工程的目标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6572250" y="3336829"/>
            <a:ext cx="4606550" cy="1401455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提高软件质量和开发效率，降低软件成本和维护成本。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软件已经渗透到现代社会的各个领域，如医疗、金融、交通、通信等，软件工程的发展对于推动社会进步和经济发展具有重要意义。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软件在现代社会中的应用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随着软件规模的扩大和复杂度的增加，软件工程面临着一系列挑战，如需求变更频繁、开发周期长、维护困难等，需要采取有效的软件工程方法和工具来解决。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软件工程的挑战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软件工程的重要性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1662" y="1773079"/>
            <a:ext cx="2211038" cy="987362"/>
            <a:chOff x="1101662" y="1773079"/>
            <a:chExt cx="2211038" cy="987362"/>
          </a:xfrm>
        </p:grpSpPr>
        <p:sp>
          <p:nvSpPr>
            <p:cNvPr id="3" name="Freeform 3"/>
            <p:cNvSpPr/>
            <p:nvPr/>
          </p:nvSpPr>
          <p:spPr>
            <a:xfrm rot="10800000">
              <a:off x="1101662" y="1773079"/>
              <a:ext cx="2211038" cy="987362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933384" y="1952434"/>
              <a:ext cx="610648" cy="555498"/>
            </a:xfrm>
            <a:custGeom>
              <a:rect l="l" t="t" r="r" b="b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101662" y="4698682"/>
            <a:ext cx="2211038" cy="1034606"/>
            <a:chOff x="1101662" y="4698682"/>
            <a:chExt cx="2211038" cy="1034606"/>
          </a:xfrm>
        </p:grpSpPr>
        <p:sp>
          <p:nvSpPr>
            <p:cNvPr id="6" name="Freeform 6"/>
            <p:cNvSpPr/>
            <p:nvPr/>
          </p:nvSpPr>
          <p:spPr>
            <a:xfrm rot="10800000">
              <a:off x="1101662" y="4698682"/>
              <a:ext cx="2211038" cy="1034606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101662" y="3236786"/>
            <a:ext cx="2211038" cy="1033558"/>
            <a:chOff x="1101662" y="3236786"/>
            <a:chExt cx="2211038" cy="1033558"/>
          </a:xfrm>
        </p:grpSpPr>
        <p:sp>
          <p:nvSpPr>
            <p:cNvPr id="8" name="Freeform 8"/>
            <p:cNvSpPr/>
            <p:nvPr/>
          </p:nvSpPr>
          <p:spPr>
            <a:xfrm rot="10800000">
              <a:off x="1101662" y="3236786"/>
              <a:ext cx="2211038" cy="1033558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878425" y="3335274"/>
            <a:ext cx="685800" cy="695801"/>
            <a:chOff x="1878425" y="3335274"/>
            <a:chExt cx="685800" cy="695801"/>
          </a:xfrm>
        </p:grpSpPr>
        <p:sp>
          <p:nvSpPr>
            <p:cNvPr id="10" name="Freeform 10"/>
            <p:cNvSpPr/>
            <p:nvPr/>
          </p:nvSpPr>
          <p:spPr>
            <a:xfrm>
              <a:off x="1915382" y="3782568"/>
              <a:ext cx="87725" cy="163163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05835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20132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150" y="3606165"/>
              <a:ext cx="94297" cy="342900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892617" y="3453003"/>
              <a:ext cx="536257" cy="342900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1878425" y="3335274"/>
              <a:ext cx="685800" cy="695801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1858944" y="4873441"/>
            <a:ext cx="671753" cy="67175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26579" y="4641532"/>
            <a:ext cx="7364174" cy="43714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软件工程的未来发展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626579" y="1715929"/>
            <a:ext cx="7364174" cy="43714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软件工程的起源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626579" y="3179636"/>
            <a:ext cx="7364174" cy="43714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软件工程的发展历程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软件工程的历史与发展</a:t>
              </a:r>
            </a:p>
          </p:txBody>
        </p:sp>
      </p:grpSp>
      <p:sp>
        <p:nvSpPr>
          <p:cNvPr id="42" name="AutoShape 42"/>
          <p:cNvSpPr/>
          <p:nvPr/>
        </p:nvSpPr>
        <p:spPr>
          <a:xfrm>
            <a:off x="3626579" y="4823472"/>
            <a:ext cx="7364174" cy="1204498"/>
          </a:xfrm>
          <a:prstGeom prst="rect">
            <a:avLst/>
          </a:prstGeom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随着云计算、大数据、人工智能等技术的不断发展，软件工程将面临更多的挑战和机遇，未来的发展方向包括智能化软件开发、自动化软件测试等。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3626579" y="1878013"/>
            <a:ext cx="7364174" cy="1157678"/>
          </a:xfrm>
          <a:prstGeom prst="rect">
            <a:avLst/>
          </a:prstGeom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软件工程的概念可以追溯到20世纪60年代，随着计算机技术的发展，人们开始意识到软件开发需要采用工程化的方法和技术。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3626579" y="3370295"/>
            <a:ext cx="7364174" cy="1157678"/>
          </a:xfrm>
          <a:prstGeom prst="rect">
            <a:avLst/>
          </a:prstGeom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经历了程序设计阶段、程序系统阶段、软件工程阶段等三个阶段，逐渐形成了完整的软件工程学科体系。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软件开发生命周期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56340" y="1637062"/>
            <a:ext cx="6042012" cy="128067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156340" y="16370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56340" y="3132487"/>
            <a:ext cx="6042012" cy="128958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69043" y="31229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156340" y="4654899"/>
            <a:ext cx="6045187" cy="1286259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49988" y="4645374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flipV="1">
            <a:off x="2445706" y="3745261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16200000">
            <a:off x="2870191" y="2813147"/>
            <a:ext cx="477838" cy="1913436"/>
          </a:xfrm>
          <a:custGeom>
            <a:rect l="l" t="t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435353" y="2016473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156340" y="5146437"/>
            <a:ext cx="1629199" cy="437149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需求评审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156340" y="3584949"/>
            <a:ext cx="1629199" cy="437149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需求规格说明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156340" y="2165691"/>
            <a:ext cx="1629199" cy="437149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需求调研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需求分析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6096000" y="1907546"/>
            <a:ext cx="3625542" cy="739710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通过与用户沟通，了解软件需求，包括功能、性能、界面等方面的要求。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6096000" y="4928174"/>
            <a:ext cx="3625542" cy="739710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对需求规格说明进行评审，确保需求的正确性和完整性。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6096000" y="3407426"/>
            <a:ext cx="3625542" cy="739710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将调研结果整理成文档，明确软件需求，包括功能需求、非功能需求等。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1621060" y="2829687"/>
            <a:ext cx="1753457" cy="1753362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2123412" y="3297713"/>
            <a:ext cx="780338" cy="780338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152365" y="3260975"/>
            <a:ext cx="2503100" cy="432048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44451" y="3260975"/>
            <a:ext cx="2503100" cy="43204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48414" y="3270500"/>
            <a:ext cx="2503100" cy="43204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2140488" y="2144472"/>
            <a:ext cx="7911026" cy="3564775"/>
            <a:chOff x="2140488" y="2144472"/>
            <a:chExt cx="7911026" cy="3564775"/>
          </a:xfrm>
        </p:grpSpPr>
        <p:sp>
          <p:nvSpPr>
            <p:cNvPr id="6" name="AutoShape 6"/>
            <p:cNvSpPr/>
            <p:nvPr/>
          </p:nvSpPr>
          <p:spPr>
            <a:xfrm>
              <a:off x="2140488" y="2144472"/>
              <a:ext cx="7911026" cy="936104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2152365" y="3693023"/>
              <a:ext cx="2503100" cy="2016224"/>
            </a:xfrm>
            <a:prstGeom prst="rect">
              <a:avLst/>
            </a:prstGeom>
            <a:solidFill>
              <a:schemeClr val="accent3">
                <a:alpha val="27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844451" y="3693023"/>
              <a:ext cx="2503100" cy="2016224"/>
            </a:xfrm>
            <a:prstGeom prst="rect">
              <a:avLst/>
            </a:prstGeom>
            <a:solidFill>
              <a:schemeClr val="accent2">
                <a:alpha val="3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548414" y="3693023"/>
              <a:ext cx="2503100" cy="2016224"/>
            </a:xfrm>
            <a:prstGeom prst="rect">
              <a:avLst/>
            </a:prstGeom>
            <a:solidFill>
              <a:schemeClr val="accent1">
                <a:alpha val="42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AutoShape 10"/>
          <p:cNvSpPr/>
          <p:nvPr/>
        </p:nvSpPr>
        <p:spPr>
          <a:xfrm>
            <a:off x="5387911" y="1196721"/>
            <a:ext cx="1416177" cy="1415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140488" y="3289550"/>
            <a:ext cx="2514977" cy="4320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838512" y="3280025"/>
            <a:ext cx="2514977" cy="4320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536537" y="3280410"/>
            <a:ext cx="2514977" cy="4320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2140488" y="3289550"/>
            <a:ext cx="2514977" cy="432048"/>
          </a:xfrm>
          <a:prstGeom prst="rect">
            <a:avLst/>
          </a:prstGeom>
        </p:spPr>
        <p:txBody>
          <a:bodyPr vert="horz" wrap="square" lIns="121920" tIns="60960" rIns="121920" bIns="6096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系统架构设计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838512" y="3280025"/>
            <a:ext cx="2514977" cy="432048"/>
          </a:xfrm>
          <a:prstGeom prst="rect">
            <a:avLst/>
          </a:prstGeom>
        </p:spPr>
        <p:txBody>
          <a:bodyPr vert="horz" wrap="square" lIns="121920" tIns="60960" rIns="121920" bIns="6096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数据库设计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536537" y="3280025"/>
            <a:ext cx="2514977" cy="432048"/>
          </a:xfrm>
          <a:prstGeom prst="rect">
            <a:avLst/>
          </a:prstGeom>
        </p:spPr>
        <p:txBody>
          <a:bodyPr vert="horz" wrap="square" lIns="121920" tIns="60960" rIns="121920" bIns="6096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界面设计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5822882" y="1639304"/>
            <a:ext cx="530630" cy="530630"/>
          </a:xfrm>
          <a:custGeom>
            <a:rect l="l" t="t" r="r" b="b"/>
            <a:pathLst>
              <a:path w="304800" h="304800">
                <a:moveTo>
                  <a:pt x="50749" y="121920"/>
                </a:moveTo>
                <a:lnTo>
                  <a:pt x="152400" y="182880"/>
                </a:lnTo>
                <a:lnTo>
                  <a:pt x="304800" y="91440"/>
                </a:lnTo>
                <a:lnTo>
                  <a:pt x="152400" y="0"/>
                </a:lnTo>
                <a:lnTo>
                  <a:pt x="0" y="91440"/>
                </a:lnTo>
                <a:lnTo>
                  <a:pt x="152400" y="91440"/>
                </a:lnTo>
                <a:lnTo>
                  <a:pt x="152400" y="121920"/>
                </a:lnTo>
                <a:lnTo>
                  <a:pt x="50749" y="121920"/>
                </a:lnTo>
                <a:close/>
                <a:moveTo>
                  <a:pt x="0" y="121920"/>
                </a:moveTo>
                <a:lnTo>
                  <a:pt x="0" y="243840"/>
                </a:lnTo>
                <a:lnTo>
                  <a:pt x="30480" y="210007"/>
                </a:lnTo>
                <a:lnTo>
                  <a:pt x="30480" y="140208"/>
                </a:lnTo>
                <a:lnTo>
                  <a:pt x="0" y="121920"/>
                </a:lnTo>
                <a:close/>
                <a:moveTo>
                  <a:pt x="152400" y="304800"/>
                </a:moveTo>
                <a:lnTo>
                  <a:pt x="45720" y="240792"/>
                </a:lnTo>
                <a:lnTo>
                  <a:pt x="45720" y="149352"/>
                </a:lnTo>
                <a:lnTo>
                  <a:pt x="152400" y="213360"/>
                </a:lnTo>
                <a:lnTo>
                  <a:pt x="259080" y="149352"/>
                </a:lnTo>
                <a:lnTo>
                  <a:pt x="259080" y="240792"/>
                </a:lnTo>
                <a:lnTo>
                  <a:pt x="152400" y="3048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</a:t>
              </a:r>
            </a:p>
          </p:txBody>
        </p:sp>
      </p:grpSp>
      <p:sp>
        <p:nvSpPr>
          <p:cNvPr id="40" name="AutoShape 40"/>
          <p:cNvSpPr/>
          <p:nvPr/>
        </p:nvSpPr>
        <p:spPr>
          <a:xfrm>
            <a:off x="2470577" y="4089926"/>
            <a:ext cx="1866677" cy="1222419"/>
          </a:xfrm>
          <a:prstGeom prst="rect">
            <a:avLst/>
          </a:prstGeom>
        </p:spPr>
        <p:txBody>
          <a:bodyPr vert="horz" wrap="square" lIns="68580" tIns="34290" rIns="68580" bIns="3429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根据需求分析结果，设计软件的系统架构，确定各模块之间的关系和通信方式。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7866626" y="4089926"/>
            <a:ext cx="1866677" cy="1222419"/>
          </a:xfrm>
          <a:prstGeom prst="rect">
            <a:avLst/>
          </a:prstGeom>
        </p:spPr>
        <p:txBody>
          <a:bodyPr vert="horz" wrap="square" lIns="68580" tIns="34290" rIns="68580" bIns="3429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根据用户需求和系统要求，设计用户界面，包括布局、颜色、字体等。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5162662" y="4089926"/>
            <a:ext cx="1866677" cy="1222419"/>
          </a:xfrm>
          <a:prstGeom prst="rect">
            <a:avLst/>
          </a:prstGeom>
        </p:spPr>
        <p:txBody>
          <a:bodyPr vert="horz" wrap="square" lIns="68580" tIns="34290" rIns="68580" bIns="3429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根据需求分析结果，设计数据库结构，包括表、字段、关系等。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144167" y="2573915"/>
            <a:ext cx="1971008" cy="1817370"/>
            <a:chOff x="5144167" y="2573915"/>
            <a:chExt cx="1971008" cy="1817370"/>
          </a:xfrm>
        </p:grpSpPr>
        <p:sp>
          <p:nvSpPr>
            <p:cNvPr id="3" name="Freeform 3"/>
            <p:cNvSpPr/>
            <p:nvPr/>
          </p:nvSpPr>
          <p:spPr>
            <a:xfrm>
              <a:off x="5144167" y="2573915"/>
              <a:ext cx="988504" cy="1817370"/>
            </a:xfrm>
            <a:custGeom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flipH="1">
              <a:off x="6125813" y="2573915"/>
              <a:ext cx="989362" cy="1817370"/>
            </a:xfrm>
            <a:custGeom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92710" y="3026143"/>
            <a:ext cx="3651457" cy="0"/>
            <a:chOff x="1492710" y="3026143"/>
            <a:chExt cx="3651457" cy="0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1492710" y="3026143"/>
              <a:ext cx="3651457" cy="0"/>
            </a:xfrm>
            <a:prstGeom prst="line">
              <a:avLst/>
            </a:prstGeom>
            <a:ln w="1270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7" name="Group 7"/>
          <p:cNvGrpSpPr/>
          <p:nvPr/>
        </p:nvGrpSpPr>
        <p:grpSpPr>
          <a:xfrm>
            <a:off x="7616666" y="4097724"/>
            <a:ext cx="3172339" cy="0"/>
            <a:chOff x="7616666" y="4097724"/>
            <a:chExt cx="3172339" cy="0"/>
          </a:xfrm>
        </p:grpSpPr>
        <p:cxnSp>
          <p:nvCxnSpPr>
            <p:cNvPr id="8" name="Connector 8"/>
            <p:cNvCxnSpPr/>
            <p:nvPr/>
          </p:nvCxnSpPr>
          <p:spPr>
            <a:xfrm flipH="1">
              <a:off x="7616666" y="4097724"/>
              <a:ext cx="3172339" cy="0"/>
            </a:xfrm>
            <a:prstGeom prst="line">
              <a:avLst/>
            </a:prstGeom>
            <a:ln w="1270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9" name="Connector 9"/>
          <p:cNvCxnSpPr/>
          <p:nvPr/>
        </p:nvCxnSpPr>
        <p:spPr>
          <a:xfrm flipH="1" flipV="1">
            <a:off x="1444497" y="4924940"/>
            <a:ext cx="3263072" cy="717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 flipH="1">
            <a:off x="7115175" y="5915094"/>
            <a:ext cx="3812216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1" name="Group 11"/>
          <p:cNvGrpSpPr/>
          <p:nvPr/>
        </p:nvGrpSpPr>
        <p:grpSpPr>
          <a:xfrm>
            <a:off x="1565530" y="3482600"/>
            <a:ext cx="2551945" cy="1386615"/>
            <a:chOff x="1565530" y="3482600"/>
            <a:chExt cx="2551945" cy="1386615"/>
          </a:xfrm>
        </p:grpSpPr>
        <p:sp>
          <p:nvSpPr>
            <p:cNvPr id="12" name="AutoShape 12"/>
            <p:cNvSpPr/>
            <p:nvPr/>
          </p:nvSpPr>
          <p:spPr>
            <a:xfrm>
              <a:off x="1565530" y="3482600"/>
              <a:ext cx="2551945" cy="359340"/>
            </a:xfrm>
            <a:prstGeom prst="rect">
              <a:avLst/>
            </a:prstGeom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编码规范</a:t>
              </a:r>
              <a:endParaRPr lang="en-US" sz="1100"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1565530" y="3841940"/>
              <a:ext cx="2551945" cy="1027275"/>
            </a:xfrm>
            <a:prstGeom prst="rect">
              <a:avLst/>
            </a:prstGeom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制定编码规范，确保代码的可读性、可维护性和可扩展性。</a:t>
              </a:r>
              <a:endParaRPr lang="en-US" sz="11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65530" y="1561607"/>
            <a:ext cx="2551945" cy="1386615"/>
            <a:chOff x="1565530" y="1561607"/>
            <a:chExt cx="2551945" cy="1386615"/>
          </a:xfrm>
        </p:grpSpPr>
        <p:sp>
          <p:nvSpPr>
            <p:cNvPr id="15" name="AutoShape 15"/>
            <p:cNvSpPr/>
            <p:nvPr/>
          </p:nvSpPr>
          <p:spPr>
            <a:xfrm>
              <a:off x="1565530" y="1561607"/>
              <a:ext cx="2551945" cy="359340"/>
            </a:xfrm>
            <a:prstGeom prst="rect">
              <a:avLst/>
            </a:prstGeom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选择编程语言</a:t>
              </a:r>
              <a:endParaRPr lang="en-US" sz="1100"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1565530" y="1920947"/>
              <a:ext cx="2551945" cy="1027275"/>
            </a:xfrm>
            <a:prstGeom prst="rect">
              <a:avLst/>
            </a:prstGeom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根据设计结果和开发团队的技术能力，选择合适的编程语言进行编码。</a:t>
              </a:r>
              <a:endParaRPr lang="en-US" sz="11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194084" y="2573915"/>
            <a:ext cx="2551945" cy="1386615"/>
            <a:chOff x="8194084" y="2573915"/>
            <a:chExt cx="2551945" cy="1386615"/>
          </a:xfrm>
        </p:grpSpPr>
        <p:sp>
          <p:nvSpPr>
            <p:cNvPr id="18" name="AutoShape 18"/>
            <p:cNvSpPr/>
            <p:nvPr/>
          </p:nvSpPr>
          <p:spPr>
            <a:xfrm>
              <a:off x="8194084" y="2573915"/>
              <a:ext cx="2551945" cy="359340"/>
            </a:xfrm>
            <a:prstGeom prst="rect">
              <a:avLst/>
            </a:prstGeom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编码实现</a:t>
              </a:r>
              <a:endParaRPr lang="en-US" sz="1100"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8194084" y="2933255"/>
              <a:ext cx="2551945" cy="1027275"/>
            </a:xfrm>
            <a:prstGeom prst="rect">
              <a:avLst/>
            </a:prstGeom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按照设计要求，使用编程语言进行编码，实现各个模块的功能。</a:t>
              </a:r>
              <a:endParaRPr lang="en-US" sz="110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194084" y="4468591"/>
            <a:ext cx="2551945" cy="1386615"/>
            <a:chOff x="8194084" y="4468591"/>
            <a:chExt cx="2551945" cy="1386615"/>
          </a:xfrm>
        </p:grpSpPr>
        <p:sp>
          <p:nvSpPr>
            <p:cNvPr id="21" name="AutoShape 21"/>
            <p:cNvSpPr/>
            <p:nvPr/>
          </p:nvSpPr>
          <p:spPr>
            <a:xfrm>
              <a:off x="8194084" y="4468591"/>
              <a:ext cx="2551945" cy="359340"/>
            </a:xfrm>
            <a:prstGeom prst="rect">
              <a:avLst/>
            </a:prstGeom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代码审查</a:t>
              </a:r>
              <a:endParaRPr lang="en-US" sz="1100"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8194084" y="4827931"/>
              <a:ext cx="2551945" cy="1027275"/>
            </a:xfrm>
            <a:prstGeom prst="rect">
              <a:avLst/>
            </a:prstGeom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对编写的代码进行审查，确保代码质量符合要求。</a:t>
              </a:r>
              <a:endParaRPr lang="en-US" sz="1100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144167" y="4306666"/>
            <a:ext cx="1968341" cy="1817370"/>
            <a:chOff x="5144167" y="4306666"/>
            <a:chExt cx="1968341" cy="1817370"/>
          </a:xfrm>
        </p:grpSpPr>
        <p:sp>
          <p:nvSpPr>
            <p:cNvPr id="24" name="Freeform 24"/>
            <p:cNvSpPr/>
            <p:nvPr/>
          </p:nvSpPr>
          <p:spPr>
            <a:xfrm rot="10800000">
              <a:off x="6124004" y="4306666"/>
              <a:ext cx="988504" cy="1817370"/>
            </a:xfrm>
            <a:custGeom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rot="10800000" flipH="1">
              <a:off x="5144167" y="4306666"/>
              <a:ext cx="989362" cy="1817370"/>
            </a:xfrm>
            <a:custGeom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6546675" y="2933560"/>
            <a:ext cx="1015845" cy="2802933"/>
            <a:chOff x="6546675" y="2933560"/>
            <a:chExt cx="1015845" cy="2802933"/>
          </a:xfrm>
        </p:grpSpPr>
        <p:sp>
          <p:nvSpPr>
            <p:cNvPr id="27" name="Freeform 27"/>
            <p:cNvSpPr/>
            <p:nvPr/>
          </p:nvSpPr>
          <p:spPr>
            <a:xfrm rot="5400000">
              <a:off x="6574016" y="2933560"/>
              <a:ext cx="988504" cy="1817370"/>
            </a:xfrm>
            <a:custGeom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 rot="5400000" flipH="1">
              <a:off x="6546675" y="3919123"/>
              <a:ext cx="989362" cy="1817370"/>
            </a:xfrm>
            <a:custGeom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4692634" y="2938042"/>
            <a:ext cx="989362" cy="2794827"/>
            <a:chOff x="4692634" y="2938042"/>
            <a:chExt cx="989362" cy="2794827"/>
          </a:xfrm>
        </p:grpSpPr>
        <p:sp>
          <p:nvSpPr>
            <p:cNvPr id="30" name="Freeform 30"/>
            <p:cNvSpPr/>
            <p:nvPr/>
          </p:nvSpPr>
          <p:spPr>
            <a:xfrm rot="-5400000">
              <a:off x="4693063" y="3915499"/>
              <a:ext cx="988504" cy="1817370"/>
            </a:xfrm>
            <a:custGeom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 rot="-5400000" flipH="1">
              <a:off x="4692634" y="2938042"/>
              <a:ext cx="989362" cy="1817370"/>
            </a:xfrm>
            <a:custGeom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823593" y="3784976"/>
            <a:ext cx="1631969" cy="67207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V="1">
            <a:off x="6823593" y="2056783"/>
            <a:ext cx="1631969" cy="67207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3929991" y="2152793"/>
            <a:ext cx="1645627" cy="576064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3929991" y="3784976"/>
            <a:ext cx="1645627" cy="67207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" name="Group 6"/>
          <p:cNvGrpSpPr/>
          <p:nvPr/>
        </p:nvGrpSpPr>
        <p:grpSpPr>
          <a:xfrm>
            <a:off x="2887644" y="1462367"/>
            <a:ext cx="1042321" cy="1042416"/>
            <a:chOff x="2887644" y="1462367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887644" y="1462367"/>
              <a:ext cx="1042321" cy="104241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887644" y="4072978"/>
            <a:ext cx="1042321" cy="1042416"/>
            <a:chOff x="2887644" y="4072978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887644" y="4072978"/>
              <a:ext cx="1042321" cy="104241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551590" y="1473606"/>
            <a:ext cx="1042321" cy="1042416"/>
            <a:chOff x="8551590" y="1473606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551590" y="1473606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551590" y="4084218"/>
            <a:ext cx="1042321" cy="1042416"/>
            <a:chOff x="8551590" y="4084218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551590" y="4084218"/>
              <a:ext cx="1042321" cy="104241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AutoShape 14"/>
          <p:cNvSpPr/>
          <p:nvPr/>
        </p:nvSpPr>
        <p:spPr>
          <a:xfrm>
            <a:off x="2244174" y="2598544"/>
            <a:ext cx="2551945" cy="35934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单元测试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796778" y="2598544"/>
            <a:ext cx="2551945" cy="35934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集成测试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132832" y="5115395"/>
            <a:ext cx="2551945" cy="328744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系统测试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796778" y="5115395"/>
            <a:ext cx="2551945" cy="328744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验收测试</a:t>
            </a:r>
            <a:endParaRPr lang="en-US" sz="1100"/>
          </a:p>
        </p:txBody>
      </p:sp>
      <p:sp>
        <p:nvSpPr>
          <p:cNvPr id="18" name="Freeform 18"/>
          <p:cNvSpPr/>
          <p:nvPr/>
        </p:nvSpPr>
        <p:spPr>
          <a:xfrm>
            <a:off x="3162126" y="1736896"/>
            <a:ext cx="493356" cy="493356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854255" y="1765080"/>
            <a:ext cx="436989" cy="436989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216332" y="4401714"/>
            <a:ext cx="384944" cy="384944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903628" y="4425064"/>
            <a:ext cx="338244" cy="338244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</a:t>
              </a:r>
            </a:p>
          </p:txBody>
        </p:sp>
      </p:grpSp>
      <p:sp>
        <p:nvSpPr>
          <p:cNvPr id="44" name="AutoShape 44"/>
          <p:cNvSpPr/>
          <p:nvPr/>
        </p:nvSpPr>
        <p:spPr>
          <a:xfrm>
            <a:off x="8236050" y="5416004"/>
            <a:ext cx="2860041" cy="1081467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对整个系统进行测试，验证系统是否满足需求规格说明的要求。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1391768" y="5416004"/>
            <a:ext cx="2860041" cy="1081467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在系统测试通过后进行验收测试，确保软件满足用户需求和合同要求。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1399937" y="2898546"/>
            <a:ext cx="2861224" cy="1383724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对每个模块进行单元测试，确保每个模块的功能正常。</a:t>
            </a:r>
            <a:endParaRPr lang="en-US" sz="1100"/>
          </a:p>
        </p:txBody>
      </p:sp>
      <p:sp>
        <p:nvSpPr>
          <p:cNvPr id="47" name="AutoShape 47"/>
          <p:cNvSpPr/>
          <p:nvPr/>
        </p:nvSpPr>
        <p:spPr>
          <a:xfrm>
            <a:off x="8238458" y="2898546"/>
            <a:ext cx="2857634" cy="1383724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将各个模块集成在一起进行测试，确保模块之间的协调和整体功能的正常。</a:t>
            </a:r>
            <a:endParaRPr lang="en-US" sz="1100"/>
          </a:p>
        </p:txBody>
      </p:sp>
      <p:sp>
        <p:nvSpPr>
          <p:cNvPr id="48" name="Freeform 48"/>
          <p:cNvSpPr/>
          <p:nvPr/>
        </p:nvSpPr>
        <p:spPr>
          <a:xfrm>
            <a:off x="5651945" y="2717646"/>
            <a:ext cx="1086493" cy="1086493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02475" y="4473370"/>
            <a:ext cx="2071321" cy="359340"/>
          </a:xfrm>
          <a:prstGeom prst="rect">
            <a:avLst/>
          </a:prstGeom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软件部署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23078" y="4473370"/>
            <a:ext cx="2071321" cy="359340"/>
          </a:xfrm>
          <a:prstGeom prst="rect">
            <a:avLst/>
          </a:prstGeom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软件升级与改进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41147" y="1349236"/>
            <a:ext cx="2071321" cy="359340"/>
          </a:xfrm>
          <a:prstGeom prst="rect">
            <a:avLst/>
          </a:prstGeom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软件运行监测与维护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392079" y="1349236"/>
            <a:ext cx="2071321" cy="359340"/>
          </a:xfrm>
          <a:prstGeom prst="rect">
            <a:avLst/>
          </a:prstGeom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部署环境准备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部署与维护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28502" y="3341382"/>
            <a:ext cx="2099691" cy="1017270"/>
            <a:chOff x="1428502" y="3341382"/>
            <a:chExt cx="2099691" cy="1017270"/>
          </a:xfrm>
        </p:grpSpPr>
        <p:sp>
          <p:nvSpPr>
            <p:cNvPr id="29" name="AutoShape 29"/>
            <p:cNvSpPr/>
            <p:nvPr/>
          </p:nvSpPr>
          <p:spPr>
            <a:xfrm>
              <a:off x="1428502" y="3341382"/>
              <a:ext cx="2099691" cy="1017270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940566" y="3552647"/>
              <a:ext cx="1075468" cy="562868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ts val="999"/>
                </a:spcBef>
              </a:pPr>
              <a:r>
                <a:rPr lang="en-US" sz="330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01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3838899" y="3341382"/>
            <a:ext cx="2099691" cy="1017270"/>
            <a:chOff x="3838899" y="3341382"/>
            <a:chExt cx="2099691" cy="1017270"/>
          </a:xfrm>
        </p:grpSpPr>
        <p:sp>
          <p:nvSpPr>
            <p:cNvPr id="32" name="AutoShape 32"/>
            <p:cNvSpPr/>
            <p:nvPr/>
          </p:nvSpPr>
          <p:spPr>
            <a:xfrm flipV="1">
              <a:off x="3838899" y="3341382"/>
              <a:ext cx="2099691" cy="101727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4366869" y="3552647"/>
              <a:ext cx="1078230" cy="6057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ts val="999"/>
                </a:spcBef>
              </a:pPr>
              <a:r>
                <a:rPr lang="en-US" sz="330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02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249200" y="3341382"/>
            <a:ext cx="2099691" cy="1017270"/>
            <a:chOff x="6249200" y="3341382"/>
            <a:chExt cx="2099691" cy="1017270"/>
          </a:xfrm>
        </p:grpSpPr>
        <p:sp>
          <p:nvSpPr>
            <p:cNvPr id="35" name="AutoShape 35"/>
            <p:cNvSpPr/>
            <p:nvPr/>
          </p:nvSpPr>
          <p:spPr>
            <a:xfrm>
              <a:off x="6249200" y="3341382"/>
              <a:ext cx="2099691" cy="1017270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6761264" y="3581222"/>
              <a:ext cx="1075468" cy="562868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ts val="999"/>
                </a:spcBef>
              </a:pPr>
              <a:r>
                <a:rPr lang="en-US" sz="330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03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659501" y="3341382"/>
            <a:ext cx="2099691" cy="1017270"/>
            <a:chOff x="8659501" y="3341382"/>
            <a:chExt cx="2099691" cy="1017270"/>
          </a:xfrm>
        </p:grpSpPr>
        <p:sp>
          <p:nvSpPr>
            <p:cNvPr id="38" name="AutoShape 38"/>
            <p:cNvSpPr/>
            <p:nvPr/>
          </p:nvSpPr>
          <p:spPr>
            <a:xfrm flipV="1">
              <a:off x="8659501" y="3341382"/>
              <a:ext cx="2099691" cy="1017270"/>
            </a:xfrm>
            <a:prstGeom prst="rect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9183471" y="3581222"/>
              <a:ext cx="1075468" cy="562868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ts val="999"/>
                </a:spcBef>
              </a:pPr>
              <a:r>
                <a:rPr lang="en-US" sz="330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04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3800799" y="4822691"/>
            <a:ext cx="7020877" cy="1604725"/>
            <a:chOff x="3800799" y="4822691"/>
            <a:chExt cx="7020877" cy="1604725"/>
          </a:xfrm>
        </p:grpSpPr>
        <p:sp>
          <p:nvSpPr>
            <p:cNvPr id="41" name="AutoShape 41"/>
            <p:cNvSpPr/>
            <p:nvPr/>
          </p:nvSpPr>
          <p:spPr>
            <a:xfrm>
              <a:off x="3800799" y="4822691"/>
              <a:ext cx="2190750" cy="1604725"/>
            </a:xfrm>
            <a:prstGeom prst="rect">
              <a:avLst/>
            </a:prstGeom>
          </p:spPr>
          <p:txBody>
            <a:bodyPr vert="horz" wrap="square" lIns="68770" tIns="68770" rIns="34385" bIns="6877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将开发完成的软件部署到目标环境中。</a:t>
              </a:r>
              <a:endParaRPr lang="en-US" sz="1100"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8630926" y="4822691"/>
              <a:ext cx="2190750" cy="1548574"/>
            </a:xfrm>
            <a:prstGeom prst="rect">
              <a:avLst/>
            </a:prstGeom>
          </p:spPr>
          <p:txBody>
            <a:bodyPr vert="horz" wrap="square" lIns="68770" tIns="68770" rIns="34385" bIns="6877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根据用户反馈和软件维护需要，对软件进行升级和改进。</a:t>
              </a:r>
              <a:endParaRPr lang="en-US" sz="1100"/>
            </a:p>
          </p:txBody>
        </p:sp>
      </p:grpSp>
      <p:sp>
        <p:nvSpPr>
          <p:cNvPr id="43" name="AutoShape 43"/>
          <p:cNvSpPr/>
          <p:nvPr/>
        </p:nvSpPr>
        <p:spPr>
          <a:xfrm>
            <a:off x="1369257" y="1677289"/>
            <a:ext cx="2193858" cy="1664093"/>
          </a:xfrm>
          <a:prstGeom prst="rect">
            <a:avLst/>
          </a:prstGeom>
        </p:spPr>
        <p:txBody>
          <a:bodyPr vert="horz" wrap="square" lIns="68770" tIns="68770" rIns="34385" bIns="6877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准备软件部署所需的硬件和软件环境，包括服务器、数据库、网络等。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189573" y="1677289"/>
            <a:ext cx="2190750" cy="1664093"/>
          </a:xfrm>
          <a:prstGeom prst="rect">
            <a:avLst/>
          </a:prstGeom>
        </p:spPr>
        <p:txBody>
          <a:bodyPr vert="horz" wrap="square" lIns="68770" tIns="68770" rIns="34385" bIns="6877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对运行中的软件进行监测和维护，确保软件的稳定性和安全性。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软件开发方法论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一种传统的软件开发方法，强调将软件系统分解为一系列结构化的模块，以实现软件开发的流程化和规范化。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化开发方法采用自上而下的方式，将整个软件系统划分为若干个功能模块，每个模块都有明确的输入和输出，模块之间的信息传递遵循严格的控制流程。这种方法强调文档的完整性和准确性，以便于开发人员理解和维护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结构化开发方法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面向对象开发方法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一种现代的软件开发方法，将软件系统视为一系列相互交互的对象，以提高软件的可重用性和可维护性。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面向对象开发方法将软件系统中的数据和数据操作封装在对象中，通过对象的交互实现软件功能。这种方法强调对象的抽象、继承、多态等特性，以提高软件的可扩展性和可维护性。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一种轻量级的软件开发方法，强调快速迭代和灵活应对变化，以提高软件开发的效率和响应速度。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捷开发方法采用自下而上的方式，将整个软件开发过程划分为一系列短小的迭代周期，每个迭代周期都包括需求分析、设计、编码、测试等阶段。这种方法强调团队合作和沟通，通过快速反馈和调整来应对变化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敏捷开发方法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https://d.book118.com/896150131051010050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Microsoft Yahei</vt:lpstr>
      <vt:lpstr>方正正纤黑简体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2024-09-15T11:22:58.567</cp:lastPrinted>
  <dcterms:created xsi:type="dcterms:W3CDTF">2024-09-15T03:22:58Z</dcterms:created>
  <dcterms:modified xsi:type="dcterms:W3CDTF">2024-09-15T03:23:00Z</dcterms:modified>
</cp:coreProperties>
</file>