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A8030BA-4E5F-4B82-AB89-EEFC94DF50C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307D81A-7662-495B-B8B9-E96C4E41DB0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A07B6F9-FCD7-49C7-A467-25B26C65C25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A4AF4FA-DC09-4C6F-90D5-E0B99011A17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4CAA0B0-3320-4C9A-9E9C-A64F0D30A7E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CAF5339-6AA3-4898-AD20-4E79CFAC3D3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EB1344D-4E88-42E7-9873-0FD5715BD3A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126193D-8E8F-42E3-A754-41EBB4EB3BE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4C81F48-8997-4A87-91ED-0003893635E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7BD74FC-070D-46FA-A3A3-3254A9F68B1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48CA099-9851-4B8F-B723-E7B22A5BF7C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96201154122010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843215" y="4673857"/>
            <a:ext cx="1938785" cy="271780"/>
          </a:xfrm>
          <a:prstGeom prst="rect">
            <a:avLst/>
          </a:prstGeom>
          <a:noFill/>
        </p:spPr>
        <p:txBody>
          <a:bodyPr vert="horz" wrap="square" lIns="34100" tIns="34100" rIns="34100" bIns="3410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微软雅黑"/>
                <a:ea typeface="微软雅黑"/>
                <a:cs typeface="微软雅黑"/>
              </a:rPr>
              <a:t>汇报人</a:t>
            </a:r>
            <a:r>
              <a:rPr lang="en-US" sz="1325">
                <a:solidFill>
                  <a:schemeClr val="accent1">
                    <a:alpha val="100000"/>
                  </a:schemeClr>
                </a:solidFill>
                <a:latin typeface="Arial"/>
                <a:ea typeface="Arial"/>
                <a:cs typeface="Arial"/>
              </a:rPr>
              <a:t>:XX</a:t>
            </a:r>
            <a:endParaRPr lang="en-US" sz="1100"/>
          </a:p>
        </p:txBody>
      </p:sp>
      <p:sp>
        <p:nvSpPr>
          <p:cNvPr id="3" name="AutoShape 3"/>
          <p:cNvSpPr/>
          <p:nvPr/>
        </p:nvSpPr>
        <p:spPr>
          <a:xfrm>
            <a:off x="6369054" y="4673857"/>
            <a:ext cx="2068238" cy="271780"/>
          </a:xfrm>
          <a:prstGeom prst="rect">
            <a:avLst/>
          </a:prstGeom>
          <a:noFill/>
        </p:spPr>
        <p:txBody>
          <a:bodyPr vert="horz" wrap="square" lIns="34100" tIns="34100" rIns="34100" bIns="3410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Microsoft Yahei"/>
                <a:ea typeface="Microsoft Yahei"/>
                <a:cs typeface="Microsoft Yahei"/>
              </a:rPr>
              <a:t>2024-01-24</a:t>
            </a:r>
            <a:endParaRPr lang="en-US" sz="1100"/>
          </a:p>
        </p:txBody>
      </p:sp>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手卫生规范在特定场景中的应用</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引言</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特定场景概述</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手卫生规范在医疗环境中的应用</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手卫生规范在食品加工中的应用</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手卫生规范在学校与幼儿园中的应用</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手卫生规范在公共交通中的应用</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01</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5321" r="5321"/>
          <a:stretch>
            <a:fillRect/>
          </a:stretch>
        </p:blipFill>
        <p:spPr>
          <a:xfrm>
            <a:off x="4793038" y="1852985"/>
            <a:ext cx="6129450" cy="4573004"/>
          </a:xfrm>
          <a:prstGeom prst="rect">
            <a:avLst/>
          </a:prstGeom>
        </p:spPr>
      </p:pic>
      <p:sp>
        <p:nvSpPr>
          <p:cNvPr id="3" name="TextBox 3"/>
          <p:cNvSpPr txBox="1"/>
          <p:nvPr/>
        </p:nvSpPr>
        <p:spPr>
          <a:xfrm>
            <a:off x="539110" y="1852985"/>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预防疾病传播</a:t>
            </a:r>
          </a:p>
        </p:txBody>
      </p:sp>
      <p:sp>
        <p:nvSpPr>
          <p:cNvPr id="4" name="TextBox 4"/>
          <p:cNvSpPr txBox="1"/>
          <p:nvPr/>
        </p:nvSpPr>
        <p:spPr>
          <a:xfrm>
            <a:off x="539110" y="3443352"/>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提高医疗质量</a:t>
            </a:r>
          </a:p>
        </p:txBody>
      </p:sp>
      <p:sp>
        <p:nvSpPr>
          <p:cNvPr id="5" name="TextBox 5"/>
          <p:cNvSpPr txBox="1"/>
          <p:nvPr/>
        </p:nvSpPr>
        <p:spPr>
          <a:xfrm>
            <a:off x="539110" y="5135911"/>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适应特定场景需求</a:t>
            </a:r>
          </a:p>
        </p:txBody>
      </p:sp>
      <p:sp>
        <p:nvSpPr>
          <p:cNvPr id="6" name="TextBox 6"/>
          <p:cNvSpPr txBox="1"/>
          <p:nvPr/>
        </p:nvSpPr>
        <p:spPr>
          <a:xfrm>
            <a:off x="539110" y="2187220"/>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通过规范的手卫生行为，可以有效减少病原体的传播，从而降低疾病的发生率。</a:t>
            </a:r>
          </a:p>
        </p:txBody>
      </p:sp>
      <p:sp>
        <p:nvSpPr>
          <p:cNvPr id="7" name="TextBox 7"/>
          <p:cNvSpPr txBox="1"/>
          <p:nvPr/>
        </p:nvSpPr>
        <p:spPr>
          <a:xfrm>
            <a:off x="539110" y="3804338"/>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医护人员手卫生规范是医疗质量的重要指标之一，对于保障患者安全具有重要意义。</a:t>
            </a:r>
          </a:p>
        </p:txBody>
      </p:sp>
      <p:sp>
        <p:nvSpPr>
          <p:cNvPr id="8" name="TextBox 8"/>
          <p:cNvSpPr txBox="1"/>
          <p:nvPr/>
        </p:nvSpPr>
        <p:spPr>
          <a:xfrm>
            <a:off x="539110" y="5477922"/>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不同场景下，手卫生规范的具体要求也有所不同，因此需要针对特定场景制定相应的手卫生规范。</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376988" y="1678781"/>
            <a:ext cx="1617059" cy="1618488"/>
            <a:chOff x="6376988" y="1678781"/>
            <a:chExt cx="1617059" cy="1618488"/>
          </a:xfrm>
        </p:grpSpPr>
        <p:sp>
          <p:nvSpPr>
            <p:cNvPr id="3" name="Freeform 3"/>
            <p:cNvSpPr/>
            <p:nvPr/>
          </p:nvSpPr>
          <p:spPr>
            <a:xfrm>
              <a:off x="6376988"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102030" y="2315623"/>
              <a:ext cx="519970" cy="337947"/>
            </a:xfrm>
            <a:custGeom>
              <a:rect l="l" t="t" r="r" b="b"/>
              <a:pathLst>
                <a:path w="21600" h="21600">
                  <a:moveTo>
                    <a:pt x="12281" y="13211"/>
                  </a:moveTo>
                  <a:cubicBezTo>
                    <a:pt x="11747" y="14381"/>
                    <a:pt x="9458" y="18011"/>
                    <a:pt x="9360" y="18165"/>
                  </a:cubicBezTo>
                  <a:cubicBezTo>
                    <a:pt x="9249" y="18377"/>
                    <a:pt x="8939" y="18735"/>
                    <a:pt x="8644" y="18441"/>
                  </a:cubicBezTo>
                  <a:cubicBezTo>
                    <a:pt x="8559" y="18357"/>
                    <a:pt x="8459" y="18187"/>
                    <a:pt x="8459" y="17853"/>
                  </a:cubicBezTo>
                  <a:cubicBezTo>
                    <a:pt x="8459" y="17530"/>
                    <a:pt x="8554" y="17204"/>
                    <a:pt x="8565" y="17168"/>
                  </a:cubicBezTo>
                  <a:lnTo>
                    <a:pt x="9680" y="13369"/>
                  </a:lnTo>
                  <a:cubicBezTo>
                    <a:pt x="9471" y="13239"/>
                    <a:pt x="9111" y="13015"/>
                    <a:pt x="8832" y="12829"/>
                  </a:cubicBezTo>
                  <a:lnTo>
                    <a:pt x="8758" y="12781"/>
                  </a:lnTo>
                  <a:cubicBezTo>
                    <a:pt x="8476" y="12597"/>
                    <a:pt x="8124" y="12367"/>
                    <a:pt x="8124" y="11770"/>
                  </a:cubicBezTo>
                  <a:cubicBezTo>
                    <a:pt x="8124" y="11484"/>
                    <a:pt x="8211" y="11152"/>
                    <a:pt x="8393" y="10758"/>
                  </a:cubicBezTo>
                  <a:cubicBezTo>
                    <a:pt x="8927" y="9588"/>
                    <a:pt x="11216" y="5958"/>
                    <a:pt x="11314" y="5804"/>
                  </a:cubicBezTo>
                  <a:cubicBezTo>
                    <a:pt x="11426" y="5592"/>
                    <a:pt x="11735" y="5234"/>
                    <a:pt x="12030" y="5528"/>
                  </a:cubicBezTo>
                  <a:cubicBezTo>
                    <a:pt x="12115" y="5612"/>
                    <a:pt x="12215" y="5782"/>
                    <a:pt x="12215" y="6116"/>
                  </a:cubicBezTo>
                  <a:cubicBezTo>
                    <a:pt x="12215" y="6438"/>
                    <a:pt x="12120" y="6765"/>
                    <a:pt x="12110" y="6801"/>
                  </a:cubicBezTo>
                  <a:lnTo>
                    <a:pt x="10992" y="10600"/>
                  </a:lnTo>
                  <a:cubicBezTo>
                    <a:pt x="11203" y="10730"/>
                    <a:pt x="11563" y="10954"/>
                    <a:pt x="11842" y="11140"/>
                  </a:cubicBezTo>
                  <a:lnTo>
                    <a:pt x="11916" y="11188"/>
                  </a:lnTo>
                  <a:cubicBezTo>
                    <a:pt x="12198" y="11372"/>
                    <a:pt x="12550" y="11602"/>
                    <a:pt x="12550" y="12201"/>
                  </a:cubicBezTo>
                  <a:cubicBezTo>
                    <a:pt x="12550" y="12485"/>
                    <a:pt x="12462" y="12817"/>
                    <a:pt x="12281" y="13211"/>
                  </a:cubicBezTo>
                  <a:close/>
                  <a:moveTo>
                    <a:pt x="16430" y="6048"/>
                  </a:moveTo>
                  <a:cubicBezTo>
                    <a:pt x="16132" y="6048"/>
                    <a:pt x="15840" y="6088"/>
                    <a:pt x="15557" y="6162"/>
                  </a:cubicBezTo>
                  <a:cubicBezTo>
                    <a:pt x="14848" y="2597"/>
                    <a:pt x="12653" y="0"/>
                    <a:pt x="10054" y="0"/>
                  </a:cubicBezTo>
                  <a:cubicBezTo>
                    <a:pt x="6881" y="0"/>
                    <a:pt x="4310" y="3869"/>
                    <a:pt x="4310" y="8641"/>
                  </a:cubicBezTo>
                  <a:cubicBezTo>
                    <a:pt x="4310" y="9067"/>
                    <a:pt x="4330" y="9486"/>
                    <a:pt x="4369" y="9896"/>
                  </a:cubicBezTo>
                  <a:cubicBezTo>
                    <a:pt x="4217" y="9868"/>
                    <a:pt x="4064" y="9850"/>
                    <a:pt x="3906" y="9850"/>
                  </a:cubicBezTo>
                  <a:cubicBezTo>
                    <a:pt x="1749" y="9850"/>
                    <a:pt x="0" y="12481"/>
                    <a:pt x="0" y="15726"/>
                  </a:cubicBezTo>
                  <a:cubicBezTo>
                    <a:pt x="0" y="18969"/>
                    <a:pt x="1749" y="21600"/>
                    <a:pt x="3906" y="21600"/>
                  </a:cubicBezTo>
                  <a:lnTo>
                    <a:pt x="16430" y="21600"/>
                  </a:lnTo>
                  <a:cubicBezTo>
                    <a:pt x="19285" y="21600"/>
                    <a:pt x="21600" y="18119"/>
                    <a:pt x="21600" y="13823"/>
                  </a:cubicBezTo>
                  <a:cubicBezTo>
                    <a:pt x="21600" y="9530"/>
                    <a:pt x="19285" y="6048"/>
                    <a:pt x="16430" y="604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3672114" y="2961703"/>
            <a:ext cx="1188615" cy="782652"/>
            <a:chOff x="3672114" y="2961703"/>
            <a:chExt cx="1188615" cy="782652"/>
          </a:xfrm>
        </p:grpSpPr>
        <p:cxnSp>
          <p:nvCxnSpPr>
            <p:cNvPr id="6" name="Connector 6"/>
            <p:cNvCxnSpPr/>
            <p:nvPr/>
          </p:nvCxnSpPr>
          <p:spPr>
            <a:xfrm flipH="1">
              <a:off x="4412712" y="2961703"/>
              <a:ext cx="448017" cy="773517"/>
            </a:xfrm>
            <a:prstGeom prst="line">
              <a:avLst/>
            </a:prstGeom>
            <a:ln w="12700">
              <a:solidFill>
                <a:schemeClr val="lt1">
                  <a:lumMod val="65000"/>
                </a:schemeClr>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7" name="Connector 7"/>
            <p:cNvCxnSpPr/>
            <p:nvPr/>
          </p:nvCxnSpPr>
          <p:spPr>
            <a:xfrm flipH="1">
              <a:off x="3672114" y="3744355"/>
              <a:ext cx="740598" cy="0"/>
            </a:xfrm>
            <a:prstGeom prst="line">
              <a:avLst/>
            </a:prstGeom>
            <a:ln w="12700">
              <a:solidFill>
                <a:schemeClr val="lt1">
                  <a:lumMod val="65000"/>
                </a:schemeClr>
              </a:solidFill>
              <a:prstDash val="solid"/>
              <a:headEnd type="none"/>
              <a:tailEnd type="oval"/>
            </a:ln>
          </p:spPr>
          <p:style>
            <a:lnRef idx="0">
              <a:schemeClr val="lt1"/>
            </a:lnRef>
            <a:fillRef idx="1">
              <a:schemeClr val="lt1"/>
            </a:fillRef>
            <a:effectRef idx="0">
              <a:schemeClr val="lt1"/>
            </a:effectRef>
            <a:fontRef idx="minor">
              <a:schemeClr val="lt1"/>
            </a:fontRef>
          </p:style>
        </p:cxnSp>
      </p:grpSp>
      <p:grpSp>
        <p:nvGrpSpPr>
          <p:cNvPr id="8" name="Group 8"/>
          <p:cNvGrpSpPr/>
          <p:nvPr/>
        </p:nvGrpSpPr>
        <p:grpSpPr>
          <a:xfrm>
            <a:off x="3672114" y="2961703"/>
            <a:ext cx="1188615" cy="782652"/>
            <a:chOff x="3672114" y="2961703"/>
            <a:chExt cx="1188615" cy="782652"/>
          </a:xfrm>
        </p:grpSpPr>
        <p:cxnSp>
          <p:nvCxnSpPr>
            <p:cNvPr id="9" name="Connector 9"/>
            <p:cNvCxnSpPr/>
            <p:nvPr/>
          </p:nvCxnSpPr>
          <p:spPr>
            <a:xfrm flipH="1">
              <a:off x="4411797" y="2961703"/>
              <a:ext cx="448932" cy="773621"/>
            </a:xfrm>
            <a:prstGeom prst="line">
              <a:avLst/>
            </a:prstGeom>
            <a:ln w="12700">
              <a:solidFill>
                <a:schemeClr val="lt1">
                  <a:lumMod val="65000"/>
                </a:schemeClr>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10" name="Connector 10"/>
            <p:cNvCxnSpPr/>
            <p:nvPr/>
          </p:nvCxnSpPr>
          <p:spPr>
            <a:xfrm flipH="1">
              <a:off x="3672114" y="3744355"/>
              <a:ext cx="739683" cy="0"/>
            </a:xfrm>
            <a:prstGeom prst="line">
              <a:avLst/>
            </a:prstGeom>
            <a:ln w="12700">
              <a:solidFill>
                <a:schemeClr val="lt1">
                  <a:lumMod val="65000"/>
                </a:schemeClr>
              </a:solidFill>
              <a:prstDash val="solid"/>
              <a:headEnd type="none"/>
              <a:tailEnd type="oval"/>
            </a:ln>
          </p:spPr>
          <p:style>
            <a:lnRef idx="0">
              <a:schemeClr val="lt1"/>
            </a:lnRef>
            <a:fillRef idx="1">
              <a:schemeClr val="lt1"/>
            </a:fillRef>
            <a:effectRef idx="0">
              <a:schemeClr val="lt1"/>
            </a:effectRef>
            <a:fontRef idx="minor">
              <a:schemeClr val="lt1"/>
            </a:fontRef>
          </p:style>
        </p:cxnSp>
      </p:grpSp>
      <p:grpSp>
        <p:nvGrpSpPr>
          <p:cNvPr id="11" name="Group 11"/>
          <p:cNvGrpSpPr/>
          <p:nvPr/>
        </p:nvGrpSpPr>
        <p:grpSpPr>
          <a:xfrm>
            <a:off x="3672114" y="2961703"/>
            <a:ext cx="1188615" cy="782652"/>
            <a:chOff x="3672114" y="2961703"/>
            <a:chExt cx="1188615" cy="782652"/>
          </a:xfrm>
        </p:grpSpPr>
        <p:cxnSp>
          <p:nvCxnSpPr>
            <p:cNvPr id="12" name="Connector 12"/>
            <p:cNvCxnSpPr/>
            <p:nvPr/>
          </p:nvCxnSpPr>
          <p:spPr>
            <a:xfrm flipH="1">
              <a:off x="4411561" y="2961703"/>
              <a:ext cx="449168" cy="773517"/>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13" name="Connector 13"/>
            <p:cNvCxnSpPr/>
            <p:nvPr/>
          </p:nvCxnSpPr>
          <p:spPr>
            <a:xfrm flipH="1">
              <a:off x="3672114" y="3744355"/>
              <a:ext cx="739447"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grpSp>
        <p:nvGrpSpPr>
          <p:cNvPr id="14" name="Group 14"/>
          <p:cNvGrpSpPr/>
          <p:nvPr/>
        </p:nvGrpSpPr>
        <p:grpSpPr>
          <a:xfrm>
            <a:off x="5631466" y="4068128"/>
            <a:ext cx="957358" cy="688848"/>
            <a:chOff x="5631466" y="4068128"/>
            <a:chExt cx="957358" cy="688848"/>
          </a:xfrm>
        </p:grpSpPr>
        <p:sp>
          <p:nvSpPr>
            <p:cNvPr id="15" name="AutoShape 15"/>
            <p:cNvSpPr/>
            <p:nvPr/>
          </p:nvSpPr>
          <p:spPr>
            <a:xfrm>
              <a:off x="5631466" y="4068699"/>
              <a:ext cx="957358" cy="68789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110192" y="4068128"/>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5631466" y="4819555"/>
            <a:ext cx="957358" cy="688848"/>
            <a:chOff x="5631466" y="4819555"/>
            <a:chExt cx="957358" cy="688848"/>
          </a:xfrm>
        </p:grpSpPr>
        <p:sp>
          <p:nvSpPr>
            <p:cNvPr id="18" name="AutoShape 18"/>
            <p:cNvSpPr/>
            <p:nvPr/>
          </p:nvSpPr>
          <p:spPr>
            <a:xfrm>
              <a:off x="5631466" y="4819840"/>
              <a:ext cx="957358" cy="687896"/>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110192" y="4819555"/>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5631466" y="5567458"/>
            <a:ext cx="957358" cy="480727"/>
            <a:chOff x="5631466" y="5567458"/>
            <a:chExt cx="957358" cy="480727"/>
          </a:xfrm>
        </p:grpSpPr>
        <p:sp>
          <p:nvSpPr>
            <p:cNvPr id="21" name="Freeform 21"/>
            <p:cNvSpPr/>
            <p:nvPr/>
          </p:nvSpPr>
          <p:spPr>
            <a:xfrm>
              <a:off x="5631466" y="5567458"/>
              <a:ext cx="957358" cy="480727"/>
            </a:xfrm>
            <a:custGeom>
              <a:rect l="l" t="t" r="r" b="b"/>
              <a:pathLst>
                <a:path w="520" h="261">
                  <a:moveTo>
                    <a:pt x="260" y="261"/>
                  </a:moveTo>
                  <a:lnTo>
                    <a:pt x="0" y="0"/>
                  </a:lnTo>
                  <a:lnTo>
                    <a:pt x="520" y="0"/>
                  </a:lnTo>
                  <a:lnTo>
                    <a:pt x="260" y="261"/>
                  </a:lnTo>
                  <a:close/>
                </a:path>
              </a:pathLst>
            </a:custGeom>
            <a:solidFill>
              <a:srgbClr val="ECAE7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5970270" y="5904452"/>
              <a:ext cx="279844" cy="143637"/>
            </a:xfrm>
            <a:custGeom>
              <a:rect l="l" t="t" r="r" b="b"/>
              <a:pathLst>
                <a:path w="152" h="78">
                  <a:moveTo>
                    <a:pt x="76" y="78"/>
                  </a:moveTo>
                  <a:lnTo>
                    <a:pt x="152" y="0"/>
                  </a:lnTo>
                  <a:lnTo>
                    <a:pt x="0" y="0"/>
                  </a:lnTo>
                  <a:lnTo>
                    <a:pt x="76" y="78"/>
                  </a:lnTo>
                  <a:close/>
                </a:path>
              </a:pathLst>
            </a:custGeom>
            <a:solidFill>
              <a:srgbClr val="3333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6110192" y="5567458"/>
              <a:ext cx="478631" cy="480727"/>
            </a:xfrm>
            <a:custGeom>
              <a:rect l="l" t="t" r="r" b="b"/>
              <a:pathLst>
                <a:path w="260" h="261">
                  <a:moveTo>
                    <a:pt x="0" y="261"/>
                  </a:moveTo>
                  <a:lnTo>
                    <a:pt x="260" y="0"/>
                  </a:lnTo>
                  <a:lnTo>
                    <a:pt x="0" y="0"/>
                  </a:lnTo>
                  <a:lnTo>
                    <a:pt x="0" y="261"/>
                  </a:lnTo>
                  <a:close/>
                </a:path>
              </a:pathLst>
            </a:cu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 name="Group 24"/>
          <p:cNvGrpSpPr/>
          <p:nvPr/>
        </p:nvGrpSpPr>
        <p:grpSpPr>
          <a:xfrm>
            <a:off x="5631466" y="3308604"/>
            <a:ext cx="957358" cy="689419"/>
            <a:chOff x="5631466" y="3308604"/>
            <a:chExt cx="957358" cy="689419"/>
          </a:xfrm>
        </p:grpSpPr>
        <p:sp>
          <p:nvSpPr>
            <p:cNvPr id="25" name="AutoShape 25"/>
            <p:cNvSpPr/>
            <p:nvPr/>
          </p:nvSpPr>
          <p:spPr>
            <a:xfrm>
              <a:off x="5631466" y="3308604"/>
              <a:ext cx="957358" cy="68941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110192" y="3308604"/>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 name="Group 27"/>
          <p:cNvGrpSpPr/>
          <p:nvPr/>
        </p:nvGrpSpPr>
        <p:grpSpPr>
          <a:xfrm>
            <a:off x="4186047" y="1678781"/>
            <a:ext cx="1617059" cy="1618488"/>
            <a:chOff x="4186047" y="1678781"/>
            <a:chExt cx="1617059" cy="1618488"/>
          </a:xfrm>
        </p:grpSpPr>
        <p:sp>
          <p:nvSpPr>
            <p:cNvPr id="28" name="Freeform 28"/>
            <p:cNvSpPr/>
            <p:nvPr/>
          </p:nvSpPr>
          <p:spPr>
            <a:xfrm>
              <a:off x="4186047"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582096" y="2292477"/>
              <a:ext cx="535496" cy="428339"/>
            </a:xfrm>
            <a:custGeom>
              <a:rect l="l" t="t" r="r" b="b"/>
              <a:pathLst>
                <a:path w="21600" h="2160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 name="Group 30"/>
          <p:cNvGrpSpPr/>
          <p:nvPr/>
        </p:nvGrpSpPr>
        <p:grpSpPr>
          <a:xfrm>
            <a:off x="5278469" y="1678781"/>
            <a:ext cx="1617059" cy="1618488"/>
            <a:chOff x="5278469" y="1678781"/>
            <a:chExt cx="1617059" cy="1618488"/>
          </a:xfrm>
        </p:grpSpPr>
        <p:sp>
          <p:nvSpPr>
            <p:cNvPr id="31" name="Freeform 31"/>
            <p:cNvSpPr/>
            <p:nvPr/>
          </p:nvSpPr>
          <p:spPr>
            <a:xfrm>
              <a:off x="5278469"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5861590" y="2325624"/>
              <a:ext cx="490728" cy="405384"/>
            </a:xfrm>
            <a:custGeom>
              <a:rect l="l" t="t"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 name="Group 33"/>
          <p:cNvGrpSpPr/>
          <p:nvPr/>
        </p:nvGrpSpPr>
        <p:grpSpPr>
          <a:xfrm>
            <a:off x="6501829" y="3141178"/>
            <a:ext cx="1550007" cy="856845"/>
            <a:chOff x="6501829" y="3141178"/>
            <a:chExt cx="1550007" cy="856845"/>
          </a:xfrm>
        </p:grpSpPr>
        <p:cxnSp>
          <p:nvCxnSpPr>
            <p:cNvPr id="34" name="Connector 34"/>
            <p:cNvCxnSpPr/>
            <p:nvPr/>
          </p:nvCxnSpPr>
          <p:spPr>
            <a:xfrm>
              <a:off x="6501829" y="3141178"/>
              <a:ext cx="772981" cy="856845"/>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35" name="Connector 35"/>
            <p:cNvCxnSpPr/>
            <p:nvPr/>
          </p:nvCxnSpPr>
          <p:spPr>
            <a:xfrm>
              <a:off x="7235821" y="3990692"/>
              <a:ext cx="816015"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grpSp>
        <p:nvGrpSpPr>
          <p:cNvPr id="36" name="Group 36"/>
          <p:cNvGrpSpPr/>
          <p:nvPr/>
        </p:nvGrpSpPr>
        <p:grpSpPr>
          <a:xfrm>
            <a:off x="7817411" y="2488025"/>
            <a:ext cx="1038363" cy="440204"/>
            <a:chOff x="7817411" y="2488025"/>
            <a:chExt cx="1038363" cy="440204"/>
          </a:xfrm>
        </p:grpSpPr>
        <p:cxnSp>
          <p:nvCxnSpPr>
            <p:cNvPr id="37" name="Connector 37"/>
            <p:cNvCxnSpPr/>
            <p:nvPr/>
          </p:nvCxnSpPr>
          <p:spPr>
            <a:xfrm>
              <a:off x="7817411" y="2488025"/>
              <a:ext cx="467443" cy="440204"/>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38" name="Connector 38"/>
            <p:cNvCxnSpPr/>
            <p:nvPr/>
          </p:nvCxnSpPr>
          <p:spPr>
            <a:xfrm>
              <a:off x="8261968" y="2920898"/>
              <a:ext cx="593806"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sp>
        <p:nvSpPr>
          <p:cNvPr id="39" name="TextBox 39"/>
          <p:cNvSpPr txBox="1"/>
          <p:nvPr/>
        </p:nvSpPr>
        <p:spPr>
          <a:xfrm>
            <a:off x="1062867" y="2798540"/>
            <a:ext cx="24479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保障个人健康</a:t>
            </a:r>
          </a:p>
        </p:txBody>
      </p:sp>
      <p:sp>
        <p:nvSpPr>
          <p:cNvPr id="40" name="TextBox 40"/>
          <p:cNvSpPr txBox="1"/>
          <p:nvPr/>
        </p:nvSpPr>
        <p:spPr>
          <a:xfrm>
            <a:off x="9053162" y="1296588"/>
            <a:ext cx="2447925" cy="5048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575" b="1">
                <a:solidFill>
                  <a:schemeClr val="accent1">
                    <a:alpha val="100000"/>
                  </a:schemeClr>
                </a:solidFill>
                <a:latin typeface="Microsoft Yahei"/>
                <a:ea typeface="Microsoft Yahei"/>
                <a:cs typeface="Microsoft Yahei"/>
              </a:rPr>
              <a:t>维护公共卫生</a:t>
            </a:r>
          </a:p>
        </p:txBody>
      </p:sp>
      <p:sp>
        <p:nvSpPr>
          <p:cNvPr id="41" name="TextBox 41"/>
          <p:cNvSpPr txBox="1"/>
          <p:nvPr/>
        </p:nvSpPr>
        <p:spPr>
          <a:xfrm>
            <a:off x="8163435" y="3945922"/>
            <a:ext cx="2447925" cy="47625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提升社会文明程度</a:t>
            </a:r>
          </a:p>
        </p:txBody>
      </p:sp>
      <p:grpSp>
        <p:nvGrpSpPr>
          <p:cNvPr id="42" name="Group 42"/>
          <p:cNvGrpSpPr/>
          <p:nvPr/>
        </p:nvGrpSpPr>
        <p:grpSpPr>
          <a:xfrm>
            <a:off x="454963" y="93878"/>
            <a:ext cx="10641129" cy="914400"/>
            <a:chOff x="454963" y="93878"/>
            <a:chExt cx="10641129" cy="914400"/>
          </a:xfrm>
        </p:grpSpPr>
        <p:sp>
          <p:nvSpPr>
            <p:cNvPr id="43" name="AutoShape 4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TextBox 6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手卫生规范的重要性</a:t>
              </a:r>
            </a:p>
          </p:txBody>
        </p:sp>
      </p:grpSp>
      <p:sp>
        <p:nvSpPr>
          <p:cNvPr id="64" name="TextBox 64"/>
          <p:cNvSpPr txBox="1"/>
          <p:nvPr/>
        </p:nvSpPr>
        <p:spPr>
          <a:xfrm>
            <a:off x="9053162" y="1610913"/>
            <a:ext cx="2447925" cy="191691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手卫生规范不仅是个人的健康保障措施，也是维护公共卫生的重要手段之一。通过广泛推广手卫生规范，可以降低病原体在人群中的传播风险。</a:t>
            </a:r>
          </a:p>
        </p:txBody>
      </p:sp>
      <p:sp>
        <p:nvSpPr>
          <p:cNvPr id="65" name="TextBox 65"/>
          <p:cNvSpPr txBox="1"/>
          <p:nvPr/>
        </p:nvSpPr>
        <p:spPr>
          <a:xfrm>
            <a:off x="8163435" y="4312904"/>
            <a:ext cx="2447925"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手卫生规范是社会文明程度的重要体现之一。通过遵守手卫生规范，可以展现个人的文明素养和对他人的尊重。</a:t>
            </a:r>
          </a:p>
        </p:txBody>
      </p:sp>
      <p:sp>
        <p:nvSpPr>
          <p:cNvPr id="66" name="TextBox 66"/>
          <p:cNvSpPr txBox="1"/>
          <p:nvPr/>
        </p:nvSpPr>
        <p:spPr>
          <a:xfrm>
            <a:off x="1062867" y="3124390"/>
            <a:ext cx="2447925"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通过正确的手卫生行为，可以减少个人接触和传播病原体的风险，从而保障个人健康。</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02</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特定场景概述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48881" y="220370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058508" y="220370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547717" y="2211136"/>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30387" y="208178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05582" y="17972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05582" y="40371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6458495" y="1389081"/>
            <a:ext cx="5076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手卫生在医疗环境中的重要性</a:t>
            </a:r>
          </a:p>
        </p:txBody>
      </p:sp>
      <p:sp>
        <p:nvSpPr>
          <p:cNvPr id="9" name="TextBox 9"/>
          <p:cNvSpPr txBox="1"/>
          <p:nvPr/>
        </p:nvSpPr>
        <p:spPr>
          <a:xfrm>
            <a:off x="6458495" y="4046529"/>
            <a:ext cx="50768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4">
                    <a:alpha val="100000"/>
                  </a:schemeClr>
                </a:solidFill>
                <a:latin typeface="Microsoft Yahei"/>
                <a:ea typeface="Microsoft Yahei"/>
                <a:cs typeface="Microsoft Yahei"/>
              </a:rPr>
              <a:t>手卫生规范在医疗环境中的应用</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场景一：医疗环境</a:t>
              </a:r>
            </a:p>
          </p:txBody>
        </p:sp>
      </p:grpSp>
      <p:sp>
        <p:nvSpPr>
          <p:cNvPr id="32" name="AutoShape 32"/>
          <p:cNvSpPr/>
          <p:nvPr/>
        </p:nvSpPr>
        <p:spPr>
          <a:xfrm>
            <a:off x="6830551" y="2047294"/>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30551" y="4287194"/>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6458495" y="1716941"/>
            <a:ext cx="5076825" cy="20288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医疗环境中存在大量的病原体，医护人员的手是传播病原体的主要途径之一，因此手卫生在医疗环境中尤为重要。</a:t>
            </a:r>
          </a:p>
        </p:txBody>
      </p:sp>
      <p:sp>
        <p:nvSpPr>
          <p:cNvPr id="35" name="TextBox 35"/>
          <p:cNvSpPr txBox="1"/>
          <p:nvPr/>
        </p:nvSpPr>
        <p:spPr>
          <a:xfrm>
            <a:off x="6458495" y="4396703"/>
            <a:ext cx="50768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医护人员需严格遵守手卫生规范，包括在接触患者前后、进行无菌操作前、接触患者体液后等时刻进行手消毒，以降低医院感染的发生率。</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手卫生在食品加工中的重要性</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食品加工过程中，工作人员的手可能接触到各种食材和加工设备，如果手不洁净，就会导致食品污染，引发食品安全问题。</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手卫生规范在食品加工中的应用</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食品加工人员需保持手的清洁，定期洗手并消毒，特别是在处理生食和熟食之间、上厕所后、接触污染物后等关键时刻，必须进行手消毒，以确保食品安全。</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8872" r="18872"/>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场景二：食品加工</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8193" r="8193"/>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手卫生在学校与幼儿园中的重要性</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学校与幼儿园是儿童聚集的场所，儿童的手卫生习惯较差，容易造成病原体传播。</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手卫生规范在学校与幼儿园中的应用</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教育部门和学校需加强对儿童手卫生的教育和监督，培养儿童良好的手卫生习惯。同时，学校需配备足够的手卫生设施，如洗手液、干手设备等，方便儿童随时进行手清洁。</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场景三：学校与幼儿园</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公共交通工具上人员密集，流动性大，容易造成病原体传播。乘客的手可能接触到扶手、座椅等公共部位，如果手不洁净，就会增加感染风险。</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手卫生在公共交通中的重要性</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公共交通工具需定期清洁和消毒扶手、座椅等公共部位。同时，乘客也需保持手的清洁，避免用手触摸面部等部位。在条件允许的情况下，可使用免洗手消毒液进行手消毒。</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手卫生规范在公共交通中的应用</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场景四：公共交通</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03</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手卫生规范在医疗环境中的应用</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417731" y="2063687"/>
            <a:ext cx="1240346" cy="962406"/>
            <a:chOff x="2417731" y="2063687"/>
            <a:chExt cx="1240346" cy="962406"/>
          </a:xfrm>
        </p:grpSpPr>
        <p:sp>
          <p:nvSpPr>
            <p:cNvPr id="3" name="Freeform 3"/>
            <p:cNvSpPr/>
            <p:nvPr/>
          </p:nvSpPr>
          <p:spPr>
            <a:xfrm>
              <a:off x="2995231"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417731"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2591991" y="2965418"/>
            <a:ext cx="906780" cy="396240"/>
            <a:chOff x="2591991" y="2965418"/>
            <a:chExt cx="906780" cy="396240"/>
          </a:xfrm>
        </p:grpSpPr>
        <p:sp>
          <p:nvSpPr>
            <p:cNvPr id="6" name="TextBox 6"/>
            <p:cNvSpPr txBox="1"/>
            <p:nvPr/>
          </p:nvSpPr>
          <p:spPr>
            <a:xfrm>
              <a:off x="2591991"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1">
                      <a:alpha val="100000"/>
                    </a:schemeClr>
                  </a:solidFill>
                  <a:latin typeface="Microsoft Yahei"/>
                  <a:ea typeface="Microsoft Yahei"/>
                  <a:cs typeface="Microsoft Yahei"/>
                </a:rPr>
                <a:t>80%</a:t>
              </a:r>
            </a:p>
          </p:txBody>
        </p:sp>
      </p:grpSp>
      <p:grpSp>
        <p:nvGrpSpPr>
          <p:cNvPr id="7" name="Group 7"/>
          <p:cNvGrpSpPr/>
          <p:nvPr/>
        </p:nvGrpSpPr>
        <p:grpSpPr>
          <a:xfrm>
            <a:off x="8595360" y="2063687"/>
            <a:ext cx="1240346" cy="962406"/>
            <a:chOff x="8595360" y="2063687"/>
            <a:chExt cx="1240346" cy="962406"/>
          </a:xfrm>
        </p:grpSpPr>
        <p:sp>
          <p:nvSpPr>
            <p:cNvPr id="8" name="Freeform 8"/>
            <p:cNvSpPr/>
            <p:nvPr/>
          </p:nvSpPr>
          <p:spPr>
            <a:xfrm>
              <a:off x="9172766"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8595360"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8769620" y="2965418"/>
            <a:ext cx="906780" cy="396240"/>
            <a:chOff x="8769620" y="2965418"/>
            <a:chExt cx="906780" cy="396240"/>
          </a:xfrm>
        </p:grpSpPr>
        <p:sp>
          <p:nvSpPr>
            <p:cNvPr id="11" name="TextBox 11"/>
            <p:cNvSpPr txBox="1"/>
            <p:nvPr/>
          </p:nvSpPr>
          <p:spPr>
            <a:xfrm>
              <a:off x="8769620"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3">
                      <a:alpha val="100000"/>
                    </a:schemeClr>
                  </a:solidFill>
                  <a:latin typeface="Microsoft Yahei"/>
                  <a:ea typeface="Microsoft Yahei"/>
                  <a:cs typeface="Microsoft Yahei"/>
                </a:rPr>
                <a:t>80%</a:t>
              </a:r>
            </a:p>
          </p:txBody>
        </p:sp>
      </p:grpSp>
      <p:grpSp>
        <p:nvGrpSpPr>
          <p:cNvPr id="12" name="Group 12"/>
          <p:cNvGrpSpPr/>
          <p:nvPr/>
        </p:nvGrpSpPr>
        <p:grpSpPr>
          <a:xfrm>
            <a:off x="5258181" y="1559433"/>
            <a:ext cx="1600105" cy="1242060"/>
            <a:chOff x="5258181" y="1559433"/>
            <a:chExt cx="1600105" cy="1242060"/>
          </a:xfrm>
        </p:grpSpPr>
        <p:sp>
          <p:nvSpPr>
            <p:cNvPr id="13" name="Freeform 13"/>
            <p:cNvSpPr/>
            <p:nvPr/>
          </p:nvSpPr>
          <p:spPr>
            <a:xfrm rot="3243678">
              <a:off x="6003131" y="2277046"/>
              <a:ext cx="515112" cy="199454"/>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5258181" y="1559433"/>
              <a:ext cx="1600105" cy="1242060"/>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5481304" y="2723007"/>
            <a:ext cx="1173480" cy="396240"/>
            <a:chOff x="5481304" y="2723007"/>
            <a:chExt cx="1173480" cy="396240"/>
          </a:xfrm>
        </p:grpSpPr>
        <p:sp>
          <p:nvSpPr>
            <p:cNvPr id="16" name="TextBox 16"/>
            <p:cNvSpPr txBox="1"/>
            <p:nvPr/>
          </p:nvSpPr>
          <p:spPr>
            <a:xfrm>
              <a:off x="5481304" y="2723007"/>
              <a:ext cx="11734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2">
                      <a:alpha val="100000"/>
                    </a:schemeClr>
                  </a:solidFill>
                  <a:latin typeface="Microsoft Yahei"/>
                  <a:ea typeface="Microsoft Yahei"/>
                  <a:cs typeface="Microsoft Yahei"/>
                </a:rPr>
                <a:t>100%</a:t>
              </a:r>
            </a:p>
          </p:txBody>
        </p:sp>
      </p:gr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医务人员手卫生规范</a:t>
              </a:r>
            </a:p>
          </p:txBody>
        </p:sp>
      </p:grpSp>
      <p:grpSp>
        <p:nvGrpSpPr>
          <p:cNvPr id="39" name="Group 39"/>
          <p:cNvGrpSpPr/>
          <p:nvPr/>
        </p:nvGrpSpPr>
        <p:grpSpPr>
          <a:xfrm>
            <a:off x="1482995" y="3429572"/>
            <a:ext cx="2944273" cy="1699450"/>
            <a:chOff x="1482995" y="3429572"/>
            <a:chExt cx="2944273" cy="1699450"/>
          </a:xfrm>
        </p:grpSpPr>
        <p:sp>
          <p:nvSpPr>
            <p:cNvPr id="40" name="AutoShape 40"/>
            <p:cNvSpPr/>
            <p:nvPr/>
          </p:nvSpPr>
          <p:spPr>
            <a:xfrm>
              <a:off x="1482995" y="3429572"/>
              <a:ext cx="2944273" cy="1699450"/>
            </a:xfrm>
            <a:prstGeom prst="roundRect">
              <a:avLst>
                <a:gd name="adj" fmla="val 19953"/>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1" name="Group 41"/>
          <p:cNvGrpSpPr/>
          <p:nvPr/>
        </p:nvGrpSpPr>
        <p:grpSpPr>
          <a:xfrm>
            <a:off x="4595860" y="3248978"/>
            <a:ext cx="2944273" cy="1880045"/>
            <a:chOff x="4595860" y="3248978"/>
            <a:chExt cx="2944273" cy="1880045"/>
          </a:xfrm>
        </p:grpSpPr>
        <p:sp>
          <p:nvSpPr>
            <p:cNvPr id="42" name="AutoShape 42"/>
            <p:cNvSpPr/>
            <p:nvPr/>
          </p:nvSpPr>
          <p:spPr>
            <a:xfrm>
              <a:off x="4595860" y="3248978"/>
              <a:ext cx="2944273" cy="1880045"/>
            </a:xfrm>
            <a:prstGeom prst="roundRect">
              <a:avLst>
                <a:gd name="adj" fmla="val 19953"/>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3" name="Group 43"/>
          <p:cNvGrpSpPr/>
          <p:nvPr/>
        </p:nvGrpSpPr>
        <p:grpSpPr>
          <a:xfrm>
            <a:off x="7710249" y="3429572"/>
            <a:ext cx="2942844" cy="1699450"/>
            <a:chOff x="7710249" y="3429572"/>
            <a:chExt cx="2942844" cy="1699450"/>
          </a:xfrm>
        </p:grpSpPr>
        <p:sp>
          <p:nvSpPr>
            <p:cNvPr id="44" name="AutoShape 44"/>
            <p:cNvSpPr/>
            <p:nvPr/>
          </p:nvSpPr>
          <p:spPr>
            <a:xfrm>
              <a:off x="7710249" y="3429572"/>
              <a:ext cx="2942844" cy="1699450"/>
            </a:xfrm>
            <a:prstGeom prst="roundRect">
              <a:avLst>
                <a:gd name="adj" fmla="val 19953"/>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5" name="TextBox 45"/>
          <p:cNvSpPr txBox="1"/>
          <p:nvPr/>
        </p:nvSpPr>
        <p:spPr>
          <a:xfrm>
            <a:off x="1645039" y="3909822"/>
            <a:ext cx="2619375" cy="1219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医务人员在接触患者前后、进行无菌操作前、接触患者体液后等关键时刻，必须按照规范进行手部清洁和消毒。</a:t>
            </a:r>
          </a:p>
        </p:txBody>
      </p:sp>
      <p:sp>
        <p:nvSpPr>
          <p:cNvPr id="46" name="TextBox 46"/>
          <p:cNvSpPr txBox="1"/>
          <p:nvPr/>
        </p:nvSpPr>
        <p:spPr>
          <a:xfrm>
            <a:off x="4757904" y="3802476"/>
            <a:ext cx="2619375" cy="1219200"/>
          </a:xfrm>
          <a:prstGeom prst="rect">
            <a:avLst/>
          </a:prstGeom>
        </p:spPr>
        <p:txBody>
          <a:bodyPr vert="horz" wrap="square" lIns="95250" tIns="95250" rIns="47625" bIns="952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医务人员应掌握正确的洗手、卫生手消毒和外科手消毒方法，确保手部清洁彻底。</a:t>
            </a:r>
          </a:p>
        </p:txBody>
      </p:sp>
      <p:sp>
        <p:nvSpPr>
          <p:cNvPr id="47" name="TextBox 47"/>
          <p:cNvSpPr txBox="1"/>
          <p:nvPr/>
        </p:nvSpPr>
        <p:spPr>
          <a:xfrm>
            <a:off x="7828464" y="3909822"/>
            <a:ext cx="2662490" cy="12192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医疗机构应定期对医务人员进行手卫生规范培训和考核，提高医务人员的手卫生意识和技能水平。</a:t>
            </a:r>
          </a:p>
        </p:txBody>
      </p:sp>
      <p:sp>
        <p:nvSpPr>
          <p:cNvPr id="48" name="TextBox 48"/>
          <p:cNvSpPr txBox="1"/>
          <p:nvPr/>
        </p:nvSpPr>
        <p:spPr>
          <a:xfrm>
            <a:off x="164503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严格遵守手卫生原则</a:t>
            </a:r>
          </a:p>
        </p:txBody>
      </p:sp>
      <p:sp>
        <p:nvSpPr>
          <p:cNvPr id="49" name="TextBox 49"/>
          <p:cNvSpPr txBox="1"/>
          <p:nvPr/>
        </p:nvSpPr>
        <p:spPr>
          <a:xfrm>
            <a:off x="4757600" y="3350143"/>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使用正确的手卫生方法</a:t>
            </a:r>
          </a:p>
        </p:txBody>
      </p:sp>
      <p:sp>
        <p:nvSpPr>
          <p:cNvPr id="50" name="TextBox 50"/>
          <p:cNvSpPr txBox="1"/>
          <p:nvPr/>
        </p:nvSpPr>
        <p:spPr>
          <a:xfrm>
            <a:off x="787157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定期培训和考核</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l="12060" r="12060"/>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l="514" r="514"/>
          <a:stretch>
            <a:fillRect/>
          </a:stretch>
        </p:blipFill>
        <p:spPr>
          <a:xfrm>
            <a:off x="7771734"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患者手卫生规范</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宣传教育</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医疗机构应向患者及其家属宣传手卫生的重要性，指导患者正确洗手和保持手部清洁。</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提供便利的洗手设施</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医疗机构应在病房、门诊等区域提供便利的洗手设施，方便患者随时进行手部清洁。</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鼓励患者参与</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医疗机构应鼓励患者积极参与手卫生规范，如使用速干手消毒剂、正确佩戴口罩等。</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医疗机构应建立严格的医疗器械与设备清洁消毒流程，确保医疗器械与设备的清洁度和安全性。</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严格清洁消毒流程</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医疗机构应使用合格的消毒产品对医疗器械与设备进行消毒，确保消毒效果符合规范要求。</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使用合格的消毒产品</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医疗机构应定期对医疗器械与设备的清洁度和消毒效果进行监测与评估，及时发现问题并采取措施加以改进。</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定期监测与评估</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医疗器械与设备清洁消毒</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04</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手卫生规范在食品加工中的应用</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https://d.book118.com/896201154122010043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84</Paragraphs>
  <Slides>16</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16</vt:i4>
      </vt:variant>
    </vt:vector>
  </HeadingPairs>
  <TitlesOfParts>
    <vt:vector baseType="lpstr" size="21">
      <vt:lpstr>Arial</vt:lpstr>
      <vt:lpstr>Calibri</vt:lpstr>
      <vt:lpstr>微软雅黑</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2024-09-11T11:34:00.671</cp:lastPrinted>
  <dcterms:created xsi:type="dcterms:W3CDTF">2024-09-11T03:34:00Z</dcterms:created>
  <dcterms:modified xsi:type="dcterms:W3CDTF">2024-09-11T03:34:02Z</dcterms:modified>
</cp:coreProperties>
</file>