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tiff" ContentType="image/tif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7" r:id="rId36"/>
  </p:sldIdLst>
  <p:sldSz cx="12190095" cy="685927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tags" Target="tags/tag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2.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 Target="../slides/slide4.xml" TargetMode="Internal" /><Relationship Id="rId4" Type="http://schemas.openxmlformats.org/officeDocument/2006/relationships/slide" Target="../slides/slide21.xml" TargetMode="Internal" /><Relationship Id="rId5" Type="http://schemas.openxmlformats.org/officeDocument/2006/relationships/slide" Target="../slides/slide1.xml" TargetMode="Interna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76D433-E7EE-4F47-BEE5-07A694BEB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77FB9-0FAB-44A9-A208-025603487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05A8A0-2418-463B-BD90-26663F186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DA9976-8188-44AB-9A99-C0D46082C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4DB5F0-552A-4C24-961B-B9A93A52DC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08C97D-E283-4AC5-A062-9DF351A33C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9E4966-1C70-4EF9-8DA2-BE1AA10225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C282BB-76C4-44EE-A84A-9BBE17A269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1F7D03-4505-4879-A13A-300185217D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8FCE31-4B96-4CAE-9465-7763E10BC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2B060-DEAA-48A5-AADA-DA9C9FAF8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281" y="2130919"/>
            <a:ext cx="10361851" cy="147036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562" y="3887100"/>
            <a:ext cx="8533289" cy="1753006"/>
          </a:xfrm>
        </p:spPr>
        <p:txBody>
          <a:bodyPr/>
          <a:lstStyle>
            <a:lvl1pPr marL="0" indent="0" algn="ctr">
              <a:buNone/>
              <a:defRPr>
                <a:solidFill>
                  <a:schemeClr val="tx1">
                    <a:tint val="75000"/>
                  </a:schemeClr>
                </a:solidFill>
              </a:defRPr>
            </a:lvl1pPr>
            <a:lvl2pPr marL="544195" indent="0" algn="ctr">
              <a:buNone/>
              <a:defRPr>
                <a:solidFill>
                  <a:schemeClr val="tx1">
                    <a:tint val="75000"/>
                  </a:schemeClr>
                </a:solidFill>
              </a:defRPr>
            </a:lvl2pPr>
            <a:lvl3pPr marL="1088390" indent="0" algn="ctr">
              <a:buNone/>
              <a:defRPr>
                <a:solidFill>
                  <a:schemeClr val="tx1">
                    <a:tint val="75000"/>
                  </a:schemeClr>
                </a:solidFill>
              </a:defRPr>
            </a:lvl3pPr>
            <a:lvl4pPr marL="1632585" indent="0" algn="ctr">
              <a:buNone/>
              <a:defRPr>
                <a:solidFill>
                  <a:schemeClr val="tx1">
                    <a:tint val="75000"/>
                  </a:schemeClr>
                </a:solidFill>
              </a:defRPr>
            </a:lvl4pPr>
            <a:lvl5pPr marL="2176780" indent="0" algn="ctr">
              <a:buNone/>
              <a:defRPr>
                <a:solidFill>
                  <a:schemeClr val="tx1">
                    <a:tint val="75000"/>
                  </a:schemeClr>
                </a:solidFill>
              </a:defRPr>
            </a:lvl5pPr>
            <a:lvl6pPr marL="2720975" indent="0" algn="ctr">
              <a:buNone/>
              <a:defRPr>
                <a:solidFill>
                  <a:schemeClr val="tx1">
                    <a:tint val="75000"/>
                  </a:schemeClr>
                </a:solidFill>
              </a:defRPr>
            </a:lvl6pPr>
            <a:lvl7pPr marL="3265805" indent="0" algn="ctr">
              <a:buNone/>
              <a:defRPr>
                <a:solidFill>
                  <a:schemeClr val="tx1">
                    <a:tint val="75000"/>
                  </a:schemeClr>
                </a:solidFill>
              </a:defRPr>
            </a:lvl7pPr>
            <a:lvl8pPr marL="3810000" indent="0" algn="ctr">
              <a:buNone/>
              <a:defRPr>
                <a:solidFill>
                  <a:schemeClr val="tx1">
                    <a:tint val="75000"/>
                  </a:schemeClr>
                </a:solidFill>
              </a:defRPr>
            </a:lvl8pPr>
            <a:lvl9pPr marL="4354195" indent="0" algn="ctr">
              <a:buNone/>
              <a:defRPr>
                <a:solidFill>
                  <a:schemeClr val="tx1">
                    <a:tint val="75000"/>
                  </a:schemeClr>
                </a:solidFill>
              </a:defRPr>
            </a:lvl9pPr>
          </a:lstStyle>
          <a:p>
            <a:r>
              <a:rPr lang="zh-CN" altLang="en-US" smtClean="0"/>
              <a:t>单击此处编辑母版副标题样式</a:t>
            </a:r>
            <a:endParaRPr lang="zh-CN" altLang="en-US"/>
          </a:p>
        </p:txBody>
      </p:sp>
      <p:pic>
        <p:nvPicPr>
          <p:cNvPr id="4" name="Picture 2" descr="云"/>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4065588"/>
            <a:ext cx="12201525" cy="279241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树"/>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10323513" y="4122738"/>
            <a:ext cx="1866900" cy="2735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8" name="矩形 7"/>
          <p:cNvSpPr/>
          <p:nvPr userDrawn="1"/>
        </p:nvSpPr>
        <p:spPr>
          <a:xfrm>
            <a:off x="0" y="-35169"/>
            <a:ext cx="12190413" cy="569913"/>
          </a:xfrm>
          <a:prstGeom prst="rect">
            <a:avLst/>
          </a:prstGeom>
          <a:gradFill>
            <a:gsLst>
              <a:gs pos="0">
                <a:srgbClr val="0070A7"/>
              </a:gs>
              <a:gs pos="50000">
                <a:srgbClr val="0070A7">
                  <a:gamma/>
                  <a:tint val="85882"/>
                  <a:invGamma/>
                </a:srgbClr>
              </a:gs>
              <a:gs pos="100000">
                <a:srgbClr val="0070A7"/>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endParaRPr lang="zh-CN" altLang="en-US"/>
          </a:p>
        </p:txBody>
      </p:sp>
      <p:sp>
        <p:nvSpPr>
          <p:cNvPr id="3" name="内容占位符 2"/>
          <p:cNvSpPr>
            <a:spLocks noGrp="1"/>
          </p:cNvSpPr>
          <p:nvPr>
            <p:ph idx="1"/>
          </p:nvPr>
        </p:nvSpPr>
        <p:spPr>
          <a:xfrm>
            <a:off x="415522" y="765498"/>
            <a:ext cx="11353016" cy="713155"/>
          </a:xfrm>
        </p:spPr>
        <p:txBody>
          <a:bodyPr wrap="square">
            <a:spAutoFit/>
          </a:bodyPr>
          <a:lstStyle>
            <a:lvl1pPr marL="0" indent="720090" algn="just" hangingPunct="0">
              <a:lnSpc>
                <a:spcPct val="140000"/>
              </a:lnSpc>
              <a:spcBef>
                <a:spcPct val="0"/>
              </a:spcBef>
              <a:buNone/>
              <a:tabLst>
                <a:tab pos="5557520"/>
                <a:tab pos="9956800"/>
              </a:tabLst>
              <a:defRPr sz="2800" b="1"/>
            </a:lvl1pPr>
            <a:lvl2pPr marL="544195" indent="720090">
              <a:lnSpc>
                <a:spcPct val="140000"/>
              </a:lnSpc>
              <a:buNone/>
              <a:defRPr sz="2800" b="1"/>
            </a:lvl2pPr>
            <a:lvl3pPr marL="1088390" indent="720090">
              <a:lnSpc>
                <a:spcPct val="140000"/>
              </a:lnSpc>
              <a:buNone/>
              <a:defRPr sz="2800" b="1"/>
            </a:lvl3pPr>
            <a:lvl4pPr marL="1632585" indent="720090">
              <a:lnSpc>
                <a:spcPct val="140000"/>
              </a:lnSpc>
              <a:buNone/>
              <a:defRPr sz="2800" b="1"/>
            </a:lvl4pPr>
            <a:lvl5pPr marL="2176780" indent="720090">
              <a:lnSpc>
                <a:spcPct val="140000"/>
              </a:lnSpc>
              <a:buNone/>
              <a:defRPr sz="2800" b="1"/>
            </a:lvl5pPr>
          </a:lstStyle>
          <a:p>
            <a:pPr lvl="0"/>
            <a:r>
              <a:rPr lang="zh-CN" altLang="en-US" smtClean="0"/>
              <a:t>单击此处编辑母版文本样式</a:t>
            </a:r>
            <a:endParaRPr lang="zh-CN" altLang="en-US" smtClean="0"/>
          </a:p>
        </p:txBody>
      </p:sp>
      <p:sp>
        <p:nvSpPr>
          <p:cNvPr id="9" name="Line 55"/>
          <p:cNvSpPr>
            <a:spLocks noChangeShapeType="1"/>
          </p:cNvSpPr>
          <p:nvPr userDrawn="1"/>
        </p:nvSpPr>
        <p:spPr bwMode="auto">
          <a:xfrm>
            <a:off x="0" y="569913"/>
            <a:ext cx="12190413" cy="0"/>
          </a:xfrm>
          <a:prstGeom prst="line">
            <a:avLst/>
          </a:prstGeom>
          <a:noFill/>
          <a:ln w="19050">
            <a:solidFill>
              <a:srgbClr val="5F5F5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endParaRPr lang="zh-CN" altLang="en-US"/>
          </a:p>
        </p:txBody>
      </p:sp>
      <p:sp>
        <p:nvSpPr>
          <p:cNvPr id="11" name="Text Box 54"/>
          <p:cNvSpPr txBox="1">
            <a:spLocks noChangeArrowheads="1"/>
          </p:cNvSpPr>
          <p:nvPr userDrawn="1"/>
        </p:nvSpPr>
        <p:spPr bwMode="auto">
          <a:xfrm>
            <a:off x="5878513" y="115888"/>
            <a:ext cx="5762625" cy="366712"/>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r"/>
            <a:r>
              <a:rPr lang="zh-CN" altLang="en-US" sz="1800" smtClean="0">
                <a:solidFill>
                  <a:schemeClr val="bg1"/>
                </a:solidFill>
                <a:ea typeface="微软雅黑" panose="020b0503020204020204" pitchFamily="34" charset="-122"/>
                <a:cs typeface="Times New Roman" panose="02020603050405020304" pitchFamily="18" charset="0"/>
              </a:rPr>
              <a:t>第</a:t>
            </a:r>
            <a:r>
              <a:rPr lang="en-US" altLang="zh-CN" sz="1800" smtClean="0">
                <a:solidFill>
                  <a:schemeClr val="bg1"/>
                </a:solidFill>
                <a:ea typeface="微软雅黑" panose="020b0503020204020204" pitchFamily="34" charset="-122"/>
                <a:cs typeface="Times New Roman" panose="02020603050405020304" pitchFamily="18" charset="0"/>
              </a:rPr>
              <a:t>3</a:t>
            </a:r>
            <a:r>
              <a:rPr lang="zh-CN" altLang="en-US" sz="1800" smtClean="0">
                <a:solidFill>
                  <a:schemeClr val="bg1"/>
                </a:solidFill>
                <a:ea typeface="微软雅黑" panose="020b0503020204020204" pitchFamily="34" charset="-122"/>
                <a:cs typeface="Times New Roman" panose="02020603050405020304" pitchFamily="18" charset="0"/>
              </a:rPr>
              <a:t>章　基因工程</a:t>
            </a:r>
            <a:endParaRPr lang="zh-CN" altLang="en-US" sz="1800">
              <a:solidFill>
                <a:schemeClr val="bg1"/>
              </a:solidFill>
              <a:ea typeface="微软雅黑" panose="020b0503020204020204" pitchFamily="34" charset="-122"/>
              <a:cs typeface="Times New Roman" panose="02020603050405020304" pitchFamily="18" charset="0"/>
            </a:endParaRPr>
          </a:p>
        </p:txBody>
      </p:sp>
      <p:sp>
        <p:nvSpPr>
          <p:cNvPr id="12" name="Text Box 56"/>
          <p:cNvSpPr txBox="1">
            <a:spLocks noChangeArrowheads="1"/>
          </p:cNvSpPr>
          <p:nvPr userDrawn="1"/>
        </p:nvSpPr>
        <p:spPr bwMode="auto">
          <a:xfrm>
            <a:off x="1990750" y="92075"/>
            <a:ext cx="4175125" cy="3968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l" fontAlgn="ctr"/>
            <a:r>
              <a:rPr lang="zh-CN" altLang="en-US" sz="2000" b="1" smtClean="0">
                <a:solidFill>
                  <a:schemeClr val="bg1"/>
                </a:solidFill>
                <a:latin typeface="+mj-lt"/>
                <a:ea typeface="楷体" panose="02010609060101010101" pitchFamily="49" charset="-122"/>
                <a:cs typeface="Times New Roman" panose="02020603050405020304" pitchFamily="18" charset="0"/>
              </a:rPr>
              <a:t>生物学　选择性必修</a:t>
            </a:r>
            <a:r>
              <a:rPr lang="en-US" altLang="zh-CN" sz="2000" b="1" smtClean="0">
                <a:solidFill>
                  <a:schemeClr val="bg1"/>
                </a:solidFill>
                <a:latin typeface="+mj-lt"/>
                <a:ea typeface="楷体" panose="02010609060101010101" pitchFamily="49" charset="-122"/>
                <a:cs typeface="Times New Roman" panose="02020603050405020304" pitchFamily="18" charset="0"/>
              </a:rPr>
              <a:t>3</a:t>
            </a:r>
            <a:r>
              <a:rPr lang="zh-CN" altLang="en-US" sz="2000" b="1" smtClean="0">
                <a:solidFill>
                  <a:schemeClr val="bg1"/>
                </a:solidFill>
                <a:latin typeface="+mj-lt"/>
                <a:ea typeface="楷体" panose="02010609060101010101" pitchFamily="49" charset="-122"/>
                <a:cs typeface="Times New Roman" panose="02020603050405020304" pitchFamily="18" charset="0"/>
              </a:rPr>
              <a:t>　配人教版</a:t>
            </a:r>
            <a:endParaRPr lang="zh-CN" altLang="en-US" sz="2000" b="1">
              <a:solidFill>
                <a:schemeClr val="bg1"/>
              </a:solidFill>
              <a:latin typeface="+mj-lt"/>
              <a:ea typeface="楷体" panose="02010609060101010101" pitchFamily="49" charset="-122"/>
              <a:cs typeface="Times New Roman" panose="02020603050405020304" pitchFamily="18" charset="0"/>
            </a:endParaRPr>
          </a:p>
        </p:txBody>
      </p:sp>
      <p:pic>
        <p:nvPicPr>
          <p:cNvPr id="13" name="Picture 60" descr="图片3"/>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1639550" y="0"/>
            <a:ext cx="447675" cy="55721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2455345"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 Box 75">
            <a:hlinkClick r:id="rId3" action="ppaction://hlinksldjump"/>
          </p:cNvPr>
          <p:cNvSpPr txBox="1">
            <a:spLocks noChangeArrowheads="1"/>
          </p:cNvSpPr>
          <p:nvPr userDrawn="1"/>
        </p:nvSpPr>
        <p:spPr bwMode="auto">
          <a:xfrm>
            <a:off x="2636965"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课前</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新知导学</a:t>
            </a:r>
            <a:endParaRPr lang="zh-CN" altLang="en-US" sz="1200">
              <a:solidFill>
                <a:schemeClr val="tx1"/>
              </a:solidFill>
              <a:ea typeface="微软雅黑" panose="020b0503020204020204" pitchFamily="34" charset="-122"/>
            </a:endParaRPr>
          </a:p>
        </p:txBody>
      </p:sp>
      <p:pic>
        <p:nvPicPr>
          <p:cNvPr id="15"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327553"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16" name="Text Box 75">
            <a:hlinkClick r:id="rId4" action="ppaction://hlinksldjump"/>
          </p:cNvPr>
          <p:cNvSpPr txBox="1">
            <a:spLocks noChangeArrowheads="1"/>
          </p:cNvSpPr>
          <p:nvPr userDrawn="1"/>
        </p:nvSpPr>
        <p:spPr bwMode="auto">
          <a:xfrm>
            <a:off x="4509173"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课堂</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重难探究</a:t>
            </a:r>
            <a:endParaRPr lang="zh-CN" altLang="en-US" sz="1200">
              <a:solidFill>
                <a:schemeClr val="tx1"/>
              </a:solidFill>
              <a:ea typeface="微软雅黑" panose="020b0503020204020204" pitchFamily="34" charset="-122"/>
            </a:endParaRPr>
          </a:p>
        </p:txBody>
      </p:sp>
      <p:pic>
        <p:nvPicPr>
          <p:cNvPr id="17"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208709"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18" name="Text Box 75">
            <a:hlinkClick action="ppaction://hlinksldjump?num=40"/>
          </p:cNvPr>
          <p:cNvSpPr txBox="1">
            <a:spLocks noChangeArrowheads="1"/>
          </p:cNvSpPr>
          <p:nvPr userDrawn="1"/>
        </p:nvSpPr>
        <p:spPr bwMode="auto">
          <a:xfrm>
            <a:off x="6390329"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课堂</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延伸提分</a:t>
            </a:r>
            <a:endParaRPr lang="zh-CN" altLang="en-US" sz="1200">
              <a:solidFill>
                <a:schemeClr val="tx1"/>
              </a:solidFill>
              <a:ea typeface="微软雅黑" panose="020b0503020204020204" pitchFamily="34" charset="-122"/>
            </a:endParaRPr>
          </a:p>
        </p:txBody>
      </p:sp>
      <p:pic>
        <p:nvPicPr>
          <p:cNvPr id="19"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8071969"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21" name="Text Box 75">
            <a:hlinkClick action="ppaction://hlinksldjump?num=56"/>
          </p:cNvPr>
          <p:cNvSpPr txBox="1">
            <a:spLocks noChangeArrowheads="1"/>
          </p:cNvSpPr>
          <p:nvPr userDrawn="1"/>
        </p:nvSpPr>
        <p:spPr bwMode="auto">
          <a:xfrm>
            <a:off x="8253589"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小练</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素养达成</a:t>
            </a:r>
            <a:endParaRPr lang="zh-CN" altLang="en-US" sz="1200">
              <a:solidFill>
                <a:schemeClr val="tx1"/>
              </a:solidFill>
              <a:ea typeface="微软雅黑" panose="020b0503020204020204" pitchFamily="34" charset="-122"/>
            </a:endParaRPr>
          </a:p>
        </p:txBody>
      </p:sp>
      <p:pic>
        <p:nvPicPr>
          <p:cNvPr id="22"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9964687"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23" name="Text Box 75">
            <a:hlinkClick r:id="rId5" action="ppaction://hlinksldjump"/>
          </p:cNvPr>
          <p:cNvSpPr txBox="1">
            <a:spLocks noChangeArrowheads="1"/>
          </p:cNvSpPr>
          <p:nvPr userDrawn="1"/>
        </p:nvSpPr>
        <p:spPr bwMode="auto">
          <a:xfrm>
            <a:off x="10146307"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课后提能集训</a:t>
            </a:r>
            <a:endParaRPr lang="zh-CN" altLang="en-US" sz="1200">
              <a:solidFill>
                <a:schemeClr val="tx1"/>
              </a:solidFill>
              <a:ea typeface="微软雅黑" panose="020b0503020204020204" pitchFamily="34"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2" name="Picture 2" descr="谢谢观赏"/>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385763"/>
            <a:ext cx="12203113" cy="64849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file:///D:\qq&#25991;&#20214;\712321467\Image\C2C\Image2\%7b75232B38-A165-1FB7-499C-2E1C792CACB5%7d.png" TargetMode="External" /><Relationship Id="rId5" Type="http://schemas.openxmlformats.org/officeDocument/2006/relationships/image" Target="../media/image6.png" /><Relationship Id="rId6" Type="http://schemas.openxmlformats.org/officeDocument/2006/relationships/image" Target="../media/image7.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6"/>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609521" y="274701"/>
            <a:ext cx="10971372" cy="1143265"/>
          </a:xfrm>
          <a:prstGeom prst="rect">
            <a:avLst/>
          </a:prstGeom>
        </p:spPr>
        <p:txBody>
          <a:bodyPr vert="horz" lIns="108850" tIns="54425" rIns="108850" bIns="54425"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1" y="1600571"/>
            <a:ext cx="10971372" cy="4527011"/>
          </a:xfrm>
          <a:prstGeom prst="rect">
            <a:avLst/>
          </a:prstGeom>
        </p:spPr>
        <p:txBody>
          <a:bodyPr vert="horz" lIns="108850" tIns="54425" rIns="108850" bIns="54425"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pic>
        <p:nvPicPr>
          <p:cNvPr id="4" name="图片 1073743875" descr="学科网 zxxk.com" title=""/>
          <p:cNvPicPr>
            <a:picLocks noChangeAspect="1"/>
          </p:cNvPicPr>
          <p:nvPr/>
        </p:nvPicPr>
        <p:blipFill>
          <a:blip r:embed="rId5" r:link="rId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088390" rtl="0" eaLnBrk="1" latinLnBrk="0" hangingPunct="1">
        <a:spcBef>
          <a:spcPct val="0"/>
        </a:spcBef>
        <a:buNone/>
        <a:defRPr sz="5200" kern="1200">
          <a:solidFill>
            <a:schemeClr val="tx1"/>
          </a:solidFill>
          <a:latin typeface="+mj-lt"/>
          <a:ea typeface="+mj-ea"/>
          <a:cs typeface="+mj-cs"/>
        </a:defRPr>
      </a:lvl1pPr>
    </p:titleStyle>
    <p:bodyStyle>
      <a:lvl1pPr marL="408305" indent="-408305" algn="l" defTabSz="1088390" rtl="0" eaLnBrk="1" latinLnBrk="0" hangingPunct="1">
        <a:spcBef>
          <a:spcPct val="20000"/>
        </a:spcBef>
        <a:buFont typeface="Arial" pitchFamily="34" charset="0"/>
        <a:buChar char="•"/>
        <a:defRPr sz="3800" kern="1200">
          <a:solidFill>
            <a:schemeClr val="tx1"/>
          </a:solidFill>
          <a:latin typeface="+mn-lt"/>
          <a:ea typeface="+mn-ea"/>
          <a:cs typeface="+mn-cs"/>
        </a:defRPr>
      </a:lvl1pPr>
      <a:lvl2pPr marL="884555" indent="-340360" algn="l" defTabSz="1088390" rtl="0" eaLnBrk="1" latinLnBrk="0" hangingPunct="1">
        <a:spcBef>
          <a:spcPct val="20000"/>
        </a:spcBef>
        <a:buFont typeface="Arial" pitchFamily="34" charset="0"/>
        <a:buChar char="–"/>
        <a:defRPr sz="3300" kern="1200">
          <a:solidFill>
            <a:schemeClr val="tx1"/>
          </a:solidFill>
          <a:latin typeface="+mn-lt"/>
          <a:ea typeface="+mn-ea"/>
          <a:cs typeface="+mn-cs"/>
        </a:defRPr>
      </a:lvl2pPr>
      <a:lvl3pPr marL="1360805" indent="-272415" algn="l" defTabSz="1088390" rtl="0" eaLnBrk="1" latinLnBrk="0" hangingPunct="1">
        <a:spcBef>
          <a:spcPct val="20000"/>
        </a:spcBef>
        <a:buFont typeface="Arial" pitchFamily="34" charset="0"/>
        <a:buChar char="•"/>
        <a:defRPr sz="2900" kern="1200">
          <a:solidFill>
            <a:schemeClr val="tx1"/>
          </a:solidFill>
          <a:latin typeface="+mn-lt"/>
          <a:ea typeface="+mn-ea"/>
          <a:cs typeface="+mn-cs"/>
        </a:defRPr>
      </a:lvl3pPr>
      <a:lvl4pPr marL="190500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4pPr>
      <a:lvl5pPr marL="244919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p:bodyStyle>
    <p:other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tif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tif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tif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tif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tiff"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tiff"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tiff" /><Relationship Id="rId3" Type="http://schemas.openxmlformats.org/officeDocument/2006/relationships/image" Target="../media/image16.tiff"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NULL" TargetMode="External" /><Relationship Id="rId3" Type="http://schemas.openxmlformats.org/officeDocument/2006/relationships/image" Target="../media/image17.png" /><Relationship Id="rId4" Type="http://schemas.openxmlformats.org/officeDocument/2006/relationships/image" Target="../media/image18.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tiff"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21020211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title=""/>
          <p:cNvSpPr>
            <a:spLocks noGrp="1"/>
          </p:cNvSpPr>
          <p:nvPr>
            <p:ph type="ctrTitle"/>
          </p:nvPr>
        </p:nvSpPr>
        <p:spPr>
          <a:xfrm>
            <a:off x="262558" y="549474"/>
            <a:ext cx="11711831" cy="963239"/>
          </a:xfrm>
        </p:spPr>
        <p:txBody>
          <a:bodyPr>
            <a:noAutofit/>
          </a:bodyPr>
          <a:lstStyle/>
          <a:p>
            <a:pPr algn="l">
              <a:lnSpc>
                <a:spcPct val="150000"/>
              </a:lnSpc>
            </a:pPr>
            <a:r>
              <a:rPr lang="zh-CN" altLang="en-US" sz="4800" smtClean="0">
                <a:solidFill>
                  <a:schemeClr val="tx1"/>
                </a:solidFill>
                <a:latin typeface="方正综艺_GBK" pitchFamily="65" charset="-122"/>
                <a:ea typeface="方正综艺_GBK" pitchFamily="65" charset="-122"/>
              </a:rPr>
              <a:t>第</a:t>
            </a:r>
            <a:r>
              <a:rPr lang="en-US" altLang="zh-CN" sz="4800" smtClean="0">
                <a:solidFill>
                  <a:schemeClr val="tx1"/>
                </a:solidFill>
                <a:latin typeface="方正综艺_GBK" pitchFamily="65" charset="-122"/>
                <a:ea typeface="方正综艺_GBK" pitchFamily="65" charset="-122"/>
              </a:rPr>
              <a:t>3</a:t>
            </a:r>
            <a:r>
              <a:rPr lang="zh-CN" altLang="en-US" sz="4800" smtClean="0">
                <a:solidFill>
                  <a:schemeClr val="tx1"/>
                </a:solidFill>
                <a:latin typeface="方正综艺_GBK" pitchFamily="65" charset="-122"/>
                <a:ea typeface="方正综艺_GBK" pitchFamily="65" charset="-122"/>
              </a:rPr>
              <a:t>章　基因工程</a:t>
            </a:r>
            <a:endParaRPr lang="zh-CN" altLang="en-US" sz="4800" smtClean="0">
              <a:solidFill>
                <a:schemeClr val="tx1"/>
              </a:solidFill>
              <a:latin typeface="方正综艺_GBK" pitchFamily="65" charset="-122"/>
              <a:ea typeface="方正综艺_GBK" pitchFamily="65" charset="-122"/>
            </a:endParaRPr>
          </a:p>
        </p:txBody>
      </p:sp>
      <p:sp>
        <p:nvSpPr>
          <p:cNvPr id="3" name="副标题 2" title=""/>
          <p:cNvSpPr>
            <a:spLocks noGrp="1"/>
          </p:cNvSpPr>
          <p:nvPr>
            <p:ph type="subTitle" idx="1"/>
          </p:nvPr>
        </p:nvSpPr>
        <p:spPr>
          <a:xfrm>
            <a:off x="118542" y="2349674"/>
            <a:ext cx="11881320" cy="792088"/>
          </a:xfrm>
        </p:spPr>
        <p:txBody>
          <a:bodyPr>
            <a:noAutofit/>
          </a:bodyPr>
          <a:lstStyle/>
          <a:p>
            <a:pPr indent="266700">
              <a:spcAft>
                <a:spcPct val="0"/>
              </a:spcAft>
            </a:pPr>
            <a:r>
              <a:rPr lang="zh-CN" altLang="en-US" sz="4400" kern="100" smtClean="0">
                <a:solidFill>
                  <a:schemeClr val="tx1"/>
                </a:solidFill>
                <a:latin typeface="+mj-lt"/>
                <a:ea typeface="黑体" panose="02010600030101010101" pitchFamily="2" charset="-122"/>
                <a:cs typeface="Times New Roman" panose="02020603050405020304"/>
              </a:rPr>
              <a:t>第</a:t>
            </a:r>
            <a:r>
              <a:rPr lang="en-US" altLang="zh-CN" sz="4400" kern="100" smtClean="0">
                <a:solidFill>
                  <a:schemeClr val="tx1"/>
                </a:solidFill>
                <a:latin typeface="+mj-lt"/>
                <a:ea typeface="黑体" panose="02010600030101010101" pitchFamily="2" charset="-122"/>
                <a:cs typeface="Times New Roman" panose="02020603050405020304"/>
              </a:rPr>
              <a:t>3</a:t>
            </a:r>
            <a:r>
              <a:rPr lang="zh-CN" altLang="en-US" sz="4400" kern="100" smtClean="0">
                <a:solidFill>
                  <a:schemeClr val="tx1"/>
                </a:solidFill>
                <a:latin typeface="+mj-lt"/>
                <a:ea typeface="黑体" panose="02010600030101010101" pitchFamily="2" charset="-122"/>
                <a:cs typeface="Times New Roman" panose="02020603050405020304"/>
              </a:rPr>
              <a:t>节　基因工程的应用</a:t>
            </a:r>
            <a:endParaRPr lang="zh-CN" altLang="en-US" sz="4400" kern="100" smtClean="0">
              <a:solidFill>
                <a:schemeClr val="tx1"/>
              </a:solidFill>
              <a:effectLst/>
              <a:latin typeface="+mj-lt"/>
              <a:ea typeface="黑体" panose="02010600030101010101" pitchFamily="2" charset="-122"/>
              <a:cs typeface="Times New Roman" panose="02020603050405020304"/>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06574" y="1224166"/>
          <a:ext cx="11377264" cy="3573780"/>
        </p:xfrm>
        <a:graphic>
          <a:graphicData uri="http://schemas.openxmlformats.org/drawingml/2006/table">
            <a:tbl>
              <a:tblPr/>
              <a:tblGrid>
                <a:gridCol w="5328592"/>
                <a:gridCol w="6048672"/>
              </a:tblGrid>
              <a:tr h="586740">
                <a:tc>
                  <a:txBody>
                    <a:bodyPr vert="horz" wrap="square"/>
                    <a:lstStyle/>
                    <a:p>
                      <a:pPr algn="ctr">
                        <a:spcAft>
                          <a:spcPct val="0"/>
                        </a:spcAft>
                        <a:tabLst>
                          <a:tab pos="2743200"/>
                        </a:tabLst>
                      </a:pPr>
                      <a:r>
                        <a:rPr lang="zh-CN" altLang="zh-CN" sz="2800" b="1" kern="100" smtClean="0">
                          <a:effectLst/>
                          <a:latin typeface="+mn-lt"/>
                          <a:ea typeface="黑体" panose="02010600030101010101" pitchFamily="2" charset="-122"/>
                          <a:cs typeface="Times New Roman" panose="02020603050405020304"/>
                        </a:rPr>
                        <a:t>课标要点</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tabLst>
                          <a:tab pos="2743200"/>
                        </a:tabLst>
                      </a:pPr>
                      <a:r>
                        <a:rPr lang="zh-CN" sz="2800" b="1" kern="100">
                          <a:effectLst/>
                          <a:latin typeface="Times New Roman"/>
                          <a:ea typeface="黑体" panose="02010600030101010101" pitchFamily="2" charset="-122"/>
                          <a:cs typeface="Times New Roman" panose="02020603050405020304"/>
                        </a:rPr>
                        <a:t>学法指导</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7408">
                <a:tc>
                  <a:txBody>
                    <a:bodyPr vert="horz" wrap="square"/>
                    <a:lstStyle/>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1</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．举例说出基因工程的应用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2</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．基因工程的进展</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3</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．认同基因工程的应用促进生产力的提高</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1</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．结合具体实例了解基因工程在各个领域的应用</a:t>
                      </a: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 (</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科学思维</a:t>
                      </a: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2</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．联系当地生产、生活中的具体实例，思考如何用基因工程的方法解决实际问题</a:t>
                      </a: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 (</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科学探究、社会责任</a:t>
                      </a: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06574" y="787270"/>
          <a:ext cx="11377264" cy="5400600"/>
        </p:xfrm>
        <a:graphic>
          <a:graphicData uri="http://schemas.openxmlformats.org/drawingml/2006/table">
            <a:tbl>
              <a:tblPr/>
              <a:tblGrid>
                <a:gridCol w="11377264"/>
              </a:tblGrid>
              <a:tr h="586740">
                <a:tc>
                  <a:txBody>
                    <a:bodyPr vert="horz" wrap="square"/>
                    <a:lstStyle/>
                    <a:p>
                      <a:pPr algn="ctr">
                        <a:spcAft>
                          <a:spcPct val="0"/>
                        </a:spcAft>
                        <a:tabLst>
                          <a:tab pos="2743200"/>
                        </a:tabLst>
                      </a:pPr>
                      <a:r>
                        <a:rPr lang="zh-CN" altLang="en-US" sz="2800" b="1" kern="100" smtClean="0">
                          <a:effectLst/>
                          <a:latin typeface="Times New Roman"/>
                          <a:ea typeface="黑体" panose="02010600030101010101" pitchFamily="2" charset="-122"/>
                          <a:cs typeface="Times New Roman" panose="02020603050405020304"/>
                        </a:rPr>
                        <a:t>知识导图</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13860">
                <a:tc>
                  <a:txBody>
                    <a:bodyPr vert="horz" wrap="square"/>
                    <a:lstStyle/>
                    <a:p>
                      <a:pPr algn="ctr">
                        <a:lnSpc>
                          <a:spcPct val="140000"/>
                        </a:lnSpc>
                        <a:spcAft>
                          <a:spcPct val="0"/>
                        </a:spcAft>
                        <a:tabLst>
                          <a:tab pos="2743200"/>
                        </a:tabLst>
                      </a:pPr>
                      <a:r>
                        <a:rPr lang="en-US" sz="2800" b="1" kern="100">
                          <a:effectLst/>
                          <a:latin typeface="Times New Roman"/>
                          <a:ea typeface="黑体" panose="02010600030101010101" pitchFamily="2" charset="-122"/>
                          <a:cs typeface="Courier New" panose="02070309020205020404"/>
                        </a:rPr>
                        <a:t> </a:t>
                      </a:r>
                      <a:endParaRPr lang="en-US" sz="2800" b="1" kern="100" smtClean="0">
                        <a:effectLst/>
                        <a:latin typeface="Times New Roman"/>
                        <a:ea typeface="黑体" panose="02010600030101010101" pitchFamily="2" charset="-122"/>
                        <a:cs typeface="Courier New" panose="02070309020205020404"/>
                      </a:endParaRPr>
                    </a:p>
                    <a:p>
                      <a:pPr algn="ctr">
                        <a:lnSpc>
                          <a:spcPct val="140000"/>
                        </a:lnSpc>
                        <a:spcAft>
                          <a:spcPct val="0"/>
                        </a:spcAft>
                        <a:tabLst>
                          <a:tab pos="2743200"/>
                        </a:tabLst>
                      </a:pPr>
                      <a:endParaRPr lang="zh-CN" sz="2800" kern="100">
                        <a:effectLst/>
                        <a:latin typeface="宋体" panose="02010600030101010101" pitchFamily="2" charset="-122"/>
                        <a:ea typeface="Times New Roman" panose="02020603050405020304"/>
                        <a:cs typeface="Courier New" panose="02070309020205020404"/>
                      </a:endParaRPr>
                    </a:p>
                    <a:p>
                      <a:pPr algn="ctr">
                        <a:lnSpc>
                          <a:spcPct val="140000"/>
                        </a:lnSpc>
                        <a:spcAft>
                          <a:spcPct val="0"/>
                        </a:spcAft>
                        <a:tabLst>
                          <a:tab pos="2743200"/>
                        </a:tabLst>
                      </a:pPr>
                      <a:r>
                        <a:rPr lang="en-US" sz="2800" b="1" kern="100">
                          <a:effectLst/>
                          <a:latin typeface="Times New Roman"/>
                          <a:ea typeface="黑体" panose="02010600030101010101" pitchFamily="2" charset="-122"/>
                          <a:cs typeface="Courier New" panose="02070309020205020404"/>
                        </a:rPr>
                        <a:t> </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026" name="Picture 2" title=""/>
          <p:cNvPicPr>
            <a:picLocks noChangeAspect="1" noChangeArrowheads="1"/>
          </p:cNvPicPr>
          <p:nvPr/>
        </p:nvPicPr>
        <p:blipFill>
          <a:blip r:embed="rId2">
            <a:clrChange>
              <a:clrFrom>
                <a:srgbClr val="FFFFFF"/>
              </a:clrFrom>
              <a:clrTo>
                <a:srgbClr val="FFFFFF">
                  <a:alpha val="0"/>
                </a:srgbClr>
              </a:clrTo>
            </a:clrChange>
            <a:lum bright="-80000"/>
            <a:extLst>
              <a:ext uri="{28A0092B-C50C-407E-A947-70E740481C1C}">
                <a14:useLocalDpi xmlns:a14="http://schemas.microsoft.com/office/drawing/2010/main" val="0"/>
              </a:ext>
            </a:extLst>
          </a:blip>
          <a:stretch>
            <a:fillRect/>
          </a:stretch>
        </p:blipFill>
        <p:spPr bwMode="auto">
          <a:xfrm>
            <a:off x="3502918" y="1557586"/>
            <a:ext cx="5184576" cy="4452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title=""/>
          <p:cNvSpPr txBox="1">
            <a:spLocks noChangeArrowheads="1"/>
          </p:cNvSpPr>
          <p:nvPr/>
        </p:nvSpPr>
        <p:spPr bwMode="auto">
          <a:xfrm>
            <a:off x="2495550" y="3730212"/>
            <a:ext cx="7343775" cy="7016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课前</a:t>
            </a:r>
            <a:r>
              <a:rPr lang="en-US" altLang="zh-CN" sz="4000" smtClean="0">
                <a:solidFill>
                  <a:schemeClr val="tx1"/>
                </a:solidFill>
                <a:latin typeface="方正综艺_GBK" pitchFamily="65" charset="-122"/>
                <a:ea typeface="方正综艺_GBK" pitchFamily="65" charset="-122"/>
              </a:rPr>
              <a:t>·</a:t>
            </a:r>
            <a:r>
              <a:rPr lang="zh-CN" altLang="en-US" sz="4000" smtClean="0">
                <a:solidFill>
                  <a:schemeClr val="tx1"/>
                </a:solidFill>
                <a:latin typeface="方正综艺_GBK" pitchFamily="65" charset="-122"/>
                <a:ea typeface="方正综艺_GBK" pitchFamily="65" charset="-122"/>
              </a:rPr>
              <a:t>新知导学</a:t>
            </a:r>
            <a:endParaRPr lang="zh-CN" altLang="en-US" sz="4000">
              <a:solidFill>
                <a:schemeClr val="tx1"/>
              </a:solidFill>
              <a:latin typeface="方正综艺_GBK" pitchFamily="65" charset="-122"/>
              <a:ea typeface="方正综艺_GBK" pitchFamily="65"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19169"/>
            <a:ext cx="11353016" cy="5043571"/>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基因工程在农牧业方面的</a:t>
            </a:r>
            <a:r>
              <a:rPr lang="zh-CN" altLang="zh-CN" kern="100" smtClean="0">
                <a:latin typeface="Times New Roman" panose="02020603050405020304" pitchFamily="18" charset="0"/>
                <a:ea typeface="黑体" panose="02010600030101010101" pitchFamily="2" charset="-122"/>
                <a:cs typeface="Times New Roman" panose="02020603050405020304" pitchFamily="18" charset="0"/>
              </a:rPr>
              <a:t>应用</a:t>
            </a:r>
            <a:endParaRPr lang="en-US" altLang="zh-CN" kern="100" smtClean="0">
              <a:latin typeface="Times New Roman" panose="02020603050405020304" pitchFamily="18" charset="0"/>
              <a:ea typeface="黑体" panose="02010600030101010101" pitchFamily="2" charset="-122"/>
              <a:cs typeface="Times New Roman" panose="02020603050405020304" pitchFamily="18" charset="0"/>
            </a:endParaRPr>
          </a:p>
          <a:p>
            <a:pPr indent="713740">
              <a:tabLst>
                <a:tab pos="5581015"/>
                <a:tab pos="9541510"/>
              </a:tabLst>
            </a:pPr>
            <a:endParaRPr lang="zh-CN" altLang="zh-CN" sz="50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Times New Roman" panose="02020603050405020304" pitchFamily="18" charset="0"/>
                <a:ea typeface="宋体" panose="02010600030101010101" pitchFamily="2" charset="-122"/>
                <a:cs typeface="Times New Roman" panose="02020603050405020304" pitchFamily="18" charset="0"/>
              </a:rPr>
              <a:t>基因工程技术广泛用于</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改良</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、提高</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________________ 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等方面。</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转基因抗虫植物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过程：从某些生物中分离出具有</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的基因，将它导入作物中培育出具有</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的作物，是目前防治作物虫害的一种发展趋势。</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成果：转基因</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、玉米、大豆、水稻、马铃薯等</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099"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169" y="830238"/>
            <a:ext cx="2218359" cy="49101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title=""/>
          <p:cNvSpPr>
            <a:spLocks noChangeArrowheads="1"/>
          </p:cNvSpPr>
          <p:nvPr/>
        </p:nvSpPr>
        <p:spPr bwMode="auto">
          <a:xfrm>
            <a:off x="5663158" y="1485578"/>
            <a:ext cx="2348720"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动植物品种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8972016" y="1485578"/>
            <a:ext cx="307007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作物和畜产品</a:t>
            </a:r>
            <a:r>
              <a:rPr lang="zh-CN" altLang="zh-CN" sz="2800" b="1" kern="100"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的</a:t>
            </a: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0" name="Rectangle 3" title=""/>
          <p:cNvSpPr>
            <a:spLocks noChangeArrowheads="1"/>
          </p:cNvSpPr>
          <p:nvPr/>
        </p:nvSpPr>
        <p:spPr bwMode="auto">
          <a:xfrm>
            <a:off x="694606" y="2061642"/>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产量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1" name="Rectangle 3" title=""/>
          <p:cNvSpPr>
            <a:spLocks noChangeArrowheads="1"/>
          </p:cNvSpPr>
          <p:nvPr/>
        </p:nvSpPr>
        <p:spPr bwMode="auto">
          <a:xfrm>
            <a:off x="6978660" y="3240954"/>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抗虫功能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2" name="Rectangle 3" title=""/>
          <p:cNvSpPr>
            <a:spLocks noChangeArrowheads="1"/>
          </p:cNvSpPr>
          <p:nvPr/>
        </p:nvSpPr>
        <p:spPr bwMode="auto">
          <a:xfrm>
            <a:off x="3574926" y="3861842"/>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抗虫性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3" name="Rectangle 3" title=""/>
          <p:cNvSpPr>
            <a:spLocks noChangeArrowheads="1"/>
          </p:cNvSpPr>
          <p:nvPr/>
        </p:nvSpPr>
        <p:spPr bwMode="auto">
          <a:xfrm>
            <a:off x="3934966" y="5013970"/>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抗虫棉花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par>
                                <p:cTn id="13" presetID="3" presetClass="entr" presetSubtype="10" dur="500" fill="hold" nodeType="with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blinds(horizontal)">
                                      <p:cBhvr>
                                        <p:cTn id="15" dur="500"/>
                                        <p:tgtEl>
                                          <p:spTgt spid="10">
                                            <p:txEl>
                                              <p:pRg st="0" end="0"/>
                                            </p:txEl>
                                          </p:spTgt>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nodeType="clickEffect">
                                  <p:stCondLst>
                                    <p:cond delay="0"/>
                                  </p:stCondLst>
                                  <p:childTnLst>
                                    <p:set>
                                      <p:cBhvr>
                                        <p:cTn id="19" dur="1" fill="hold">
                                          <p:stCondLst>
                                            <p:cond delay="0"/>
                                          </p:stCondLst>
                                        </p:cTn>
                                        <p:tgtEl>
                                          <p:spTgt spid="11">
                                            <p:txEl>
                                              <p:pRg st="0" end="0"/>
                                            </p:txEl>
                                          </p:spTgt>
                                        </p:tgtEl>
                                        <p:attrNameLst>
                                          <p:attrName>style.visibility</p:attrName>
                                        </p:attrNameLst>
                                      </p:cBhvr>
                                      <p:to>
                                        <p:strVal val="visible"/>
                                      </p:to>
                                    </p:set>
                                    <p:animEffect transition="in" filter="blinds(horizontal)">
                                      <p:cBhvr>
                                        <p:cTn id="20" dur="500"/>
                                        <p:tgtEl>
                                          <p:spTgt spid="11">
                                            <p:txEl>
                                              <p:pRg st="0" end="0"/>
                                            </p:txEl>
                                          </p:spTgt>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nodeType="clickEffect">
                                  <p:stCondLst>
                                    <p:cond delay="0"/>
                                  </p:stCondLst>
                                  <p:childTnLst>
                                    <p:set>
                                      <p:cBhvr>
                                        <p:cTn id="24" dur="1" fill="hold">
                                          <p:stCondLst>
                                            <p:cond delay="0"/>
                                          </p:stCondLst>
                                        </p:cTn>
                                        <p:tgtEl>
                                          <p:spTgt spid="12">
                                            <p:txEl>
                                              <p:pRg st="0" end="0"/>
                                            </p:txEl>
                                          </p:spTgt>
                                        </p:tgtEl>
                                        <p:attrNameLst>
                                          <p:attrName>style.visibility</p:attrName>
                                        </p:attrNameLst>
                                      </p:cBhvr>
                                      <p:to>
                                        <p:strVal val="visible"/>
                                      </p:to>
                                    </p:set>
                                    <p:animEffect transition="in" filter="blinds(horizontal)">
                                      <p:cBhvr>
                                        <p:cTn id="25" dur="500"/>
                                        <p:tgtEl>
                                          <p:spTgt spid="12">
                                            <p:txEl>
                                              <p:pRg st="0" end="0"/>
                                            </p:txEl>
                                          </p:spTgt>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3" presetClass="entr" presetSubtype="10" dur="500" fill="hold" nodeType="clickEffect">
                                  <p:stCondLst>
                                    <p:cond delay="0"/>
                                  </p:stCondLst>
                                  <p:childTnLst>
                                    <p:set>
                                      <p:cBhvr>
                                        <p:cTn id="29" dur="1" fill="hold">
                                          <p:stCondLst>
                                            <p:cond delay="0"/>
                                          </p:stCondLst>
                                        </p:cTn>
                                        <p:tgtEl>
                                          <p:spTgt spid="13">
                                            <p:txEl>
                                              <p:pRg st="0" end="0"/>
                                            </p:txEl>
                                          </p:spTgt>
                                        </p:tgtEl>
                                        <p:attrNameLst>
                                          <p:attrName>style.visibility</p:attrName>
                                        </p:attrNameLst>
                                      </p:cBhvr>
                                      <p:to>
                                        <p:strVal val="visible"/>
                                      </p:to>
                                    </p:set>
                                    <p:animEffect transition="in" filter="blinds(horizontal)">
                                      <p:cBhvr>
                                        <p:cTn id="3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4935849"/>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转基因抗病植物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过程：将来源于某些病毒、真菌等的</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导入植物中，培育出转基因抗病植物。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成果：转基因抗病毒甜椒、番木瓜、烟草等。</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转基因抗除草剂植物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过程：将</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的基因导入作物，可以培育出抗除草剂的作物品种。</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成果：转基因抗除草剂玉米、大豆、油菜和甜菜等</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7712829" y="1413570"/>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抗病基因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3239251" y="3789834"/>
            <a:ext cx="415209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降解或抵抗某种除草剂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068581"/>
            <a:ext cx="11353016" cy="3729365"/>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4</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改良植物的品质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将</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____________________________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编码基因导入植物中，可以提高这些氨基酸的含量。如科学家培育的某种转基因玉米中赖氨酸的含量提高</a:t>
            </a:r>
            <a:r>
              <a:rPr lang="en-US" altLang="zh-CN" kern="100">
                <a:latin typeface="Times New Roman" panose="02020603050405020304" pitchFamily="18" charset="0"/>
                <a:ea typeface="宋体" panose="02010600030101010101" pitchFamily="2" charset="-122"/>
                <a:cs typeface="Courier New" panose="02070309020205020404" pitchFamily="49" charset="0"/>
              </a:rPr>
              <a:t>30%</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将</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相关的基因导入矮牵牛中，使它呈现出自然界没有的颜色变异，大大提高了它的观赏价值</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2229869" y="1716653"/>
            <a:ext cx="487344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必需氨基酸含量多的蛋白质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2206774" y="3516853"/>
            <a:ext cx="343074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与植物花青素代谢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title=""/>
          <p:cNvSpPr>
            <a:spLocks noGrp="1"/>
          </p:cNvSpPr>
          <p:nvPr>
            <p:ph idx="1"/>
          </p:nvPr>
        </p:nvSpPr>
        <p:spPr>
          <a:xfrm>
            <a:off x="415522" y="765498"/>
            <a:ext cx="11353016" cy="3729365"/>
          </a:xfrm>
        </p:spPr>
        <p:txBody>
          <a:bodyPr/>
          <a:lstStyle/>
          <a:p>
            <a:pPr indent="713740">
              <a:tabLst>
                <a:tab pos="5581015"/>
                <a:tab pos="9541510"/>
              </a:tabLst>
            </a:pPr>
            <a:endParaRPr lang="en-US" altLang="zh-CN" kern="100" smtClean="0">
              <a:latin typeface="Times New Roman" panose="02020603050405020304" pitchFamily="18" charset="0"/>
              <a:ea typeface="黑体" panose="02010600030101010101" pitchFamily="2" charset="-122"/>
              <a:cs typeface="Courier New" panose="02070309020205020404" pitchFamily="49" charset="0"/>
            </a:endParaRPr>
          </a:p>
          <a:p>
            <a:pPr indent="713740">
              <a:tabLst>
                <a:tab pos="5581015"/>
                <a:tab pos="9541510"/>
              </a:tabLst>
            </a:pPr>
            <a:r>
              <a:rPr lang="en-US" altLang="zh-CN" kern="100" smtClean="0">
                <a:latin typeface="Times New Roman" panose="02020603050405020304" pitchFamily="18" charset="0"/>
                <a:ea typeface="黑体" panose="02010600030101010101" pitchFamily="2" charset="-122"/>
                <a:cs typeface="Courier New" panose="02070309020205020404" pitchFamily="49" charset="0"/>
              </a:rPr>
              <a:t>5</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提高动物的生长速率</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过程：将</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基因导入动物体内，以提高动物的生长速率。</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成果：转基因超级鲤鱼</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en-US"/>
          </a:p>
          <a:p>
            <a:endParaRPr lang="zh-CN" altLang="en-US"/>
          </a:p>
        </p:txBody>
      </p:sp>
      <p:sp>
        <p:nvSpPr>
          <p:cNvPr id="3" name="Rectangle 3" title=""/>
          <p:cNvSpPr>
            <a:spLocks noChangeArrowheads="1"/>
          </p:cNvSpPr>
          <p:nvPr/>
        </p:nvSpPr>
        <p:spPr bwMode="auto">
          <a:xfrm>
            <a:off x="3247698" y="1989634"/>
            <a:ext cx="270939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外源生长激素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内容占位符 1" title=""/>
          <p:cNvSpPr>
            <a:spLocks noGrp="1"/>
          </p:cNvSpPr>
          <p:nvPr>
            <p:ph idx="1"/>
          </p:nvPr>
        </p:nvSpPr>
        <p:spPr>
          <a:xfrm>
            <a:off x="415522" y="1068581"/>
            <a:ext cx="11353016" cy="3729365"/>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6</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改善畜产品的品质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乳糖不耐受：有些人</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由于</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分泌少，不能完全消化牛奶中的乳糖，食用牛奶后会出现</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等不适症状。</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解决措施：将</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基因导入奶牛基因组，使获得的转基因牛分泌的乳汁中，</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的含量大大降低，而其他营养成分不受影响</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3" name="Rectangle 3" title=""/>
          <p:cNvSpPr>
            <a:spLocks noChangeArrowheads="1"/>
          </p:cNvSpPr>
          <p:nvPr/>
        </p:nvSpPr>
        <p:spPr bwMode="auto">
          <a:xfrm>
            <a:off x="5835989" y="1716653"/>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乳糖酶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5548593" y="2349588"/>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腹泻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4112430" y="2950438"/>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肠乳糖酶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4021699" y="3551288"/>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乳糖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blinds(horizontal)">
                                      <p:cBhvr>
                                        <p:cTn id="12" dur="500"/>
                                        <p:tgtEl>
                                          <p:spTgt spid="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blinds(horizontal)">
                                      <p:cBhvr>
                                        <p:cTn id="17" dur="500"/>
                                        <p:tgtEl>
                                          <p:spTgt spid="5">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blinds(horizontal)">
                                      <p:cBhvr>
                                        <p:cTn id="2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08328"/>
            <a:ext cx="11353016" cy="2221260"/>
          </a:xfrm>
          <a:ln>
            <a:solidFill>
              <a:schemeClr val="tx1"/>
            </a:solidFill>
          </a:ln>
        </p:spPr>
        <p:txBody>
          <a:bodyPr/>
          <a:lstStyle/>
          <a:p>
            <a:pPr>
              <a:lnSpc>
                <a:spcPct val="7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转基因抗虫棉的目的基因是什么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是从哪种生物中获取的</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_____________________________________</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i="1" kern="100" err="1">
                <a:latin typeface="Times New Roman" panose="02020603050405020304" pitchFamily="18" charset="0"/>
                <a:ea typeface="宋体" panose="02010600030101010101" pitchFamily="2" charset="-122"/>
                <a:cs typeface="Courier New" panose="02070309020205020404" pitchFamily="49" charset="0"/>
              </a:rPr>
              <a:t>Bt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抗虫蛋白基因。是从苏云金杆菌体内提取出来</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的</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22" y="1383696"/>
            <a:ext cx="1689100"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693490"/>
            <a:ext cx="11353016" cy="5660087"/>
          </a:xfrm>
        </p:spPr>
        <p:txBody>
          <a:bodyPr/>
          <a:lstStyle/>
          <a:p>
            <a:pPr indent="713740">
              <a:lnSpc>
                <a:spcPct val="130000"/>
              </a:lnSpc>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关于转基因抗病毒植物，以下说法正确的是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．转基因抗病毒植物可以抵抗所有病毒</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．转基因抗病毒植物对病毒的抗性具有局限性或特异性</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．转基因抗病毒植物可以抗害虫</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．转基因抗病毒植物可以稳定遗传，不会变异</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B</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每一种抗病毒的基因只能抵抗一种病毒，即转基因抗病毒植物对病毒的抗性具有局限性或特异性，</a:t>
            </a:r>
            <a:r>
              <a:rPr lang="en-US" altLang="zh-CN" kern="100">
                <a:latin typeface="Times New Roman" panose="02020603050405020304" pitchFamily="18" charset="0"/>
                <a:ea typeface="楷体" panose="02010609060101010101" pitchFamily="49" charset="-122"/>
                <a:cs typeface="Courier New" panose="02070309020205020404" pitchFamily="49" charset="0"/>
              </a:rPr>
              <a:t>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a:t>
            </a:r>
            <a:r>
              <a:rPr lang="en-US" altLang="zh-CN" kern="100">
                <a:latin typeface="Times New Roman" panose="02020603050405020304" pitchFamily="18" charset="0"/>
                <a:ea typeface="楷体" panose="02010609060101010101" pitchFamily="49" charset="-122"/>
                <a:cs typeface="Courier New" panose="02070309020205020404" pitchFamily="49" charset="0"/>
              </a:rPr>
              <a:t>B</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正确；转基因抗病毒植物能抵抗某种病毒，但不能抗害虫，</a:t>
            </a:r>
            <a:r>
              <a:rPr lang="en-US" altLang="zh-CN" kern="100">
                <a:latin typeface="Times New Roman" panose="02020603050405020304" pitchFamily="18" charset="0"/>
                <a:ea typeface="楷体" panose="02010609060101010101" pitchFamily="49" charset="-122"/>
                <a:cs typeface="Courier New" panose="02070309020205020404" pitchFamily="49" charset="0"/>
              </a:rPr>
              <a:t>C</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错误；转基因抗病毒植物可以稳定遗传，也会发生变异，</a:t>
            </a:r>
            <a:r>
              <a:rPr lang="en-US" altLang="zh-CN" kern="100">
                <a:latin typeface="Times New Roman" panose="02020603050405020304" pitchFamily="18" charset="0"/>
                <a:ea typeface="楷体" panose="02010609060101010101" pitchFamily="49" charset="-122"/>
                <a:cs typeface="Courier New" panose="02070309020205020404" pitchFamily="49" charset="0"/>
              </a:rPr>
              <a:t>D</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70670" y="887742"/>
            <a:ext cx="1314298" cy="38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7" dur="500"/>
                                        <p:tgtEl>
                                          <p:spTgt spid="3">
                                            <p:txEl>
                                              <p:pRg st="5" end="5"/>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334566" y="984144"/>
            <a:ext cx="11353016" cy="5065116"/>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基因工程在医药卫生领域的应用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70000"/>
              </a:lnSpc>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利用微生物或动植物的细胞作为受体细胞生产药物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方法：对微生物或动植物</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进行</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，使它们能够生产药物。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药物种类：细胞因子、</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和激素等。</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用途：预防和治疗人类肿瘤、心血管疾病</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、糖尿病和</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等。</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endParaRPr lang="zh-CN" altLang="en-US"/>
          </a:p>
        </p:txBody>
      </p:sp>
      <p:pic>
        <p:nvPicPr>
          <p:cNvPr id="4100" name="Picture 4"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9213" y="1126765"/>
            <a:ext cx="2219543" cy="49323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title=""/>
          <p:cNvSpPr>
            <a:spLocks noChangeArrowheads="1"/>
          </p:cNvSpPr>
          <p:nvPr/>
        </p:nvSpPr>
        <p:spPr bwMode="auto">
          <a:xfrm>
            <a:off x="6455246" y="2349674"/>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基因改造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5377727" y="3547684"/>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抗体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7103318" y="3547684"/>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疫苗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8716309" y="4176592"/>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传染病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9" name="Rectangle 3" title=""/>
          <p:cNvSpPr>
            <a:spLocks noChangeArrowheads="1"/>
          </p:cNvSpPr>
          <p:nvPr/>
        </p:nvSpPr>
        <p:spPr bwMode="auto">
          <a:xfrm>
            <a:off x="1081554" y="4752656"/>
            <a:ext cx="270939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类风湿关节炎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blinds(horizontal)">
                                      <p:cBhvr>
                                        <p:cTn id="2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053530"/>
            <a:ext cx="11353016" cy="3729365"/>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利用哺乳动物批量生产药物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过程：将药用蛋白基因与乳腺中特异表达的基因的</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等调控元件重组在一起，通过</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的方法导入哺乳动物的受精卵中，由这个受精卵发育成的转基因动物</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进入</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后，可以通过</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来生产所需要的药物，这称为</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_________________________________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成果：抗凝血酶、血清白蛋白、生长激素等</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9621359" y="1701602"/>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启动子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4539210" y="2330510"/>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显微注射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6628077" y="2906574"/>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泌乳期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10083826" y="2906574"/>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分泌乳汁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8" name="Rectangle 3" title=""/>
          <p:cNvSpPr>
            <a:spLocks noChangeArrowheads="1"/>
          </p:cNvSpPr>
          <p:nvPr/>
        </p:nvSpPr>
        <p:spPr bwMode="auto">
          <a:xfrm>
            <a:off x="5252298" y="3501802"/>
            <a:ext cx="595547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乳腺生物反应器或乳房生物反应器　</a:t>
            </a:r>
            <a:endParaRPr lang="zh-CN" altLang="zh-CN" sz="1050" kern="100">
              <a:effectLst/>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blinds(horizontal)">
                                      <p:cBhvr>
                                        <p:cTn id="2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67767"/>
            <a:ext cx="11353016" cy="3126123"/>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器官移植</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器官移植面临的问题：器官短缺</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和</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解决措施：在器官供体的基因组中导入某种</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，以抑制</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的表达，或设法除去</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，然后再结合克隆技术，培育出不会</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引起</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的转基因克隆器官</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7064758" y="1815839"/>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免疫排斥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8792950" y="2444747"/>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调节因子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943442" y="3013849"/>
            <a:ext cx="270939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抗原决定基因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6986210" y="3013849"/>
            <a:ext cx="270939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抗原决定基因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8" name="Rectangle 3" title=""/>
          <p:cNvSpPr>
            <a:spLocks noChangeArrowheads="1"/>
          </p:cNvSpPr>
          <p:nvPr/>
        </p:nvSpPr>
        <p:spPr bwMode="auto">
          <a:xfrm>
            <a:off x="5041994" y="3601745"/>
            <a:ext cx="2709396"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免疫排斥反应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blinds(horizontal)">
                                      <p:cBhvr>
                                        <p:cTn id="2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08328"/>
            <a:ext cx="11353016" cy="2738325"/>
          </a:xfrm>
          <a:ln>
            <a:solidFill>
              <a:schemeClr val="tx1"/>
            </a:solidFill>
          </a:ln>
        </p:spPr>
        <p:txBody>
          <a:bodyPr/>
          <a:lstStyle/>
          <a:p>
            <a:pPr>
              <a:lnSpc>
                <a:spcPct val="5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在培育动物乳腺生物反应器时，为什么将目的基因与乳腺蛋白基因的启动子等调控元件重组在一起</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_____________________________________</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为了保证目的基因只在乳腺细胞中</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表达</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22" y="1383696"/>
            <a:ext cx="1689100"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269554"/>
            <a:ext cx="11353016" cy="3729365"/>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动物基因工程技术有可能使建立移植器官工厂的设想成为现实，科学家正试图利用基因工程的方法对猪的器官进行改造，对猪的器官改造后所达到的要求是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．能够提高猪的生长速率</a:t>
            </a:r>
            <a:r>
              <a:rPr lang="en-US" altLang="zh-CN" kern="100">
                <a:latin typeface="Times New Roman" panose="02020603050405020304" pitchFamily="18" charset="0"/>
                <a:ea typeface="宋体" panose="02010600030101010101" pitchFamily="2" charset="-122"/>
                <a:cs typeface="Courier New" panose="02070309020205020404" pitchFamily="49" charset="0"/>
              </a:rPr>
              <a:t>	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．没有免疫排斥反应</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．改善猪器官的品质</a:t>
            </a:r>
            <a:r>
              <a:rPr lang="en-US" altLang="zh-CN" kern="100">
                <a:latin typeface="Times New Roman" panose="02020603050405020304" pitchFamily="18" charset="0"/>
                <a:ea typeface="宋体" panose="02010600030101010101" pitchFamily="2" charset="-122"/>
                <a:cs typeface="Courier New" panose="02070309020205020404" pitchFamily="49" charset="0"/>
              </a:rPr>
              <a:t>	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．能够生产药物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B</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70670" y="1463806"/>
            <a:ext cx="1314298" cy="38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97546"/>
            <a:ext cx="11353016" cy="4265923"/>
          </a:xfrm>
        </p:spPr>
        <p:txBody>
          <a:bodyPr/>
          <a:lstStyle/>
          <a:p>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器官短缺和免疫排斥是制约器官移植的两大难题。目前，科学家正试图利用基因工程方法对猪器官进行改造，采用的方法是给器官供体猪的基因组中导入某种调节因子，以抑制抗原决定基因的表达，或设法除去抗原决定基因，再结合克隆技术，培育出没有免疫排斥反应的转基因克隆动物器官。所以对猪的器官改造后所达到的要求是没有免疫排斥反应，</a:t>
            </a:r>
            <a:r>
              <a:rPr lang="en-US" altLang="zh-CN" kern="100">
                <a:latin typeface="Times New Roman" panose="02020603050405020304" pitchFamily="18" charset="0"/>
                <a:ea typeface="楷体" panose="02010609060101010101" pitchFamily="49" charset="-122"/>
                <a:cs typeface="Courier New" panose="02070309020205020404" pitchFamily="49" charset="0"/>
              </a:rPr>
              <a:t>B</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19393"/>
            <a:ext cx="11353016" cy="5660087"/>
          </a:xfrm>
        </p:spPr>
        <p:txBody>
          <a:bodyPr/>
          <a:lstStyle/>
          <a:p>
            <a:pPr indent="713740">
              <a:lnSpc>
                <a:spcPct val="130000"/>
              </a:lnSpc>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基因工程在食品工业方面的应用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基因工程菌：用基因工程的方法，使</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得到高效表达的菌类。</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成果：生产食品工业用酶、</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和维生素等。</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甜味剂阿斯巴甜主要由</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和</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形成，可以通过</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实现</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大规模生产。</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(4)</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奶酪的生产：将编码牛</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的基因导入</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、黑曲霉或酵母菌的基因组中，通过</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批量生产凝乳酶。</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(5)</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淀粉酶、脂肪酶也可以通过构建</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，然后用发酵技术生产</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101" name="Picture 5"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8582" y="801237"/>
            <a:ext cx="2221078" cy="49286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title=""/>
          <p:cNvSpPr>
            <a:spLocks noChangeArrowheads="1"/>
          </p:cNvSpPr>
          <p:nvPr/>
        </p:nvSpPr>
        <p:spPr bwMode="auto">
          <a:xfrm>
            <a:off x="7640822" y="1311891"/>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外源基因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6164975" y="2421682"/>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氨基酸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5591150" y="2971028"/>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天冬氨酸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7986771" y="2971028"/>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苯丙氨酸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9" name="Rectangle 3" title=""/>
          <p:cNvSpPr>
            <a:spLocks noChangeArrowheads="1"/>
          </p:cNvSpPr>
          <p:nvPr/>
        </p:nvSpPr>
        <p:spPr bwMode="auto">
          <a:xfrm>
            <a:off x="1486694" y="3508845"/>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基因工程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0" name="Rectangle 3" title=""/>
          <p:cNvSpPr>
            <a:spLocks noChangeArrowheads="1"/>
          </p:cNvSpPr>
          <p:nvPr/>
        </p:nvSpPr>
        <p:spPr bwMode="auto">
          <a:xfrm>
            <a:off x="5425537" y="4082676"/>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凝乳酶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1" name="Rectangle 3" title=""/>
          <p:cNvSpPr>
            <a:spLocks noChangeArrowheads="1"/>
          </p:cNvSpPr>
          <p:nvPr/>
        </p:nvSpPr>
        <p:spPr bwMode="auto">
          <a:xfrm>
            <a:off x="8995038" y="4082676"/>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大肠杆菌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2" name="Rectangle 3" title=""/>
          <p:cNvSpPr>
            <a:spLocks noChangeArrowheads="1"/>
          </p:cNvSpPr>
          <p:nvPr/>
        </p:nvSpPr>
        <p:spPr bwMode="auto">
          <a:xfrm>
            <a:off x="5560047" y="4636065"/>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工业发酵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3" name="Rectangle 3" title=""/>
          <p:cNvSpPr>
            <a:spLocks noChangeArrowheads="1"/>
          </p:cNvSpPr>
          <p:nvPr/>
        </p:nvSpPr>
        <p:spPr bwMode="auto">
          <a:xfrm>
            <a:off x="6959271" y="5185411"/>
            <a:ext cx="2348720"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基因工程菌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blinds(horizontal)">
                                      <p:cBhvr>
                                        <p:cTn id="27" dur="500"/>
                                        <p:tgtEl>
                                          <p:spTgt spid="9">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10">
                                            <p:txEl>
                                              <p:pRg st="0" end="0"/>
                                            </p:txEl>
                                          </p:spTgt>
                                        </p:tgtEl>
                                        <p:attrNameLst>
                                          <p:attrName>style.visibility</p:attrName>
                                        </p:attrNameLst>
                                      </p:cBhvr>
                                      <p:to>
                                        <p:strVal val="visible"/>
                                      </p:to>
                                    </p:set>
                                    <p:animEffect transition="in" filter="blinds(horizontal)">
                                      <p:cBhvr>
                                        <p:cTn id="32" dur="500"/>
                                        <p:tgtEl>
                                          <p:spTgt spid="10">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blinds(horizontal)">
                                      <p:cBhvr>
                                        <p:cTn id="37" dur="500"/>
                                        <p:tgtEl>
                                          <p:spTgt spid="11">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nodeType="clickEffect">
                                  <p:stCondLst>
                                    <p:cond delay="0"/>
                                  </p:stCondLst>
                                  <p:childTnLst>
                                    <p:set>
                                      <p:cBhvr>
                                        <p:cTn id="41" dur="1" fill="hold">
                                          <p:stCondLst>
                                            <p:cond delay="0"/>
                                          </p:stCondLst>
                                        </p:cTn>
                                        <p:tgtEl>
                                          <p:spTgt spid="12">
                                            <p:txEl>
                                              <p:pRg st="0" end="0"/>
                                            </p:txEl>
                                          </p:spTgt>
                                        </p:tgtEl>
                                        <p:attrNameLst>
                                          <p:attrName>style.visibility</p:attrName>
                                        </p:attrNameLst>
                                      </p:cBhvr>
                                      <p:to>
                                        <p:strVal val="visible"/>
                                      </p:to>
                                    </p:set>
                                    <p:animEffect transition="in" filter="blinds(horizontal)">
                                      <p:cBhvr>
                                        <p:cTn id="42" dur="500"/>
                                        <p:tgtEl>
                                          <p:spTgt spid="12">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nodeType="clickEffect">
                                  <p:stCondLst>
                                    <p:cond delay="0"/>
                                  </p:stCondLst>
                                  <p:childTnLst>
                                    <p:set>
                                      <p:cBhvr>
                                        <p:cTn id="46" dur="1" fill="hold">
                                          <p:stCondLst>
                                            <p:cond delay="0"/>
                                          </p:stCondLst>
                                        </p:cTn>
                                        <p:tgtEl>
                                          <p:spTgt spid="13">
                                            <p:txEl>
                                              <p:pRg st="0" end="0"/>
                                            </p:txEl>
                                          </p:spTgt>
                                        </p:tgtEl>
                                        <p:attrNameLst>
                                          <p:attrName>style.visibility</p:attrName>
                                        </p:attrNameLst>
                                      </p:cBhvr>
                                      <p:to>
                                        <p:strVal val="visible"/>
                                      </p:to>
                                    </p:set>
                                    <p:animEffect transition="in" filter="blinds(horizontal)">
                                      <p:cBhvr>
                                        <p:cTn id="47"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08328"/>
            <a:ext cx="11353016" cy="2738325"/>
          </a:xfrm>
          <a:ln>
            <a:solidFill>
              <a:schemeClr val="tx1"/>
            </a:solidFill>
          </a:ln>
        </p:spPr>
        <p:txBody>
          <a:bodyPr/>
          <a:lstStyle/>
          <a:p>
            <a:pPr>
              <a:lnSpc>
                <a:spcPct val="5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利用工程菌生产食品工业用酶时，目的基因是直接导入受体细胞吗</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_____________________________________</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不是，必须先构建基因表达</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载体</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22" y="1383696"/>
            <a:ext cx="1689100"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693490"/>
            <a:ext cx="11353016" cy="5539092"/>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奶酪是一种被广泛食用的发酵奶制品。大多数奶酪的生产需要使用凝乳酶来凝聚固化奶中的蛋白质。传统的制备凝乳酶的方法不能满足市场的需求，下列选项中属于大量生产凝乳酶方法的是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．细胞融合技术　</a:t>
            </a:r>
            <a:r>
              <a:rPr lang="en-US" altLang="zh-CN" kern="100">
                <a:latin typeface="Times New Roman" panose="02020603050405020304" pitchFamily="18" charset="0"/>
                <a:ea typeface="宋体" panose="02010600030101010101" pitchFamily="2" charset="-122"/>
                <a:cs typeface="Courier New" panose="02070309020205020404" pitchFamily="49" charset="0"/>
              </a:rPr>
              <a:t>	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．转基因技术</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．组织培养技术</a:t>
            </a:r>
            <a:r>
              <a:rPr lang="en-US" altLang="zh-CN" kern="100">
                <a:latin typeface="Times New Roman" panose="02020603050405020304" pitchFamily="18" charset="0"/>
                <a:ea typeface="宋体" panose="02010600030101010101" pitchFamily="2" charset="-122"/>
                <a:cs typeface="Courier New" panose="02070309020205020404" pitchFamily="49" charset="0"/>
              </a:rPr>
              <a:t>	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．人工诱变</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B</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大量生产凝乳酶可以将凝乳酶基因导入大肠杆菌等微生物中，再通过工业发酵批量生产，</a:t>
            </a:r>
            <a:r>
              <a:rPr lang="en-US" altLang="zh-CN" kern="100">
                <a:latin typeface="Times New Roman" panose="02020603050405020304" pitchFamily="18" charset="0"/>
                <a:ea typeface="楷体" panose="02010609060101010101" pitchFamily="49" charset="-122"/>
                <a:cs typeface="Courier New" panose="02070309020205020404" pitchFamily="49" charset="0"/>
              </a:rPr>
              <a:t>B</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14686" y="837506"/>
            <a:ext cx="1314298" cy="38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title=""/>
          <p:cNvSpPr txBox="1">
            <a:spLocks noChangeArrowheads="1"/>
          </p:cNvSpPr>
          <p:nvPr/>
        </p:nvSpPr>
        <p:spPr bwMode="auto">
          <a:xfrm>
            <a:off x="2495550" y="3730212"/>
            <a:ext cx="7343775" cy="707886"/>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课堂</a:t>
            </a:r>
            <a:r>
              <a:rPr lang="en-US" altLang="zh-CN" sz="4000" smtClean="0">
                <a:solidFill>
                  <a:schemeClr val="tx1"/>
                </a:solidFill>
                <a:latin typeface="方正综艺_GBK" pitchFamily="65" charset="-122"/>
                <a:ea typeface="方正综艺_GBK" pitchFamily="65" charset="-122"/>
              </a:rPr>
              <a:t>·</a:t>
            </a:r>
            <a:r>
              <a:rPr lang="zh-CN" altLang="en-US" sz="4000">
                <a:latin typeface="方正综艺_GBK" pitchFamily="65" charset="-122"/>
                <a:ea typeface="方正综艺_GBK" pitchFamily="65" charset="-122"/>
              </a:rPr>
              <a:t>重难</a:t>
            </a:r>
            <a:r>
              <a:rPr lang="zh-CN" altLang="en-US" sz="4000" smtClean="0">
                <a:latin typeface="方正综艺_GBK" pitchFamily="65" charset="-122"/>
                <a:ea typeface="方正综艺_GBK" pitchFamily="65" charset="-122"/>
              </a:rPr>
              <a:t>探究</a:t>
            </a:r>
            <a:endParaRPr lang="zh-CN" altLang="en-US" sz="4000">
              <a:latin typeface="方正综艺_GBK" pitchFamily="65" charset="-122"/>
              <a:ea typeface="方正综艺_GBK" pitchFamily="65"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076" name="Picture 4"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207" y="1083515"/>
            <a:ext cx="11393540" cy="56426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7207" y="1117614"/>
            <a:ext cx="11393540" cy="564266"/>
          </a:xfrm>
          <a:prstGeom prst="rect">
            <a:avLst/>
          </a:prstGeom>
          <a:noFill/>
          <a:extLst>
            <a:ext uri="{909E8E84-426E-40DD-AFC4-6F175D3DCCD1}">
              <a14:hiddenFill xmlns:a14="http://schemas.microsoft.com/office/drawing/2010/main">
                <a:solidFill>
                  <a:srgbClr val="FFFFFF"/>
                </a:solidFill>
              </a14:hiddenFill>
            </a:ext>
          </a:extLst>
        </p:spPr>
      </p:pic>
      <p:sp>
        <p:nvSpPr>
          <p:cNvPr id="13" name="内容占位符 2" title=""/>
          <p:cNvSpPr txBox="1"/>
          <p:nvPr/>
        </p:nvSpPr>
        <p:spPr>
          <a:xfrm>
            <a:off x="2422798" y="1152878"/>
            <a:ext cx="9345740" cy="54080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黑体" panose="02010600030101010101" pitchFamily="2" charset="-122"/>
                <a:cs typeface="Times New Roman" panose="02020603050405020304" pitchFamily="18" charset="0"/>
              </a:rPr>
              <a:t>基因工程在农牧业方面的应用</a:t>
            </a:r>
            <a:endParaRPr lang="zh-CN" altLang="en-US"/>
          </a:p>
        </p:txBody>
      </p:sp>
      <p:sp>
        <p:nvSpPr>
          <p:cNvPr id="14" name="内容占位符 2" title=""/>
          <p:cNvSpPr txBox="1"/>
          <p:nvPr/>
        </p:nvSpPr>
        <p:spPr>
          <a:xfrm>
            <a:off x="415522" y="1837694"/>
            <a:ext cx="11353016" cy="66218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gn="ctr"/>
            <a:r>
              <a:rPr lang="en-US" altLang="zh-CN" kern="100">
                <a:ea typeface="方正小标宋_GBK"/>
              </a:rPr>
              <a:t>[</a:t>
            </a:r>
            <a:r>
              <a:rPr lang="zh-CN" altLang="zh-CN" kern="100">
                <a:ea typeface="方正小标宋_GBK"/>
                <a:cs typeface="Times New Roman" panose="02020603050405020304"/>
              </a:rPr>
              <a:t>知识归纳</a:t>
            </a:r>
            <a:r>
              <a:rPr lang="en-US" altLang="zh-CN" kern="100">
                <a:ea typeface="方正小标宋_GBK"/>
              </a:rPr>
              <a:t>]</a:t>
            </a:r>
            <a:endParaRPr lang="zh-CN" altLang="en-US"/>
          </a:p>
        </p:txBody>
      </p:sp>
      <p:sp>
        <p:nvSpPr>
          <p:cNvPr id="15" name="内容占位符 2" title=""/>
          <p:cNvSpPr>
            <a:spLocks noGrp="1"/>
          </p:cNvSpPr>
          <p:nvPr>
            <p:ph idx="1"/>
          </p:nvPr>
        </p:nvSpPr>
        <p:spPr>
          <a:xfrm>
            <a:off x="415522" y="2485766"/>
            <a:ext cx="11353016" cy="2456196"/>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基因工程在农牧业方面的应用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改良动植物品种。</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提高作物和畜产品的产量。</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074874"/>
            <a:ext cx="11353016" cy="651023"/>
          </a:xfrm>
        </p:spPr>
        <p:txBody>
          <a:bodyPr/>
          <a:lstStyle/>
          <a:p>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转基因植物在农业方面的</a:t>
            </a:r>
            <a:r>
              <a:rPr lang="zh-CN" altLang="zh-CN" kern="100" smtClean="0">
                <a:latin typeface="Times New Roman" panose="02020603050405020304" pitchFamily="18" charset="0"/>
                <a:ea typeface="黑体" panose="02010600030101010101" pitchFamily="2" charset="-122"/>
                <a:cs typeface="Times New Roman" panose="02020603050405020304" pitchFamily="18" charset="0"/>
              </a:rPr>
              <a:t>应用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graphicFrame>
        <p:nvGraphicFramePr>
          <p:cNvPr id="4" name="表格 3" title=""/>
          <p:cNvGraphicFramePr>
            <a:graphicFrameLocks noGrp="1"/>
          </p:cNvGraphicFramePr>
          <p:nvPr/>
        </p:nvGraphicFramePr>
        <p:xfrm>
          <a:off x="415522" y="1888242"/>
          <a:ext cx="11353015" cy="3413760"/>
        </p:xfrm>
        <a:graphic>
          <a:graphicData uri="http://schemas.openxmlformats.org/drawingml/2006/table">
            <a:tbl>
              <a:tblPr/>
              <a:tblGrid>
                <a:gridCol w="1158008"/>
                <a:gridCol w="2289428"/>
                <a:gridCol w="2520280"/>
                <a:gridCol w="2376264"/>
                <a:gridCol w="3009035"/>
              </a:tblGrid>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项目</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转基因抗虫植物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转基因抗病植物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转基因抗除草剂植物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改良作物品质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目的</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具有抗虫功能的基因，如</a:t>
                      </a:r>
                      <a:r>
                        <a:rPr lang="en-US" sz="2800" b="1" i="1" kern="100">
                          <a:effectLst/>
                          <a:latin typeface="Times New Roman" panose="02020603050405020304" pitchFamily="18" charset="0"/>
                          <a:ea typeface="宋体" panose="02010600030101010101" pitchFamily="2" charset="-122"/>
                          <a:cs typeface="Courier New" panose="02070309020205020404" pitchFamily="49" charset="0"/>
                        </a:rPr>
                        <a:t>Bt</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抗病基因，如病毒外壳蛋白基因、几丁质酶基因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降解或抵抗某种除草剂的基因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必需氨基酸含量多的蛋白质编码基因，与植物花青素代谢相关的基因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15522" y="1053530"/>
          <a:ext cx="11353015" cy="4608576"/>
        </p:xfrm>
        <a:graphic>
          <a:graphicData uri="http://schemas.openxmlformats.org/drawingml/2006/table">
            <a:tbl>
              <a:tblPr/>
              <a:tblGrid>
                <a:gridCol w="999164"/>
                <a:gridCol w="2304256"/>
                <a:gridCol w="2232248"/>
                <a:gridCol w="2160240"/>
                <a:gridCol w="3657107"/>
              </a:tblGrid>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项目</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转基因抗虫植物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转基因抗病植物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转基因抗除草剂植物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改良作物品质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方法</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从某些生物中分离出具有抗虫功能的基因，将其导入作物中</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将来源于某些病毒、真菌等的抗病基因导入作物中</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将降解或抵抗某种除草剂的基因导入作物中</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将必需氨基酸含量多的蛋白质编码基因或植物花青素代谢相关的基因分别导入不同植物中，使之具有特定的性状</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15522" y="837506"/>
          <a:ext cx="11353015" cy="5205984"/>
        </p:xfrm>
        <a:graphic>
          <a:graphicData uri="http://schemas.openxmlformats.org/drawingml/2006/table">
            <a:tbl>
              <a:tblPr/>
              <a:tblGrid>
                <a:gridCol w="1158008"/>
                <a:gridCol w="2549887"/>
                <a:gridCol w="2549887"/>
                <a:gridCol w="2549887"/>
                <a:gridCol w="2545346"/>
              </a:tblGrid>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项目</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转基因抗虫植物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转基因抗病植物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2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转基因抗除草剂植物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改良作物品质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成果</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转基因抗虫棉花、玉米、大豆等</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转基因抗病毒甜椒、烟草等</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转基因抗除草剂玉米、大豆等</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赖氨酸含量提高的转基因玉米、花色奇特的矮牵牛</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优点</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减少化学农药的使用，降低生产成本，减少环境污染，降低了对人体健康的损害</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提高作物抵抗不良环境的能力和作物产量</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提高人们的生活品质；提高花卉观赏价值</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981522"/>
            <a:ext cx="11353016" cy="651023"/>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转基因动物在畜牧业方面的</a:t>
            </a:r>
            <a:r>
              <a:rPr lang="zh-CN" altLang="zh-CN" kern="100" smtClean="0">
                <a:latin typeface="Times New Roman" panose="02020603050405020304" pitchFamily="18" charset="0"/>
                <a:ea typeface="黑体" panose="02010600030101010101" pitchFamily="2" charset="-122"/>
                <a:cs typeface="Times New Roman" panose="02020603050405020304" pitchFamily="18" charset="0"/>
              </a:rPr>
              <a:t>应用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graphicFrame>
        <p:nvGraphicFramePr>
          <p:cNvPr id="2" name="表格 1" title=""/>
          <p:cNvGraphicFramePr>
            <a:graphicFrameLocks noGrp="1"/>
          </p:cNvGraphicFramePr>
          <p:nvPr/>
        </p:nvGraphicFramePr>
        <p:xfrm>
          <a:off x="406574" y="1773610"/>
          <a:ext cx="11377264" cy="2987040"/>
        </p:xfrm>
        <a:graphic>
          <a:graphicData uri="http://schemas.openxmlformats.org/drawingml/2006/table">
            <a:tbl>
              <a:tblPr/>
              <a:tblGrid>
                <a:gridCol w="2742803"/>
                <a:gridCol w="2742803"/>
                <a:gridCol w="2742803"/>
                <a:gridCol w="3148855"/>
              </a:tblGrid>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项目</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目的基因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作用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成果</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提高动物的生长速度</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外源生长激素基因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促进生长，提高生长速率</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转基因鲤鱼、转基因绵羊</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改善畜产品的品质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肠乳糖酶基因</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减少牛乳中乳糖含量</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转基因牛分泌的乳汁中乳糖含量少</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060456"/>
            <a:ext cx="11353016" cy="5151293"/>
          </a:xfrm>
          <a:ln>
            <a:solidFill>
              <a:schemeClr val="tx1"/>
            </a:solidFill>
            <a:prstDash val="lgDash"/>
          </a:ln>
        </p:spPr>
        <p:txBody>
          <a:bodyPr/>
          <a:lstStyle/>
          <a:p>
            <a:pPr>
              <a:lnSpc>
                <a:spcPct val="5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下图为抗虫棉的培育过程，分析并回答下列问题：</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endParaRPr lang="en-US" altLang="zh-CN" smtClean="0"/>
          </a:p>
          <a:p>
            <a:endParaRPr lang="en-US" altLang="zh-CN"/>
          </a:p>
          <a:p>
            <a:endParaRPr lang="en-US" altLang="zh-CN" smtClean="0"/>
          </a:p>
          <a:p>
            <a:endParaRPr lang="en-US" altLang="zh-CN"/>
          </a:p>
          <a:p>
            <a:endParaRPr lang="en-US" altLang="zh-CN" smtClean="0"/>
          </a:p>
          <a:p>
            <a:endParaRPr lang="en-US" altLang="zh-CN"/>
          </a:p>
          <a:p>
            <a:endParaRPr lang="zh-CN" altLang="en-US"/>
          </a:p>
        </p:txBody>
      </p:sp>
      <p:pic>
        <p:nvPicPr>
          <p:cNvPr id="4098" name="Picture 2" title=""/>
          <p:cNvPicPr>
            <a:picLocks noChangeAspect="1" noChangeArrowheads="1"/>
          </p:cNvPicPr>
          <p:nvPr/>
        </p:nvPicPr>
        <p:blipFill>
          <a:blip r:embed="rId3" r:link="rId2">
            <a:extLst>
              <a:ext uri="{28A0092B-C50C-407E-A947-70E740481C1C}">
                <a14:useLocalDpi xmlns:a14="http://schemas.microsoft.com/office/drawing/2010/main" val="0"/>
              </a:ext>
            </a:extLst>
          </a:blip>
          <a:stretch>
            <a:fillRect/>
          </a:stretch>
        </p:blipFill>
        <p:spPr bwMode="auto">
          <a:xfrm>
            <a:off x="694606" y="837506"/>
            <a:ext cx="1957270" cy="455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6" name="Picture 2" title=""/>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142878" y="1917626"/>
            <a:ext cx="5865828" cy="415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5476960"/>
          </a:xfrm>
          <a:ln>
            <a:solidFill>
              <a:schemeClr val="tx1"/>
            </a:solidFill>
            <a:prstDash val="lgDash"/>
          </a:ln>
        </p:spPr>
        <p:txBody>
          <a:bodyPr/>
          <a:lstStyle/>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(1)</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该过程中的目的基因和载体分别是什么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(2)</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该实例中，采用什么方法导入目的基因</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为什么目的基因可以整合到染色体的</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上</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(3)</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该实例中，检测目的基因是否成功表达的常用方法有哪些</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CC00CC"/>
                </a:solidFill>
                <a:latin typeface="Times New Roman" panose="02020603050405020304" pitchFamily="18" charset="0"/>
                <a:ea typeface="黑体" panose="02010600030101010101" pitchFamily="2" charset="-122"/>
                <a:cs typeface="Times New Roman" panose="02020603050405020304" pitchFamily="18" charset="0"/>
              </a:rPr>
              <a:t>提示：</a:t>
            </a:r>
            <a:r>
              <a:rPr lang="en-US" altLang="zh-CN" kern="100">
                <a:latin typeface="Times New Roman" panose="02020603050405020304" pitchFamily="18" charset="0"/>
                <a:ea typeface="楷体" panose="02010609060101010101" pitchFamily="49" charset="-122"/>
                <a:cs typeface="Courier New" panose="02070309020205020404" pitchFamily="49" charset="0"/>
              </a:rPr>
              <a:t>(1)</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目的基因是</a:t>
            </a:r>
            <a:r>
              <a:rPr lang="en-US" altLang="zh-CN" i="1" kern="100" err="1">
                <a:latin typeface="Times New Roman" panose="02020603050405020304" pitchFamily="18" charset="0"/>
                <a:ea typeface="楷体" panose="02010609060101010101" pitchFamily="49" charset="-122"/>
                <a:cs typeface="Courier New" panose="02070309020205020404" pitchFamily="49" charset="0"/>
              </a:rPr>
              <a:t>Bt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抗虫蛋白基因，载体是</a:t>
            </a:r>
            <a:r>
              <a:rPr lang="en-US" altLang="zh-CN" kern="100" err="1">
                <a:latin typeface="Times New Roman" panose="02020603050405020304" pitchFamily="18" charset="0"/>
                <a:ea typeface="楷体" panose="02010609060101010101" pitchFamily="49" charset="-122"/>
                <a:cs typeface="Courier New" panose="02070309020205020404" pitchFamily="49" charset="0"/>
              </a:rPr>
              <a:t>Ti</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质粒。</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(2)</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采用的方法是农杆菌转化法。由于</a:t>
            </a:r>
            <a:r>
              <a:rPr lang="en-US" altLang="zh-CN" kern="100" err="1">
                <a:latin typeface="Times New Roman" panose="02020603050405020304" pitchFamily="18" charset="0"/>
                <a:ea typeface="楷体" panose="02010609060101010101" pitchFamily="49" charset="-122"/>
                <a:cs typeface="Courier New" panose="02070309020205020404" pitchFamily="49" charset="0"/>
              </a:rPr>
              <a:t>Ti</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质粒上的</a:t>
            </a:r>
            <a:r>
              <a:rPr lang="en-US" altLang="zh-CN" kern="100">
                <a:latin typeface="Times New Roman" panose="02020603050405020304" pitchFamily="18" charset="0"/>
                <a:ea typeface="楷体" panose="02010609060101010101" pitchFamily="49" charset="-122"/>
                <a:cs typeface="Courier New" panose="02070309020205020404" pitchFamily="49" charset="0"/>
              </a:rPr>
              <a:t>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转入受体细胞后能整合到受体细胞的染色体</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上，而目的基因又插入了</a:t>
            </a:r>
            <a:r>
              <a:rPr lang="en-US" altLang="zh-CN" kern="100">
                <a:latin typeface="Times New Roman" panose="02020603050405020304" pitchFamily="18" charset="0"/>
                <a:ea typeface="楷体" panose="02010609060101010101" pitchFamily="49" charset="-122"/>
                <a:cs typeface="Courier New" panose="02070309020205020404" pitchFamily="49" charset="0"/>
              </a:rPr>
              <a:t>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上，所以目的基因可以整合到受体细胞的染色体</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上。</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(3)</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抗原－抗体杂交法、用棉花叶饲喂棉铃虫</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par>
                                <p:cTn id="8" presetID="14" presetClass="entr" presetSubtype="10" dur="50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0" dur="500"/>
                                        <p:tgtEl>
                                          <p:spTgt spid="3">
                                            <p:txEl>
                                              <p:pRg st="4" end="4"/>
                                            </p:txEl>
                                          </p:spTgt>
                                        </p:tgtEl>
                                      </p:cBhvr>
                                    </p:animEffect>
                                  </p:childTnLst>
                                </p:cTn>
                              </p:par>
                              <p:par>
                                <p:cTn id="11" presetID="14" presetClass="entr" presetSubtype="10" dur="50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内容占位符 2" title=""/>
          <p:cNvSpPr txBox="1"/>
          <p:nvPr/>
        </p:nvSpPr>
        <p:spPr>
          <a:xfrm>
            <a:off x="415522" y="693490"/>
            <a:ext cx="11353016" cy="66218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gn="ctr"/>
            <a:r>
              <a:rPr lang="en-US" altLang="zh-CN" kern="100" smtClean="0">
                <a:ea typeface="方正小标宋_GBK"/>
              </a:rPr>
              <a:t>[</a:t>
            </a:r>
            <a:r>
              <a:rPr lang="zh-CN" altLang="zh-CN" kern="100">
                <a:ea typeface="方正小标宋_GBK"/>
                <a:cs typeface="Times New Roman" panose="02020603050405020304"/>
              </a:rPr>
              <a:t>对点精练</a:t>
            </a:r>
            <a:r>
              <a:rPr lang="en-US" altLang="zh-CN" kern="100" smtClean="0">
                <a:ea typeface="方正小标宋_GBK"/>
              </a:rPr>
              <a:t>]</a:t>
            </a:r>
            <a:endParaRPr lang="zh-CN" altLang="en-US"/>
          </a:p>
        </p:txBody>
      </p:sp>
      <p:sp>
        <p:nvSpPr>
          <p:cNvPr id="7" name="内容占位符 2" title=""/>
          <p:cNvSpPr>
            <a:spLocks noGrp="1"/>
          </p:cNvSpPr>
          <p:nvPr>
            <p:ph idx="1"/>
          </p:nvPr>
        </p:nvSpPr>
        <p:spPr>
          <a:xfrm>
            <a:off x="415522" y="1341562"/>
            <a:ext cx="11353016" cy="4935849"/>
          </a:xfrm>
        </p:spPr>
        <p:txBody>
          <a:bodyPr/>
          <a:lstStyle/>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楷体" panose="02010609060101010101" pitchFamily="49" charset="-122"/>
                <a:cs typeface="Courier New" panose="02070309020205020404" pitchFamily="49" charset="0"/>
              </a:rPr>
              <a:t>(2023·</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广东深圳期中</a:t>
            </a:r>
            <a:r>
              <a:rPr lang="en-US" altLang="zh-CN" kern="100">
                <a:latin typeface="Times New Roman" panose="02020603050405020304" pitchFamily="18" charset="0"/>
                <a:ea typeface="楷体" panose="02010609060101010101" pitchFamily="49" charset="-122"/>
                <a:cs typeface="Courier New" panose="02070309020205020404" pitchFamily="49"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水稻根部一般没有根瘤菌，在种植时常需要施加氮肥。科学家想利用基因工程技术将相关基因导入水稻细胞中，建立水稻</a:t>
            </a:r>
            <a:r>
              <a:rPr lang="en-US" altLang="zh-CN" kern="100">
                <a:latin typeface="宋体" panose="02010600030101010101" pitchFamily="2" charset="-122"/>
                <a:ea typeface="等线" panose="02010600030101010101" pitchFamily="2" charset="-122"/>
                <a:cs typeface="Times New Roman" panose="02020603050405020304" pitchFamily="18"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小型化肥厂</a:t>
            </a:r>
            <a:r>
              <a:rPr lang="en-US" altLang="zh-CN" kern="100">
                <a:latin typeface="宋体" panose="02010600030101010101" pitchFamily="2" charset="-122"/>
                <a:ea typeface="等线" panose="02010600030101010101" pitchFamily="2" charset="-122"/>
                <a:cs typeface="Times New Roman" panose="02020603050405020304" pitchFamily="18"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，让水稻直接固氮，减少使用氮肥的生产成本以及可能造成的环境污染。下列相关叙述错误的是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．用</a:t>
            </a:r>
            <a:r>
              <a:rPr lang="en-US" altLang="zh-CN" kern="100">
                <a:latin typeface="Times New Roman" panose="02020603050405020304" pitchFamily="18" charset="0"/>
                <a:ea typeface="宋体" panose="02010600030101010101" pitchFamily="2" charset="-122"/>
                <a:cs typeface="Courier New" panose="02070309020205020404" pitchFamily="49" charset="0"/>
              </a:rPr>
              <a:t>PCR</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技术可从根瘤菌</a:t>
            </a:r>
            <a:r>
              <a:rPr lang="en-US" altLang="zh-CN" kern="100">
                <a:latin typeface="Times New Roman" panose="02020603050405020304" pitchFamily="18" charset="0"/>
                <a:ea typeface="宋体" panose="02010600030101010101" pitchFamily="2" charset="-122"/>
                <a:cs typeface="Courier New" panose="02070309020205020404" pitchFamily="49" charset="0"/>
              </a:rPr>
              <a:t>DNA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中获取固氮基因</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宋体" panose="02010600030101010101" pitchFamily="2" charset="-122"/>
                <a:cs typeface="Courier New" panose="02070309020205020404" pitchFamily="49" charset="0"/>
              </a:rPr>
              <a:t>PCR</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扩增后的目的基因可直接注入水稻细胞中</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宋体" panose="02010600030101010101" pitchFamily="2" charset="-122"/>
                <a:cs typeface="Courier New" panose="02070309020205020404" pitchFamily="49" charset="0"/>
              </a:rPr>
              <a:t>PCR</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技术可用于检测目的基因是否插入水稻基因组中</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．实验中需将转基因水稻种植在缺氮培养液中进行</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筛选</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4873718"/>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B</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en-US" altLang="zh-CN" kern="100">
                <a:latin typeface="Times New Roman" panose="02020603050405020304" pitchFamily="18" charset="0"/>
                <a:ea typeface="楷体" panose="02010609060101010101" pitchFamily="49" charset="-122"/>
                <a:cs typeface="Courier New" panose="02070309020205020404" pitchFamily="49" charset="0"/>
              </a:rPr>
              <a:t>PCR</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技术的原理是模拟生物体内</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分子复制过程，故用</a:t>
            </a:r>
            <a:r>
              <a:rPr lang="en-US" altLang="zh-CN" kern="100">
                <a:latin typeface="Times New Roman" panose="02020603050405020304" pitchFamily="18" charset="0"/>
                <a:ea typeface="楷体" panose="02010609060101010101" pitchFamily="49" charset="-122"/>
                <a:cs typeface="Courier New" panose="02070309020205020404" pitchFamily="49" charset="0"/>
              </a:rPr>
              <a:t>PCR</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技术可从根瘤菌</a:t>
            </a:r>
            <a:r>
              <a:rPr lang="en-US" altLang="zh-CN" kern="100">
                <a:latin typeface="Times New Roman" panose="02020603050405020304" pitchFamily="18" charset="0"/>
                <a:ea typeface="楷体" panose="02010609060101010101" pitchFamily="49" charset="-122"/>
                <a:cs typeface="Courier New" panose="02070309020205020404" pitchFamily="49" charset="0"/>
              </a:rPr>
              <a:t>DNA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中获取固氮基因，</a:t>
            </a:r>
            <a:r>
              <a:rPr lang="en-US" altLang="zh-CN" kern="100">
                <a:latin typeface="Times New Roman" panose="02020603050405020304" pitchFamily="18" charset="0"/>
                <a:ea typeface="楷体" panose="02010609060101010101" pitchFamily="49" charset="-122"/>
                <a:cs typeface="Courier New" panose="02070309020205020404" pitchFamily="49" charset="0"/>
              </a:rPr>
              <a:t>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en-US" altLang="zh-CN" kern="100">
                <a:latin typeface="Times New Roman" panose="02020603050405020304" pitchFamily="18" charset="0"/>
                <a:ea typeface="楷体" panose="02010609060101010101" pitchFamily="49" charset="-122"/>
                <a:cs typeface="Courier New" panose="02070309020205020404" pitchFamily="49" charset="0"/>
              </a:rPr>
              <a:t>PCR</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扩增后的目的基因需要与载体结合，构建基因表达载体后才能注入水稻细胞中，</a:t>
            </a:r>
            <a:r>
              <a:rPr lang="en-US" altLang="zh-CN" kern="100">
                <a:latin typeface="Times New Roman" panose="02020603050405020304" pitchFamily="18" charset="0"/>
                <a:ea typeface="楷体" panose="02010609060101010101" pitchFamily="49" charset="-122"/>
                <a:cs typeface="Courier New" panose="02070309020205020404" pitchFamily="49" charset="0"/>
              </a:rPr>
              <a:t>B</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a:t>
            </a:r>
            <a:r>
              <a:rPr lang="en-US" altLang="zh-CN" kern="100">
                <a:latin typeface="Times New Roman" panose="02020603050405020304" pitchFamily="18" charset="0"/>
                <a:ea typeface="楷体" panose="02010609060101010101" pitchFamily="49" charset="-122"/>
                <a:cs typeface="Courier New" panose="02070309020205020404" pitchFamily="49" charset="0"/>
              </a:rPr>
              <a:t>PCR</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技术可用于检测目的基因是否插入水稻基因组中，若出现杂交带，则证明插入成功，</a:t>
            </a:r>
            <a:r>
              <a:rPr lang="en-US" altLang="zh-CN" kern="100">
                <a:latin typeface="Times New Roman" panose="02020603050405020304" pitchFamily="18" charset="0"/>
                <a:ea typeface="楷体" panose="02010609060101010101" pitchFamily="49" charset="-122"/>
                <a:cs typeface="Courier New" panose="02070309020205020404" pitchFamily="49" charset="0"/>
              </a:rPr>
              <a:t>C</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正确；具有固氮基因的水稻根系微生物能利用空气中的氮气，故培养基中不需要加入氮源，从而对转基因水稻进行筛选，</a:t>
            </a:r>
            <a:r>
              <a:rPr lang="en-US" altLang="zh-CN" kern="100">
                <a:latin typeface="Times New Roman" panose="02020603050405020304" pitchFamily="18" charset="0"/>
                <a:ea typeface="楷体" panose="02010609060101010101" pitchFamily="49" charset="-122"/>
                <a:cs typeface="Courier New" panose="02070309020205020404" pitchFamily="49" charset="0"/>
              </a:rPr>
              <a:t>D</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693490"/>
            <a:ext cx="11353016" cy="5660087"/>
          </a:xfrm>
        </p:spPr>
        <p:txBody>
          <a:bodyPr/>
          <a:lstStyle/>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楷体" panose="02010609060101010101" pitchFamily="49" charset="-122"/>
                <a:cs typeface="Courier New" panose="02070309020205020404" pitchFamily="49" charset="0"/>
              </a:rPr>
              <a:t>(2023·</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广东佛山期中</a:t>
            </a:r>
            <a:r>
              <a:rPr lang="en-US" altLang="zh-CN" kern="100">
                <a:latin typeface="Times New Roman" panose="02020603050405020304" pitchFamily="18" charset="0"/>
                <a:ea typeface="楷体" panose="02010609060101010101" pitchFamily="49" charset="-122"/>
                <a:cs typeface="Courier New" panose="02070309020205020404" pitchFamily="49"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采用基因工程技术培育转基因羊作为乳腺生物反应器，使其能合成人凝血因子且只存在于乳汁中。下列有关叙述，不正确的是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．将人凝血因子基因与乳腺蛋白基因的启动子等调控组件结合在一起构建成基因表达载体</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．将含有人凝血因子基因的表达载体导入羊乳腺细胞中即可获得乳腺生物反应器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．该转基因羊产生的生殖细胞中可能会含有人凝血因子基因</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30000"/>
              </a:lnSpc>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．与乳腺生物反应器相比，膀胱生物反应器不受性别等限制，受体来源更</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广泛</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25538"/>
            <a:ext cx="11353016" cy="4270476"/>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B</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分析题意可知，该基因表达载体包括人凝血因子基因与乳腺蛋白基因的启动子等调控组件，</a:t>
            </a:r>
            <a:r>
              <a:rPr lang="en-US" altLang="zh-CN" kern="100">
                <a:latin typeface="Times New Roman" panose="02020603050405020304" pitchFamily="18" charset="0"/>
                <a:ea typeface="楷体" panose="02010609060101010101" pitchFamily="49" charset="-122"/>
                <a:cs typeface="Courier New" panose="02070309020205020404" pitchFamily="49" charset="0"/>
              </a:rPr>
              <a:t>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正确；转基因动物的受体细胞是受精卵，</a:t>
            </a:r>
            <a:r>
              <a:rPr lang="en-US" altLang="zh-CN" kern="100">
                <a:latin typeface="Times New Roman" panose="02020603050405020304" pitchFamily="18" charset="0"/>
                <a:ea typeface="楷体" panose="02010609060101010101" pitchFamily="49" charset="-122"/>
                <a:cs typeface="Courier New" panose="02070309020205020404" pitchFamily="49" charset="0"/>
              </a:rPr>
              <a:t>B</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错误；将人凝血因子的基因表达载体导入受精卵后，发育为转基因羊，其产生的生殖细胞是由受精卵经有丝分裂发育而来的，可能会含有人凝血因子基因，</a:t>
            </a:r>
            <a:r>
              <a:rPr lang="en-US" altLang="zh-CN" kern="100">
                <a:latin typeface="Times New Roman" panose="02020603050405020304" pitchFamily="18" charset="0"/>
                <a:ea typeface="楷体" panose="02010609060101010101" pitchFamily="49" charset="-122"/>
                <a:cs typeface="Courier New" panose="02070309020205020404" pitchFamily="49" charset="0"/>
              </a:rPr>
              <a:t>C</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正确；与乳腺生物反应器</a:t>
            </a:r>
            <a:r>
              <a:rPr lang="en-US" altLang="zh-CN" kern="100">
                <a:latin typeface="Times New Roman" panose="02020603050405020304" pitchFamily="18" charset="0"/>
                <a:ea typeface="楷体" panose="02010609060101010101" pitchFamily="49" charset="-122"/>
                <a:cs typeface="Courier New" panose="02070309020205020404" pitchFamily="49" charset="0"/>
              </a:rPr>
              <a: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只能选雌性</a:t>
            </a:r>
            <a:r>
              <a:rPr lang="en-US" altLang="zh-CN" kern="100">
                <a:latin typeface="Times New Roman" panose="02020603050405020304" pitchFamily="18" charset="0"/>
                <a:ea typeface="楷体" panose="02010609060101010101" pitchFamily="49" charset="-122"/>
                <a:cs typeface="Courier New" panose="02070309020205020404" pitchFamily="49" charset="0"/>
              </a:rPr>
              <a: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相比，膀胱生物反应器不受性别等限制，受体来源更广泛，</a:t>
            </a:r>
            <a:r>
              <a:rPr lang="en-US" altLang="zh-CN" kern="100">
                <a:latin typeface="Times New Roman" panose="02020603050405020304" pitchFamily="18" charset="0"/>
                <a:ea typeface="楷体" panose="02010609060101010101" pitchFamily="49" charset="-122"/>
                <a:cs typeface="Courier New" panose="02070309020205020404" pitchFamily="49" charset="0"/>
              </a:rPr>
              <a:t>D</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 name="内容占位符 2" title=""/>
          <p:cNvSpPr txBox="1"/>
          <p:nvPr/>
        </p:nvSpPr>
        <p:spPr>
          <a:xfrm>
            <a:off x="415522" y="1590320"/>
            <a:ext cx="11353016" cy="66218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gn="ctr"/>
            <a:r>
              <a:rPr lang="en-US" altLang="zh-CN" kern="100">
                <a:ea typeface="方正小标宋_GBK"/>
              </a:rPr>
              <a:t>[</a:t>
            </a:r>
            <a:r>
              <a:rPr lang="zh-CN" altLang="zh-CN" kern="100">
                <a:ea typeface="方正小标宋_GBK"/>
                <a:cs typeface="Times New Roman" panose="02020603050405020304"/>
              </a:rPr>
              <a:t>知识归纳</a:t>
            </a:r>
            <a:r>
              <a:rPr lang="en-US" altLang="zh-CN" kern="100">
                <a:ea typeface="方正小标宋_GBK"/>
              </a:rPr>
              <a:t>]</a:t>
            </a:r>
            <a:endParaRPr lang="zh-CN" altLang="en-US"/>
          </a:p>
        </p:txBody>
      </p:sp>
      <p:sp>
        <p:nvSpPr>
          <p:cNvPr id="15" name="内容占位符 2" title=""/>
          <p:cNvSpPr>
            <a:spLocks noGrp="1"/>
          </p:cNvSpPr>
          <p:nvPr>
            <p:ph idx="1"/>
          </p:nvPr>
        </p:nvSpPr>
        <p:spPr>
          <a:xfrm>
            <a:off x="415522" y="2180492"/>
            <a:ext cx="11353016" cy="651023"/>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基因工程在医药卫生领域的</a:t>
            </a:r>
            <a:r>
              <a:rPr lang="zh-CN" altLang="zh-CN" kern="100" smtClean="0">
                <a:latin typeface="Times New Roman" panose="02020603050405020304" pitchFamily="18" charset="0"/>
                <a:ea typeface="黑体" panose="02010600030101010101" pitchFamily="2" charset="-122"/>
                <a:cs typeface="Times New Roman" panose="02020603050405020304" pitchFamily="18" charset="0"/>
              </a:rPr>
              <a:t>应用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7" name="Picture 5"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207" y="968154"/>
            <a:ext cx="11393540" cy="564266"/>
          </a:xfrm>
          <a:prstGeom prst="rect">
            <a:avLst/>
          </a:prstGeom>
          <a:noFill/>
          <a:extLst>
            <a:ext uri="{909E8E84-426E-40DD-AFC4-6F175D3DCCD1}">
              <a14:hiddenFill xmlns:a14="http://schemas.microsoft.com/office/drawing/2010/main">
                <a:solidFill>
                  <a:srgbClr val="FFFFFF"/>
                </a:solidFill>
              </a14:hiddenFill>
            </a:ext>
          </a:extLst>
        </p:spPr>
      </p:pic>
      <p:sp>
        <p:nvSpPr>
          <p:cNvPr id="10" name="内容占位符 2" title=""/>
          <p:cNvSpPr txBox="1"/>
          <p:nvPr/>
        </p:nvSpPr>
        <p:spPr>
          <a:xfrm>
            <a:off x="2422798" y="1017746"/>
            <a:ext cx="9345740" cy="54080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黑体" panose="02010600030101010101" pitchFamily="2" charset="-122"/>
                <a:cs typeface="Times New Roman" panose="02020603050405020304" pitchFamily="18" charset="0"/>
              </a:rPr>
              <a:t>基因工程在医药卫生和食品工业的应用</a:t>
            </a:r>
            <a:endParaRPr lang="zh-CN" altLang="en-US"/>
          </a:p>
        </p:txBody>
      </p:sp>
      <p:graphicFrame>
        <p:nvGraphicFramePr>
          <p:cNvPr id="2" name="表格 1" title=""/>
          <p:cNvGraphicFramePr>
            <a:graphicFrameLocks noGrp="1"/>
          </p:cNvGraphicFramePr>
          <p:nvPr/>
        </p:nvGraphicFramePr>
        <p:xfrm>
          <a:off x="415523" y="2984378"/>
          <a:ext cx="11353016" cy="2389632"/>
        </p:xfrm>
        <a:graphic>
          <a:graphicData uri="http://schemas.openxmlformats.org/drawingml/2006/table">
            <a:tbl>
              <a:tblPr/>
              <a:tblGrid>
                <a:gridCol w="2665688"/>
                <a:gridCol w="3355952"/>
                <a:gridCol w="2665688"/>
                <a:gridCol w="2665688"/>
              </a:tblGrid>
              <a:tr h="597408">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应用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方法</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作用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成果</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7408">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转基因工程菌生产药物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药物蛋白基因构建基因表达载体，导入工程菌</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通过发酵工程培养工程菌生产相应药物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细胞因子、抗体、疫苗等的生产　</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https://d.book118.com/896210202111010054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自定义 2">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34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34</vt:i4>
      </vt:variant>
    </vt:vector>
  </HeadingPairs>
  <TitlesOfParts>
    <vt:vector baseType="lpstr" size="46">
      <vt:lpstr>Arial</vt:lpstr>
      <vt:lpstr>Calibri</vt:lpstr>
      <vt:lpstr>Times New Roman</vt:lpstr>
      <vt:lpstr>宋体</vt:lpstr>
      <vt:lpstr>微软雅黑</vt:lpstr>
      <vt:lpstr>楷体</vt:lpstr>
      <vt:lpstr>方正综艺_GBK</vt:lpstr>
      <vt:lpstr>黑体</vt:lpstr>
      <vt:lpstr>Courier New</vt:lpstr>
      <vt:lpstr>等线</vt:lpstr>
      <vt:lpstr>方正小标宋_GBK</vt:lpstr>
      <vt:lpstr>Office Theme</vt:lpstr>
      <vt:lpstr>第3章　基因工程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2024-09-21T12:11:35.848</cp:lastPrinted>
  <dcterms:created xsi:type="dcterms:W3CDTF">2024-09-21T04:11:35Z</dcterms:created>
  <dcterms:modified xsi:type="dcterms:W3CDTF">2024-09-21T04:11:37Z</dcterms:modified>
</cp:coreProperties>
</file>