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tiff" ContentType="image/tif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1281B-2FB1-4FEA-B132-AC4741405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3487B-89BF-4E38-A721-8FEA526C4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06AEF-F080-421E-9E8A-6608016E4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9BC6A-6A04-4799-BAF5-E42156417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62E1E6-D971-40EA-A532-01F52B8B3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648E27-5B06-409A-B7D4-D77D0D30D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DFB437-9977-4DFD-9388-7E1637A65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2B8BE-ADA9-4E03-B2F9-2109D94EC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CA13B-04B4-414B-9DD5-DA8593B6F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DB015-AAA6-4DE6-A83A-87439F884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3B2BC-1955-48CA-AE1A-10F900398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学习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350806" y="550605"/>
            <a:ext cx="295226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effectLst/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学习目标</a:t>
            </a:r>
            <a:endParaRPr lang="zh-CN" altLang="en-US" sz="3200" noProof="1">
              <a:solidFill>
                <a:schemeClr val="bg1"/>
              </a:solidFill>
              <a:effectLst/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复习导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844632" y="550605"/>
            <a:ext cx="1923968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复习导入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梳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844632" y="550605"/>
            <a:ext cx="1923968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知识梳理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考点回顾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844632" y="550605"/>
            <a:ext cx="1923968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考点回顾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探索新知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330486" y="550605"/>
            <a:ext cx="295226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探索新知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知识提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330486" y="550605"/>
            <a:ext cx="295226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知识提炼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阅读理解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330486" y="550605"/>
            <a:ext cx="295226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阅读理解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分析解答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330486" y="550605"/>
            <a:ext cx="295226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分析解答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回顾反思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330486" y="550605"/>
            <a:ext cx="295226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回顾反思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小试牛刀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330486" y="550605"/>
            <a:ext cx="295226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小试牛刀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易错提醒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330486" y="550605"/>
            <a:ext cx="295226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易错提醒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巩固练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330486" y="550605"/>
            <a:ext cx="295226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巩固练习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堂小结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330486" y="550605"/>
            <a:ext cx="295226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课堂小结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课后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 userDrawn="1"/>
        </p:nvSpPr>
        <p:spPr>
          <a:xfrm>
            <a:off x="330486" y="550605"/>
            <a:ext cx="2952260" cy="5847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3200" noProof="1">
                <a:solidFill>
                  <a:schemeClr val="bg1"/>
                </a:solidFill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课后作业</a:t>
            </a:r>
            <a:endParaRPr lang="zh-CN" altLang="en-US" sz="3200" noProof="1">
              <a:solidFill>
                <a:schemeClr val="bg1"/>
              </a:solidFill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FandolFang R" panose="00000500000000000000" pitchFamily="50" charset="-122"/>
                <a:ea typeface="FandolFang R" panose="00000500000000000000" pitchFamily="50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E05D328-291A-47AC-BDFD-986BBBD9F7A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FandolFang R" panose="00000500000000000000" pitchFamily="50" charset="-122"/>
                <a:ea typeface="FandolFang R" panose="00000500000000000000" pitchFamily="50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FandolFang R" panose="00000500000000000000" pitchFamily="50" charset="-122"/>
                <a:ea typeface="FandolFang R" panose="00000500000000000000" pitchFamily="50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3A03F8-67D8-4B14-B435-8036BD8CFE83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平行四边形 9"/>
          <p:cNvSpPr/>
          <p:nvPr userDrawn="1"/>
        </p:nvSpPr>
        <p:spPr>
          <a:xfrm rot="10800000">
            <a:off x="428265" y="547364"/>
            <a:ext cx="3041981" cy="573934"/>
          </a:xfrm>
          <a:prstGeom prst="parallelogram">
            <a:avLst>
              <a:gd name="adj" fmla="val 51218"/>
            </a:avLst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OPPOSans R" panose="00020600040101010101" pitchFamily="18" charset="-122"/>
              <a:ea typeface="OPPOSans R" panose="00020600040101010101" pitchFamily="18" charset="-122"/>
            </a:endParaRPr>
          </a:p>
        </p:txBody>
      </p:sp>
      <p:sp>
        <p:nvSpPr>
          <p:cNvPr id="9" name="平行四边形 8"/>
          <p:cNvSpPr/>
          <p:nvPr userDrawn="1"/>
        </p:nvSpPr>
        <p:spPr>
          <a:xfrm rot="10800000">
            <a:off x="254644" y="547364"/>
            <a:ext cx="3041981" cy="573934"/>
          </a:xfrm>
          <a:prstGeom prst="parallelogram">
            <a:avLst>
              <a:gd name="adj" fmla="val 51218"/>
            </a:avLst>
          </a:prstGeom>
          <a:solidFill>
            <a:srgbClr val="FF45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OPPOSans R" panose="00020600040101010101" pitchFamily="18" charset="-122"/>
              <a:ea typeface="OPPOSans R" panose="00020600040101010101" pitchFamily="18" charset="-122"/>
            </a:endParaRPr>
          </a:p>
        </p:txBody>
      </p:sp>
      <p:sp>
        <p:nvSpPr>
          <p:cNvPr id="8" name="平行四边形 7"/>
          <p:cNvSpPr/>
          <p:nvPr/>
        </p:nvSpPr>
        <p:spPr>
          <a:xfrm rot="10800000">
            <a:off x="81023" y="556366"/>
            <a:ext cx="3041981" cy="573934"/>
          </a:xfrm>
          <a:prstGeom prst="parallelogram">
            <a:avLst>
              <a:gd name="adj" fmla="val 51218"/>
            </a:avLst>
          </a:prstGeom>
          <a:solidFill>
            <a:srgbClr val="3E4E9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OPPOSans R" panose="00020600040101010101" pitchFamily="18" charset="-122"/>
              <a:ea typeface="OPPOSans R" panose="00020600040101010101" pitchFamily="18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OPPOSans R" panose="00020600040101010101" pitchFamily="18" charset="-122"/>
          <a:ea typeface="OPPOSans R" panose="00020600040101010101" pitchFamily="18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tiff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tiff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tiff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211230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40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矩形 14"/>
          <p:cNvSpPr/>
          <p:nvPr/>
        </p:nvSpPr>
        <p:spPr>
          <a:xfrm>
            <a:off x="0" y="2228406"/>
            <a:ext cx="12192000" cy="2765890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FandolFang R" panose="00000500000000000000" pitchFamily="50" charset="-122"/>
              <a:ea typeface="FandolFang R" panose="00000500000000000000" pitchFamily="50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927560" y="1916587"/>
            <a:ext cx="4336880" cy="461665"/>
          </a:xfrm>
          <a:prstGeom prst="rect">
            <a:avLst/>
          </a:prstGeom>
          <a:solidFill>
            <a:schemeClr val="accent1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2400" b="1" noProof="1">
                <a:solidFill>
                  <a:schemeClr val="bg1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黑体" panose="02010609060101010101" charset="-122"/>
                <a:sym typeface="OPPOSans R" panose="00020600040101010101" pitchFamily="18" charset="-122"/>
              </a:rPr>
              <a:t>五年级下册数学（人教版）</a:t>
            </a:r>
            <a:endParaRPr lang="zh-CN" altLang="en-US" sz="2400" b="1" noProof="1">
              <a:solidFill>
                <a:schemeClr val="bg1"/>
              </a:solidFill>
              <a:latin typeface="OPPOSans R" panose="00020600040101010101" pitchFamily="18" charset="-122"/>
              <a:ea typeface="OPPOSans R" panose="00020600040101010101" pitchFamily="18" charset="-122"/>
              <a:cs typeface="黑体" panose="02010609060101010101" charset="-122"/>
              <a:sym typeface="OPPOSans R" panose="00020600040101010101" pitchFamily="18" charset="-122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4590644" y="4692585"/>
            <a:ext cx="2780773" cy="457200"/>
          </a:xfrm>
          <a:prstGeom prst="snip2DiagRect">
            <a:avLst>
              <a:gd name="adj1" fmla="val 50000"/>
              <a:gd name="adj2" fmla="val 50000"/>
            </a:avLst>
          </a:prstGeom>
          <a:solidFill>
            <a:schemeClr val="accent5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zh-CN" altLang="en-US" sz="2400" noProof="1">
                <a:solidFill>
                  <a:schemeClr val="bg1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黑体" panose="02010609060101010101" charset="-122"/>
                <a:sym typeface="OPPOSans R" panose="00020600040101010101" pitchFamily="18" charset="-122"/>
              </a:rPr>
              <a:t>授课人：</a:t>
            </a:r>
            <a:endParaRPr lang="zh-CN" altLang="en-US" sz="2400" noProof="1">
              <a:solidFill>
                <a:schemeClr val="bg1"/>
              </a:solidFill>
              <a:latin typeface="OPPOSans R" panose="00020600040101010101" pitchFamily="18" charset="-122"/>
              <a:ea typeface="OPPOSans R" panose="00020600040101010101" pitchFamily="18" charset="-122"/>
              <a:cs typeface="黑体" panose="02010609060101010101" charset="-122"/>
              <a:sym typeface="OPPOSans R" panose="00020600040101010101" pitchFamily="18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3038381" y="3827261"/>
            <a:ext cx="5887430" cy="338554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 fontAlgn="auto">
              <a:defRPr/>
            </a:pPr>
            <a:r>
              <a:rPr lang="en-US" altLang="zh-CN" sz="1600" noProof="1">
                <a:solidFill>
                  <a:schemeClr val="bg1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黑体" panose="02010609060101010101" charset="-122"/>
                <a:sym typeface="OPPOSans R" panose="00020600040101010101" pitchFamily="18" charset="-122"/>
              </a:rPr>
              <a:t>GRAPHICS AND GEOMETRIC</a:t>
            </a:r>
            <a:endParaRPr lang="zh-CN" altLang="en-US" sz="1600" noProof="1">
              <a:solidFill>
                <a:schemeClr val="bg1"/>
              </a:solidFill>
              <a:latin typeface="OPPOSans R" panose="00020600040101010101" pitchFamily="18" charset="-122"/>
              <a:ea typeface="OPPOSans R" panose="00020600040101010101" pitchFamily="18" charset="-122"/>
              <a:cs typeface="黑体" panose="02010609060101010101" charset="-122"/>
              <a:sym typeface="OPPOSans R" panose="00020600040101010101" pitchFamily="18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713053" y="2811598"/>
            <a:ext cx="8538086" cy="9233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defRPr/>
            </a:pPr>
            <a:r>
              <a:rPr lang="en-US" altLang="zh-CN" sz="5400" noProof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20000"/>
                    </a:srgbClr>
                  </a:outerShdw>
                </a:effectLst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9.2    </a:t>
            </a:r>
            <a:r>
              <a:rPr lang="zh-CN" altLang="en-US" sz="5400" noProof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20000"/>
                    </a:srgbClr>
                  </a:outerShdw>
                </a:effectLst>
                <a:latin typeface="OPPOSans H" panose="00020600040101010101" pitchFamily="18" charset="-122"/>
                <a:ea typeface="OPPOSans H" panose="00020600040101010101" pitchFamily="18" charset="-122"/>
                <a:cs typeface="黑体" panose="02010609060101010101" charset="-122"/>
                <a:sym typeface="OPPOSans H" panose="00020600040101010101" pitchFamily="18" charset="-122"/>
              </a:rPr>
              <a:t>图形与几何</a:t>
            </a:r>
            <a:endParaRPr lang="zh-CN" altLang="en-US" sz="5400" noProof="1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20000"/>
                  </a:srgbClr>
                </a:outerShdw>
              </a:effectLst>
              <a:latin typeface="OPPOSans H" panose="00020600040101010101" pitchFamily="18" charset="-122"/>
              <a:ea typeface="OPPOSans H" panose="00020600040101010101" pitchFamily="18" charset="-122"/>
              <a:cs typeface="黑体" panose="02010609060101010101" charset="-122"/>
              <a:sym typeface="OPPOSans H" panose="00020600040101010101" pitchFamily="18" charset="-122"/>
            </a:endParaRPr>
          </a:p>
        </p:txBody>
      </p:sp>
      <p:sp>
        <p:nvSpPr>
          <p:cNvPr id="17" name="矩形 16"/>
          <p:cNvSpPr/>
          <p:nvPr/>
        </p:nvSpPr>
        <p:spPr>
          <a:xfrm rot="16200000" flipV="1">
            <a:off x="10303799" y="497711"/>
            <a:ext cx="291521" cy="3484880"/>
          </a:xfrm>
          <a:prstGeom prst="rect">
            <a:avLst/>
          </a:prstGeom>
          <a:gradFill>
            <a:gsLst>
              <a:gs pos="0">
                <a:schemeClr val="bg1">
                  <a:alpha val="96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FandolFang R" panose="00000500000000000000" pitchFamily="50" charset="-122"/>
              <a:ea typeface="FandolFang R" panose="00000500000000000000" pitchFamily="50" charset="-122"/>
            </a:endParaRPr>
          </a:p>
        </p:txBody>
      </p:sp>
      <p:cxnSp>
        <p:nvCxnSpPr>
          <p:cNvPr id="22" name="直接连接符 21"/>
          <p:cNvCxnSpPr/>
          <p:nvPr/>
        </p:nvCxnSpPr>
        <p:spPr>
          <a:xfrm flipH="1">
            <a:off x="10436707" y="4315815"/>
            <a:ext cx="1755293" cy="0"/>
          </a:xfrm>
          <a:prstGeom prst="line">
            <a:avLst/>
          </a:prstGeom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 flipH="1">
            <a:off x="11244015" y="4488809"/>
            <a:ext cx="947986" cy="0"/>
          </a:xfrm>
          <a:prstGeom prst="line">
            <a:avLst/>
          </a:prstGeom>
          <a:ln>
            <a:gradFill>
              <a:gsLst>
                <a:gs pos="0">
                  <a:schemeClr val="accent1">
                    <a:lumMod val="5000"/>
                    <a:lumOff val="95000"/>
                  </a:schemeClr>
                </a:gs>
                <a:gs pos="100000">
                  <a:schemeClr val="bg1">
                    <a:alpha val="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矩形 23"/>
          <p:cNvSpPr/>
          <p:nvPr/>
        </p:nvSpPr>
        <p:spPr>
          <a:xfrm rot="5400000" flipH="1" flipV="1">
            <a:off x="1835725" y="2998323"/>
            <a:ext cx="256111" cy="3927563"/>
          </a:xfrm>
          <a:prstGeom prst="rect">
            <a:avLst/>
          </a:prstGeom>
          <a:gradFill>
            <a:gsLst>
              <a:gs pos="0">
                <a:schemeClr val="bg1">
                  <a:alpha val="96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FandolFang R" panose="00000500000000000000" pitchFamily="50" charset="-122"/>
              <a:ea typeface="FandolFang R" panose="00000500000000000000" pitchFamily="50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7" grpId="0"/>
      <p:bldP spid="9" grpId="0"/>
      <p:bldP spid="12" grpId="0"/>
      <p:bldP spid="14" grpId="0"/>
      <p:bldP spid="17" grpId="0"/>
      <p:bldP spid="2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文本框 1"/>
          <p:cNvSpPr txBox="1">
            <a:spLocks noChangeArrowheads="1"/>
          </p:cNvSpPr>
          <p:nvPr/>
        </p:nvSpPr>
        <p:spPr bwMode="auto">
          <a:xfrm>
            <a:off x="802322" y="1816101"/>
            <a:ext cx="10800397" cy="2813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1.能正确辨认从正面、左面、上面观察到的立体图形的形状；进一步掌握图形的变换方法，掌握对称的知识，对图形的旋转有更深入的认知。</a:t>
            </a:r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（重点）</a:t>
            </a: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50000"/>
              </a:lnSpc>
            </a:pP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2.进一步掌握长方体和正方体的特征，能够根据表面积和体积的含义正确地计算长方体、正方体的表面积和体积。 </a:t>
            </a:r>
            <a:r>
              <a:rPr lang="en-US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(</a:t>
            </a:r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难点</a:t>
            </a:r>
            <a:r>
              <a:rPr lang="en-US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)</a:t>
            </a:r>
            <a:endParaRPr lang="en-US" altLang="zh-CN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2212358" y="1559560"/>
            <a:ext cx="8431479" cy="2476500"/>
            <a:chOff x="3248" y="2683"/>
            <a:chExt cx="13280" cy="3900"/>
          </a:xfrm>
        </p:grpSpPr>
        <p:sp>
          <p:nvSpPr>
            <p:cNvPr id="7171" name="AutoShape 27"/>
            <p:cNvSpPr>
              <a:spLocks noChangeArrowheads="1"/>
            </p:cNvSpPr>
            <p:nvPr/>
          </p:nvSpPr>
          <p:spPr bwMode="auto">
            <a:xfrm>
              <a:off x="3248" y="2683"/>
              <a:ext cx="10229" cy="1509"/>
            </a:xfrm>
            <a:prstGeom prst="wedgeRoundRectCallout">
              <a:avLst>
                <a:gd name="adj1" fmla="val 55083"/>
                <a:gd name="adj2" fmla="val -17292"/>
                <a:gd name="adj3" fmla="val 16667"/>
              </a:avLst>
            </a:prstGeom>
            <a:solidFill>
              <a:srgbClr val="FFFFFF"/>
            </a:solidFill>
            <a:ln w="25400">
              <a:solidFill>
                <a:srgbClr val="3399FF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0000"/>
                </a:lnSpc>
              </a:pPr>
              <a:r>
                <a:rPr lang="zh-CN" altLang="en-US" sz="2400" b="1">
                  <a:solidFill>
                    <a:srgbClr val="00B050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rPr>
                <a:t>想一想，本学期学习了哪些知识，思考下列问题。</a:t>
              </a:r>
              <a:endParaRPr lang="zh-CN" altLang="en-US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endParaRPr>
            </a:p>
          </p:txBody>
        </p:sp>
        <p:pic>
          <p:nvPicPr>
            <p:cNvPr id="7172" name="Picture 2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3989" y="3437"/>
              <a:ext cx="2539" cy="314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8196" name="矩形 3"/>
          <p:cNvSpPr>
            <a:spLocks noChangeArrowheads="1"/>
          </p:cNvSpPr>
          <p:nvPr/>
        </p:nvSpPr>
        <p:spPr bwMode="auto">
          <a:xfrm>
            <a:off x="1155384" y="2911476"/>
            <a:ext cx="9488487" cy="2813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旋转的三要素是什么？</a:t>
            </a:r>
            <a:endParaRPr lang="zh-CN" altLang="en-US" sz="2400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图形旋转的特征是怎样的</a:t>
            </a:r>
            <a:r>
              <a:rPr lang="zh-CN" altLang="en-US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？</a:t>
            </a:r>
            <a:endParaRPr lang="zh-CN" altLang="en-US" sz="2400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长方体和正方体的特征是怎样的？</a:t>
            </a:r>
            <a:endParaRPr lang="zh-CN" altLang="en-US" sz="2400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长方体和正方体的表面积的计算方法是怎样的？</a:t>
            </a:r>
            <a:endParaRPr lang="zh-CN" altLang="en-US" sz="2400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体积计算公式是怎样的？</a:t>
            </a:r>
            <a:endParaRPr lang="zh-CN" altLang="en-US" sz="2400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81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81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81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3" dur="80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4" dur="80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80"/>
                                        <p:tgtEl>
                                          <p:spTgt spid="81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0" dur="80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1" dur="80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80"/>
                                        <p:tgtEl>
                                          <p:spTgt spid="81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6" name="矩形 3"/>
          <p:cNvSpPr>
            <a:spLocks noChangeArrowheads="1"/>
          </p:cNvSpPr>
          <p:nvPr/>
        </p:nvSpPr>
        <p:spPr bwMode="auto">
          <a:xfrm>
            <a:off x="1190626" y="2541886"/>
            <a:ext cx="10010775" cy="514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通过</a:t>
            </a:r>
            <a:r>
              <a:rPr lang="en-US" altLang="zh-CN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“</a:t>
            </a: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观察物体（三）</a:t>
            </a:r>
            <a:r>
              <a:rPr lang="en-US" altLang="zh-CN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”</a:t>
            </a: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，这个单元的学习，你们有什么感受和体会？</a:t>
            </a: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pic>
        <p:nvPicPr>
          <p:cNvPr id="8194" name="图片 2" descr="标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9946" y="1591914"/>
            <a:ext cx="21558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文本框 5"/>
          <p:cNvSpPr txBox="1">
            <a:spLocks noChangeArrowheads="1"/>
          </p:cNvSpPr>
          <p:nvPr/>
        </p:nvSpPr>
        <p:spPr bwMode="auto">
          <a:xfrm>
            <a:off x="1036320" y="1653182"/>
            <a:ext cx="19764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知识点</a:t>
            </a:r>
            <a:r>
              <a:rPr lang="en-US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1</a:t>
            </a:r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 </a:t>
            </a:r>
            <a:endParaRPr lang="en-US" altLang="zh-CN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" name="文本框 7"/>
          <p:cNvSpPr txBox="1">
            <a:spLocks noChangeArrowheads="1"/>
          </p:cNvSpPr>
          <p:nvPr/>
        </p:nvSpPr>
        <p:spPr bwMode="auto">
          <a:xfrm>
            <a:off x="3155633" y="1653182"/>
            <a:ext cx="28305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观察物体</a:t>
            </a:r>
            <a:endParaRPr lang="zh-CN" altLang="zh-CN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17429" name="AutoShape 27"/>
          <p:cNvSpPr>
            <a:spLocks noChangeArrowheads="1"/>
          </p:cNvSpPr>
          <p:nvPr/>
        </p:nvSpPr>
        <p:spPr bwMode="auto">
          <a:xfrm>
            <a:off x="1301750" y="3482976"/>
            <a:ext cx="9899650" cy="2714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①根据从一个角度看到的物体形状，可以搭出不同的立体图形；</a:t>
            </a:r>
            <a:endParaRPr lang="zh-CN" altLang="zh-CN" sz="2400" b="1">
              <a:solidFill>
                <a:srgbClr val="00B05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200000"/>
              </a:lnSpc>
            </a:pPr>
            <a:r>
              <a:rPr lang="zh-CN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②根据从三个方向观察到的平面图形，能确定立体图形的形状。</a:t>
            </a:r>
            <a:endParaRPr lang="zh-CN" altLang="zh-CN" sz="2400" b="1">
              <a:solidFill>
                <a:srgbClr val="00B05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174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174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矩形 3"/>
          <p:cNvSpPr>
            <a:spLocks noChangeArrowheads="1"/>
          </p:cNvSpPr>
          <p:nvPr/>
        </p:nvSpPr>
        <p:spPr bwMode="auto">
          <a:xfrm>
            <a:off x="738188" y="1521666"/>
            <a:ext cx="10799762" cy="486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下面 </a:t>
            </a:r>
            <a:r>
              <a:rPr lang="en-US" altLang="zh-CN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3 </a:t>
            </a: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个几何体都是由棱长 </a:t>
            </a:r>
            <a:r>
              <a:rPr lang="en-US" altLang="zh-CN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1 cm </a:t>
            </a: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的小正方体摆成的。</a:t>
            </a: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grpSp>
        <p:nvGrpSpPr>
          <p:cNvPr id="9218" name="Group 53"/>
          <p:cNvGrpSpPr/>
          <p:nvPr/>
        </p:nvGrpSpPr>
        <p:grpSpPr>
          <a:xfrm>
            <a:off x="1474788" y="2596536"/>
            <a:ext cx="2601912" cy="2253447"/>
            <a:chOff x="748" y="1480"/>
            <a:chExt cx="1087" cy="1060"/>
          </a:xfrm>
        </p:grpSpPr>
        <p:pic>
          <p:nvPicPr>
            <p:cNvPr id="9219" name="Picture 45" descr="未标题-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48" y="1480"/>
              <a:ext cx="1087" cy="6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20" name="Text Box 48"/>
            <p:cNvSpPr txBox="1">
              <a:spLocks noChangeArrowheads="1"/>
            </p:cNvSpPr>
            <p:nvPr/>
          </p:nvSpPr>
          <p:spPr bwMode="auto">
            <a:xfrm>
              <a:off x="1072" y="2323"/>
              <a:ext cx="311" cy="2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rPr>
                <a:t>①</a:t>
              </a:r>
              <a:endPara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endParaRPr>
            </a:p>
          </p:txBody>
        </p:sp>
      </p:grpSp>
      <p:grpSp>
        <p:nvGrpSpPr>
          <p:cNvPr id="9221" name="Group 56"/>
          <p:cNvGrpSpPr/>
          <p:nvPr/>
        </p:nvGrpSpPr>
        <p:grpSpPr>
          <a:xfrm>
            <a:off x="4981576" y="2633049"/>
            <a:ext cx="2746375" cy="2174128"/>
            <a:chOff x="2290" y="1434"/>
            <a:chExt cx="1148" cy="1023"/>
          </a:xfrm>
        </p:grpSpPr>
        <p:pic>
          <p:nvPicPr>
            <p:cNvPr id="9222" name="Picture 46" descr="未标题-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290" y="1434"/>
              <a:ext cx="1148" cy="6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23" name="Text Box 49"/>
            <p:cNvSpPr txBox="1">
              <a:spLocks noChangeArrowheads="1"/>
            </p:cNvSpPr>
            <p:nvPr/>
          </p:nvSpPr>
          <p:spPr bwMode="auto">
            <a:xfrm>
              <a:off x="2728" y="2240"/>
              <a:ext cx="313" cy="2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rPr>
                <a:t>②</a:t>
              </a:r>
              <a:endPara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endParaRPr>
            </a:p>
          </p:txBody>
        </p:sp>
      </p:grpSp>
      <p:grpSp>
        <p:nvGrpSpPr>
          <p:cNvPr id="9224" name="Group 59"/>
          <p:cNvGrpSpPr/>
          <p:nvPr/>
        </p:nvGrpSpPr>
        <p:grpSpPr>
          <a:xfrm>
            <a:off x="8658225" y="2367937"/>
            <a:ext cx="2166938" cy="2404269"/>
            <a:chOff x="4059" y="1298"/>
            <a:chExt cx="905" cy="1131"/>
          </a:xfrm>
        </p:grpSpPr>
        <p:pic>
          <p:nvPicPr>
            <p:cNvPr id="9225" name="Picture 47" descr="未标题-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059" y="1298"/>
              <a:ext cx="905" cy="9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226" name="Text Box 50"/>
            <p:cNvSpPr txBox="1">
              <a:spLocks noChangeArrowheads="1"/>
            </p:cNvSpPr>
            <p:nvPr/>
          </p:nvSpPr>
          <p:spPr bwMode="auto">
            <a:xfrm>
              <a:off x="4336" y="2212"/>
              <a:ext cx="312" cy="21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 b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rPr>
                <a:t>③</a:t>
              </a:r>
              <a:endPara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Text Box 75"/>
          <p:cNvSpPr txBox="1">
            <a:spLocks noChangeArrowheads="1"/>
          </p:cNvSpPr>
          <p:nvPr/>
        </p:nvSpPr>
        <p:spPr bwMode="auto">
          <a:xfrm>
            <a:off x="457201" y="1603337"/>
            <a:ext cx="11026775" cy="1151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900430" indent="-90043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1" latinLnBrk="0" hangingPunct="1"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（</a:t>
            </a:r>
            <a:r>
              <a:rPr lang="en-US" altLang="zh-CN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1</a:t>
            </a: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）下面的图形是聪聪从</a:t>
            </a:r>
            <a:r>
              <a:rPr lang="zh-CN" altLang="en-US" sz="2400" b="1">
                <a:solidFill>
                  <a:srgbClr val="00B0F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上面</a:t>
            </a: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看到的，它们分别是从哪个图形的上面看到的？将序号写在括号中。</a:t>
            </a: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grpSp>
        <p:nvGrpSpPr>
          <p:cNvPr id="31" name="Group 177"/>
          <p:cNvGrpSpPr/>
          <p:nvPr/>
        </p:nvGrpSpPr>
        <p:grpSpPr>
          <a:xfrm>
            <a:off x="1609725" y="3241677"/>
            <a:ext cx="2565400" cy="2166096"/>
            <a:chOff x="975" y="2795"/>
            <a:chExt cx="839" cy="965"/>
          </a:xfrm>
        </p:grpSpPr>
        <p:pic>
          <p:nvPicPr>
            <p:cNvPr id="10243" name="Picture 156" descr="未标题-1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975" y="2795"/>
              <a:ext cx="728" cy="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244" name="Text Box 164"/>
            <p:cNvSpPr txBox="1">
              <a:spLocks noChangeArrowheads="1"/>
            </p:cNvSpPr>
            <p:nvPr/>
          </p:nvSpPr>
          <p:spPr bwMode="auto">
            <a:xfrm>
              <a:off x="1133" y="3554"/>
              <a:ext cx="681" cy="2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rPr>
                <a:t>(       )</a:t>
              </a:r>
              <a:endParaRPr lang="en-US" altLang="zh-CN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endParaRPr>
            </a:p>
          </p:txBody>
        </p:sp>
      </p:grpSp>
      <p:grpSp>
        <p:nvGrpSpPr>
          <p:cNvPr id="2" name="Group 174"/>
          <p:cNvGrpSpPr/>
          <p:nvPr/>
        </p:nvGrpSpPr>
        <p:grpSpPr>
          <a:xfrm>
            <a:off x="4414838" y="3219454"/>
            <a:ext cx="2978150" cy="2115409"/>
            <a:chOff x="2290" y="2785"/>
            <a:chExt cx="974" cy="943"/>
          </a:xfrm>
        </p:grpSpPr>
        <p:pic>
          <p:nvPicPr>
            <p:cNvPr id="10246" name="Picture 157" descr="未标题-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290" y="2785"/>
              <a:ext cx="974" cy="7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247" name="Text Box 165"/>
            <p:cNvSpPr txBox="1">
              <a:spLocks noChangeArrowheads="1"/>
            </p:cNvSpPr>
            <p:nvPr/>
          </p:nvSpPr>
          <p:spPr bwMode="auto">
            <a:xfrm>
              <a:off x="2562" y="3522"/>
              <a:ext cx="681" cy="2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rPr>
                <a:t>(       )</a:t>
              </a:r>
              <a:endParaRPr lang="en-US" altLang="zh-CN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endParaRPr>
            </a:p>
          </p:txBody>
        </p:sp>
      </p:grpSp>
      <p:grpSp>
        <p:nvGrpSpPr>
          <p:cNvPr id="37" name="Group 171"/>
          <p:cNvGrpSpPr/>
          <p:nvPr/>
        </p:nvGrpSpPr>
        <p:grpSpPr>
          <a:xfrm>
            <a:off x="8024814" y="3482975"/>
            <a:ext cx="2947987" cy="1778058"/>
            <a:chOff x="3787" y="2931"/>
            <a:chExt cx="964" cy="792"/>
          </a:xfrm>
        </p:grpSpPr>
        <p:pic>
          <p:nvPicPr>
            <p:cNvPr id="10249" name="Picture 158" descr="未标题-3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787" y="2931"/>
              <a:ext cx="964" cy="49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250" name="Text Box 166"/>
            <p:cNvSpPr txBox="1">
              <a:spLocks noChangeArrowheads="1"/>
            </p:cNvSpPr>
            <p:nvPr/>
          </p:nvSpPr>
          <p:spPr bwMode="auto">
            <a:xfrm>
              <a:off x="4060" y="3517"/>
              <a:ext cx="681" cy="20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400" b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rPr>
                <a:t>(       )</a:t>
              </a:r>
              <a:endParaRPr lang="en-US" altLang="zh-CN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endParaRPr>
            </a:p>
          </p:txBody>
        </p:sp>
      </p:grpSp>
      <p:sp>
        <p:nvSpPr>
          <p:cNvPr id="40" name="Rectangle 178"/>
          <p:cNvSpPr>
            <a:spLocks noChangeArrowheads="1"/>
          </p:cNvSpPr>
          <p:nvPr/>
        </p:nvSpPr>
        <p:spPr bwMode="auto">
          <a:xfrm>
            <a:off x="2320872" y="4880028"/>
            <a:ext cx="49404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③</a:t>
            </a:r>
            <a:endParaRPr lang="zh-CN" altLang="en-US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41" name="Text Box 179"/>
          <p:cNvSpPr txBox="1">
            <a:spLocks noChangeArrowheads="1"/>
          </p:cNvSpPr>
          <p:nvPr/>
        </p:nvSpPr>
        <p:spPr bwMode="auto">
          <a:xfrm>
            <a:off x="5629389" y="4880028"/>
            <a:ext cx="6842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②</a:t>
            </a:r>
            <a:endParaRPr lang="zh-CN" altLang="en-US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42" name="Text Box 180"/>
          <p:cNvSpPr txBox="1">
            <a:spLocks noChangeArrowheads="1"/>
          </p:cNvSpPr>
          <p:nvPr/>
        </p:nvSpPr>
        <p:spPr bwMode="auto">
          <a:xfrm>
            <a:off x="9128072" y="4880028"/>
            <a:ext cx="8636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①</a:t>
            </a:r>
            <a:endParaRPr lang="zh-CN" altLang="en-US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  <p:cond evt="onBegin" delay="0">
                          <p:tn val="18"/>
                        </p:cond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Text Box 238"/>
          <p:cNvSpPr txBox="1">
            <a:spLocks noChangeArrowheads="1"/>
          </p:cNvSpPr>
          <p:nvPr/>
        </p:nvSpPr>
        <p:spPr bwMode="auto">
          <a:xfrm>
            <a:off x="1011239" y="1531638"/>
            <a:ext cx="83724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（</a:t>
            </a:r>
            <a:r>
              <a:rPr lang="en-US" altLang="zh-CN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2</a:t>
            </a: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）①、②、③的体积分别是多少？    </a:t>
            </a: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1714818" y="2214365"/>
            <a:ext cx="6767512" cy="1493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①的体积是6立方厘米；</a:t>
            </a:r>
            <a:endParaRPr lang="zh-CN" altLang="en-US" sz="2400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②的体积是10立方厘米；</a:t>
            </a:r>
            <a:endParaRPr lang="zh-CN" altLang="en-US" sz="2400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③的体积是11立方厘米。</a:t>
            </a:r>
            <a:endParaRPr lang="zh-CN" altLang="en-US" sz="2400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3" name="Text Box 238"/>
          <p:cNvSpPr txBox="1">
            <a:spLocks noChangeArrowheads="1"/>
          </p:cNvSpPr>
          <p:nvPr/>
        </p:nvSpPr>
        <p:spPr bwMode="auto">
          <a:xfrm>
            <a:off x="1714818" y="4075149"/>
            <a:ext cx="83724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①的体积是③的体积的几分之几？    </a:t>
            </a: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2687638" y="4903792"/>
            <a:ext cx="1951213" cy="763493"/>
            <a:chOff x="3885" y="7610"/>
            <a:chExt cx="3072" cy="1202"/>
          </a:xfrm>
        </p:grpSpPr>
        <p:sp>
          <p:nvSpPr>
            <p:cNvPr id="12293" name="文本框 3"/>
            <p:cNvSpPr txBox="1">
              <a:spLocks noChangeArrowheads="1"/>
            </p:cNvSpPr>
            <p:nvPr/>
          </p:nvSpPr>
          <p:spPr bwMode="auto">
            <a:xfrm>
              <a:off x="3885" y="7715"/>
              <a:ext cx="3072" cy="8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2400" b="1">
                  <a:solidFill>
                    <a:srgbClr val="FF0000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rPr>
                <a:t>6÷11＝</a:t>
              </a:r>
              <a:endPara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endParaRPr>
            </a:p>
          </p:txBody>
        </p:sp>
        <p:grpSp>
          <p:nvGrpSpPr>
            <p:cNvPr id="12294" name="组合 4"/>
            <p:cNvGrpSpPr/>
            <p:nvPr/>
          </p:nvGrpSpPr>
          <p:grpSpPr>
            <a:xfrm>
              <a:off x="5382" y="7610"/>
              <a:ext cx="1575" cy="1202"/>
              <a:chOff x="5382" y="7610"/>
              <a:chExt cx="1575" cy="1202"/>
            </a:xfrm>
          </p:grpSpPr>
          <p:sp>
            <p:nvSpPr>
              <p:cNvPr id="12295" name="文本框 4"/>
              <p:cNvSpPr txBox="1">
                <a:spLocks noChangeArrowheads="1"/>
              </p:cNvSpPr>
              <p:nvPr/>
            </p:nvSpPr>
            <p:spPr bwMode="auto">
              <a:xfrm>
                <a:off x="5382" y="7610"/>
                <a:ext cx="1575" cy="120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90000"/>
                  </a:lnSpc>
                </a:pPr>
                <a:r>
                  <a:rPr lang="zh-CN" altLang="en-US" sz="2400" b="1">
                    <a:solidFill>
                      <a:srgbClr val="FF0000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OPPOSans R" panose="00020600040101010101" pitchFamily="18" charset="-122"/>
                  </a:rPr>
                  <a:t>6</a:t>
                </a:r>
                <a:endParaRPr lang="zh-CN" altLang="en-US" sz="2400" b="1">
                  <a:solidFill>
                    <a:srgbClr val="FF0000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  <a:p>
                <a:pPr algn="ctr">
                  <a:lnSpc>
                    <a:spcPct val="90000"/>
                  </a:lnSpc>
                </a:pPr>
                <a:r>
                  <a:rPr lang="zh-CN" altLang="en-US" sz="2400" b="1">
                    <a:solidFill>
                      <a:srgbClr val="FF0000"/>
                    </a:solidFill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OPPOSans R" panose="00020600040101010101" pitchFamily="18" charset="-122"/>
                  </a:rPr>
                  <a:t>11</a:t>
                </a:r>
                <a:endParaRPr lang="zh-CN" altLang="en-US" sz="2400" b="1">
                  <a:solidFill>
                    <a:srgbClr val="FF0000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cxnSp>
            <p:nvCxnSpPr>
              <p:cNvPr id="4" name="直接连接符 3"/>
              <p:cNvCxnSpPr/>
              <p:nvPr/>
            </p:nvCxnSpPr>
            <p:spPr>
              <a:xfrm flipV="1">
                <a:off x="5824" y="8171"/>
                <a:ext cx="710" cy="2"/>
              </a:xfrm>
              <a:prstGeom prst="line">
                <a:avLst/>
              </a:prstGeom>
              <a:ln w="2540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Text Box 238"/>
          <p:cNvSpPr txBox="1">
            <a:spLocks noChangeArrowheads="1"/>
          </p:cNvSpPr>
          <p:nvPr/>
        </p:nvSpPr>
        <p:spPr bwMode="auto">
          <a:xfrm>
            <a:off x="886619" y="1647629"/>
            <a:ext cx="10418762" cy="1151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（</a:t>
            </a:r>
            <a:r>
              <a:rPr lang="en-US" altLang="zh-CN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3</a:t>
            </a: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）如果要把①、②、③分别继续补搭成一个大正方体，每个几何体至少还需要多少个小正方体？</a:t>
            </a: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1673225" y="3234055"/>
            <a:ext cx="5284788" cy="1493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①还需要</a:t>
            </a:r>
            <a:r>
              <a:rPr lang="en-US" altLang="zh-CN" sz="24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58</a:t>
            </a:r>
            <a:r>
              <a:rPr lang="zh-CN" altLang="en-US" sz="24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个小立方体；</a:t>
            </a:r>
            <a:endParaRPr lang="zh-CN" altLang="en-US" sz="2400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②还需要</a:t>
            </a:r>
            <a:r>
              <a:rPr lang="en-US" altLang="zh-CN" sz="24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54</a:t>
            </a:r>
            <a:r>
              <a:rPr lang="zh-CN" altLang="en-US" sz="24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个小立方体；</a:t>
            </a:r>
            <a:endParaRPr lang="zh-CN" altLang="en-US" sz="2400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4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③还需要</a:t>
            </a:r>
            <a:r>
              <a:rPr lang="en-US" altLang="zh-CN" sz="24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16</a:t>
            </a:r>
            <a:r>
              <a:rPr lang="zh-CN" altLang="en-US" sz="24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个小立方体。</a:t>
            </a:r>
            <a:endParaRPr lang="zh-CN" altLang="en-US" sz="2400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5462588" y="3026339"/>
            <a:ext cx="5953664" cy="2032034"/>
            <a:chOff x="7470" y="2441"/>
            <a:chExt cx="9378" cy="3201"/>
          </a:xfrm>
        </p:grpSpPr>
        <p:sp>
          <p:nvSpPr>
            <p:cNvPr id="13316" name="AutoShape 27"/>
            <p:cNvSpPr>
              <a:spLocks noChangeArrowheads="1"/>
            </p:cNvSpPr>
            <p:nvPr/>
          </p:nvSpPr>
          <p:spPr bwMode="auto">
            <a:xfrm>
              <a:off x="7470" y="2441"/>
              <a:ext cx="6183" cy="1161"/>
            </a:xfrm>
            <a:prstGeom prst="wedgeRoundRectCallout">
              <a:avLst>
                <a:gd name="adj1" fmla="val 55083"/>
                <a:gd name="adj2" fmla="val -17292"/>
                <a:gd name="adj3" fmla="val 16667"/>
              </a:avLst>
            </a:prstGeom>
            <a:solidFill>
              <a:srgbClr val="FFFFFF"/>
            </a:solidFill>
            <a:ln w="25400">
              <a:solidFill>
                <a:srgbClr val="3399FF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0000"/>
                </a:lnSpc>
              </a:pPr>
              <a:r>
                <a:rPr lang="zh-CN" altLang="en-US" sz="2400" b="1">
                  <a:solidFill>
                    <a:srgbClr val="00B050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rPr>
                <a:t>怎样想比较简便？</a:t>
              </a:r>
              <a:endParaRPr lang="zh-CN" altLang="en-US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endParaRPr>
            </a:p>
          </p:txBody>
        </p:sp>
        <p:pic>
          <p:nvPicPr>
            <p:cNvPr id="13317" name="Picture 2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4309" y="2495"/>
              <a:ext cx="2539" cy="31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dur="8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"/>
          <p:cNvGrpSpPr/>
          <p:nvPr/>
        </p:nvGrpSpPr>
        <p:grpSpPr>
          <a:xfrm>
            <a:off x="1929606" y="2235408"/>
            <a:ext cx="8332788" cy="2192641"/>
            <a:chOff x="3067" y="2646"/>
            <a:chExt cx="13125" cy="3454"/>
          </a:xfrm>
        </p:grpSpPr>
        <p:sp>
          <p:nvSpPr>
            <p:cNvPr id="14338" name="AutoShape 27"/>
            <p:cNvSpPr>
              <a:spLocks noChangeArrowheads="1"/>
            </p:cNvSpPr>
            <p:nvPr/>
          </p:nvSpPr>
          <p:spPr bwMode="auto">
            <a:xfrm>
              <a:off x="3067" y="2646"/>
              <a:ext cx="9618" cy="2214"/>
            </a:xfrm>
            <a:prstGeom prst="wedgeRoundRectCallout">
              <a:avLst>
                <a:gd name="adj1" fmla="val 55083"/>
                <a:gd name="adj2" fmla="val -17292"/>
                <a:gd name="adj3" fmla="val 16667"/>
              </a:avLst>
            </a:prstGeom>
            <a:solidFill>
              <a:srgbClr val="FFFFFF"/>
            </a:solidFill>
            <a:ln w="25400">
              <a:solidFill>
                <a:srgbClr val="3399FF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0000"/>
                </a:lnSpc>
              </a:pPr>
              <a:r>
                <a:rPr lang="zh-CN" altLang="en-US" sz="2400" b="1">
                  <a:solidFill>
                    <a:srgbClr val="00B050"/>
                  </a:solidFill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rPr>
                <a:t>你还能提出其他数学问题并解答吗？</a:t>
              </a:r>
              <a:endParaRPr lang="zh-CN" altLang="en-US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endParaRPr>
            </a:p>
          </p:txBody>
        </p:sp>
        <p:pic>
          <p:nvPicPr>
            <p:cNvPr id="14339" name="Picture 2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3653" y="2953"/>
              <a:ext cx="2539" cy="314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6" name="矩形 3"/>
          <p:cNvSpPr>
            <a:spLocks noChangeArrowheads="1"/>
          </p:cNvSpPr>
          <p:nvPr/>
        </p:nvSpPr>
        <p:spPr bwMode="auto">
          <a:xfrm>
            <a:off x="2248059" y="3520825"/>
            <a:ext cx="5649913" cy="486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旋转的三要素是什么？</a:t>
            </a: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pic>
        <p:nvPicPr>
          <p:cNvPr id="15362" name="图片 2" descr="标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53466" y="1582737"/>
            <a:ext cx="21558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文本框 5"/>
          <p:cNvSpPr txBox="1">
            <a:spLocks noChangeArrowheads="1"/>
          </p:cNvSpPr>
          <p:nvPr/>
        </p:nvSpPr>
        <p:spPr bwMode="auto">
          <a:xfrm>
            <a:off x="1259840" y="1555751"/>
            <a:ext cx="19764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知识点</a:t>
            </a:r>
            <a:r>
              <a:rPr lang="en-US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2</a:t>
            </a:r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 </a:t>
            </a:r>
            <a:endParaRPr lang="en-US" altLang="zh-CN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15364" name="文本框 7"/>
          <p:cNvSpPr txBox="1">
            <a:spLocks noChangeArrowheads="1"/>
          </p:cNvSpPr>
          <p:nvPr/>
        </p:nvSpPr>
        <p:spPr bwMode="auto">
          <a:xfrm>
            <a:off x="3318193" y="1582737"/>
            <a:ext cx="47164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图形的运动</a:t>
            </a:r>
            <a:endParaRPr lang="zh-CN" altLang="zh-CN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17429" name="AutoShape 27"/>
          <p:cNvSpPr>
            <a:spLocks noChangeArrowheads="1"/>
          </p:cNvSpPr>
          <p:nvPr/>
        </p:nvSpPr>
        <p:spPr bwMode="auto">
          <a:xfrm>
            <a:off x="6970553" y="2877427"/>
            <a:ext cx="2973388" cy="2674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旋转中心；</a:t>
            </a:r>
            <a:endParaRPr lang="zh-CN" altLang="zh-CN" sz="2400" b="1">
              <a:solidFill>
                <a:srgbClr val="00B05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40000"/>
              </a:lnSpc>
            </a:pPr>
            <a:r>
              <a:rPr lang="zh-CN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旋转角度；</a:t>
            </a:r>
            <a:endParaRPr lang="zh-CN" altLang="zh-CN" sz="2400" b="1">
              <a:solidFill>
                <a:srgbClr val="00B05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40000"/>
              </a:lnSpc>
            </a:pPr>
            <a:r>
              <a:rPr lang="zh-CN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旋转方向。</a:t>
            </a:r>
            <a:endParaRPr lang="zh-CN" altLang="zh-CN" sz="2400" b="1">
              <a:solidFill>
                <a:srgbClr val="00B05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4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74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文本框 15"/>
          <p:cNvSpPr txBox="1">
            <a:spLocks noChangeArrowheads="1"/>
          </p:cNvSpPr>
          <p:nvPr/>
        </p:nvSpPr>
        <p:spPr bwMode="auto">
          <a:xfrm>
            <a:off x="1071246" y="1871346"/>
            <a:ext cx="387798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图形旋转的特征是怎样的？</a:t>
            </a: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17429" name="AutoShape 27"/>
          <p:cNvSpPr>
            <a:spLocks noChangeArrowheads="1"/>
          </p:cNvSpPr>
          <p:nvPr/>
        </p:nvSpPr>
        <p:spPr bwMode="auto">
          <a:xfrm>
            <a:off x="1150144" y="2963229"/>
            <a:ext cx="9891712" cy="1646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        </a:t>
            </a:r>
            <a:r>
              <a:rPr lang="zh-CN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图形旋转后，形状、大小都没有变化，只是位置发生变化。</a:t>
            </a:r>
            <a:endParaRPr lang="zh-CN" altLang="zh-CN" sz="2400" b="1">
              <a:solidFill>
                <a:srgbClr val="00B05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>
                                            <p:txEl>
                                              <p:charRg st="0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429">
                                            <p:txEl>
                                              <p:charRg st="0" end="3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>
            <a:spLocks noChangeArrowheads="1"/>
          </p:cNvSpPr>
          <p:nvPr/>
        </p:nvSpPr>
        <p:spPr bwMode="auto">
          <a:xfrm>
            <a:off x="1001713" y="4160521"/>
            <a:ext cx="10420350" cy="597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（</a:t>
            </a:r>
            <a:r>
              <a:rPr lang="en-US" altLang="zh-CN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1</a:t>
            </a:r>
            <a:r>
              <a:rPr lang="zh-CN" altLang="en-US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）说一说左图可以通过怎样的变换得到右图。</a:t>
            </a:r>
            <a:endParaRPr lang="zh-CN" altLang="en-US" sz="2400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1719264" y="5151121"/>
            <a:ext cx="9266237" cy="514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        </a:t>
            </a:r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绕鱼嘴顺时针（逆时针）旋转</a:t>
            </a:r>
            <a:r>
              <a:rPr lang="en-US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90°</a:t>
            </a:r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，连续旋转 </a:t>
            </a:r>
            <a:r>
              <a:rPr lang="en-US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4 </a:t>
            </a:r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次。</a:t>
            </a:r>
            <a:endParaRPr lang="zh-CN" altLang="en-US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grpSp>
        <p:nvGrpSpPr>
          <p:cNvPr id="17412" name="组合 31"/>
          <p:cNvGrpSpPr/>
          <p:nvPr/>
        </p:nvGrpSpPr>
        <p:grpSpPr>
          <a:xfrm>
            <a:off x="1120775" y="1393508"/>
            <a:ext cx="10064750" cy="2557462"/>
            <a:chOff x="1531" y="1203"/>
            <a:chExt cx="15848" cy="4028"/>
          </a:xfrm>
        </p:grpSpPr>
        <p:pic>
          <p:nvPicPr>
            <p:cNvPr id="17413" name="Picture 2" descr="E:\2015春（伍倩倩）\六年级上册课件\a23.tif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531" y="1203"/>
              <a:ext cx="15849" cy="40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7414" name="组合 30"/>
            <p:cNvGrpSpPr/>
            <p:nvPr/>
          </p:nvGrpSpPr>
          <p:grpSpPr>
            <a:xfrm>
              <a:off x="3471" y="2544"/>
              <a:ext cx="1452" cy="896"/>
              <a:chOff x="3471" y="2544"/>
              <a:chExt cx="1452" cy="896"/>
            </a:xfrm>
          </p:grpSpPr>
          <p:sp>
            <p:nvSpPr>
              <p:cNvPr id="3" name="任意多边形 2"/>
              <p:cNvSpPr/>
              <p:nvPr/>
            </p:nvSpPr>
            <p:spPr>
              <a:xfrm>
                <a:off x="3471" y="2548"/>
                <a:ext cx="492" cy="893"/>
              </a:xfrm>
              <a:custGeom>
                <a:gdLst>
                  <a:gd name="connisteX0" fmla="*/ 2540 w 312420"/>
                  <a:gd name="connsiteY0" fmla="*/ 0 h 566420"/>
                  <a:gd name="connisteX1" fmla="*/ 0 w 312420"/>
                  <a:gd name="connsiteY1" fmla="*/ 566420 h 566420"/>
                  <a:gd name="connisteX2" fmla="*/ 312420 w 312420"/>
                  <a:gd name="connsiteY2" fmla="*/ 283210 h 566420"/>
                  <a:gd name="connisteX3" fmla="*/ 2540 w 312420"/>
                  <a:gd name="connsiteY3" fmla="*/ 0 h 566420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</a:cxnLst>
                <a:rect l="l" t="t" r="r" b="b"/>
                <a:pathLst>
                  <a:path w="312420" h="566420">
                    <a:moveTo>
                      <a:pt x="2540" y="0"/>
                    </a:moveTo>
                    <a:lnTo>
                      <a:pt x="0" y="566420"/>
                    </a:lnTo>
                    <a:lnTo>
                      <a:pt x="312420" y="283210"/>
                    </a:lnTo>
                    <a:lnTo>
                      <a:pt x="2540" y="0"/>
                    </a:lnTo>
                    <a:close/>
                  </a:path>
                </a:pathLst>
              </a:cu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grpSp>
            <p:nvGrpSpPr>
              <p:cNvPr id="17416" name="组合 4"/>
              <p:cNvGrpSpPr/>
              <p:nvPr/>
            </p:nvGrpSpPr>
            <p:grpSpPr>
              <a:xfrm>
                <a:off x="3959" y="2544"/>
                <a:ext cx="964" cy="892"/>
                <a:chOff x="3959" y="2544"/>
                <a:chExt cx="964" cy="892"/>
              </a:xfrm>
            </p:grpSpPr>
            <p:sp>
              <p:nvSpPr>
                <p:cNvPr id="4" name="任意多边形 3"/>
                <p:cNvSpPr/>
                <p:nvPr/>
              </p:nvSpPr>
              <p:spPr>
                <a:xfrm>
                  <a:off x="3958" y="2543"/>
                  <a:ext cx="965" cy="893"/>
                </a:xfrm>
                <a:custGeom>
                  <a:gdLst>
                    <a:gd name="connisteX0" fmla="*/ 304800 w 612140"/>
                    <a:gd name="connsiteY0" fmla="*/ 0 h 567055"/>
                    <a:gd name="connisteX1" fmla="*/ 0 w 612140"/>
                    <a:gd name="connsiteY1" fmla="*/ 283210 h 567055"/>
                    <a:gd name="connisteX2" fmla="*/ 304800 w 612140"/>
                    <a:gd name="connsiteY2" fmla="*/ 567055 h 567055"/>
                    <a:gd name="connisteX3" fmla="*/ 612140 w 612140"/>
                    <a:gd name="connsiteY3" fmla="*/ 285750 h 567055"/>
                    <a:gd name="connisteX4" fmla="*/ 304800 w 612140"/>
                    <a:gd name="connsiteY4" fmla="*/ 0 h 567055"/>
                  </a:gdLst>
                  <a:cxnLst>
                    <a:cxn ang="0">
                      <a:pos x="connisteX0" y="connsiteY0"/>
                    </a:cxn>
                    <a:cxn ang="0">
                      <a:pos x="connisteX1" y="connsiteY1"/>
                    </a:cxn>
                    <a:cxn ang="0">
                      <a:pos x="connisteX2" y="connsiteY2"/>
                    </a:cxn>
                    <a:cxn ang="0">
                      <a:pos x="connisteX3" y="connsiteY3"/>
                    </a:cxn>
                    <a:cxn ang="0">
                      <a:pos x="connisteX4" y="connsiteY4"/>
                    </a:cxn>
                  </a:cxnLst>
                  <a:rect l="l" t="t" r="r" b="b"/>
                  <a:pathLst>
                    <a:path w="612140" h="567055">
                      <a:moveTo>
                        <a:pt x="304800" y="0"/>
                      </a:moveTo>
                      <a:lnTo>
                        <a:pt x="0" y="283210"/>
                      </a:lnTo>
                      <a:lnTo>
                        <a:pt x="304800" y="567055"/>
                      </a:lnTo>
                      <a:lnTo>
                        <a:pt x="612140" y="285750"/>
                      </a:lnTo>
                      <a:lnTo>
                        <a:pt x="304800" y="0"/>
                      </a:lnTo>
                      <a:close/>
                    </a:path>
                  </a:pathLst>
                </a:custGeom>
                <a:solidFill>
                  <a:srgbClr val="FF4343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 noProof="1"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  <p:sp>
              <p:nvSpPr>
                <p:cNvPr id="8" name="椭圆 7"/>
                <p:cNvSpPr/>
                <p:nvPr/>
              </p:nvSpPr>
              <p:spPr>
                <a:xfrm>
                  <a:off x="4696" y="2923"/>
                  <a:ext cx="117" cy="118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 noProof="1"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</p:grpSp>
        </p:grpSp>
        <p:grpSp>
          <p:nvGrpSpPr>
            <p:cNvPr id="17419" name="组合 29"/>
            <p:cNvGrpSpPr/>
            <p:nvPr/>
          </p:nvGrpSpPr>
          <p:grpSpPr>
            <a:xfrm>
              <a:off x="12520" y="1663"/>
              <a:ext cx="2915" cy="2661"/>
              <a:chOff x="12520" y="1663"/>
              <a:chExt cx="2915" cy="2661"/>
            </a:xfrm>
          </p:grpSpPr>
          <p:grpSp>
            <p:nvGrpSpPr>
              <p:cNvPr id="17420" name="组合 8"/>
              <p:cNvGrpSpPr/>
              <p:nvPr/>
            </p:nvGrpSpPr>
            <p:grpSpPr>
              <a:xfrm>
                <a:off x="13012" y="2548"/>
                <a:ext cx="964" cy="892"/>
                <a:chOff x="3959" y="2544"/>
                <a:chExt cx="964" cy="892"/>
              </a:xfrm>
            </p:grpSpPr>
            <p:sp>
              <p:nvSpPr>
                <p:cNvPr id="10" name="任意多边形 9"/>
                <p:cNvSpPr/>
                <p:nvPr/>
              </p:nvSpPr>
              <p:spPr>
                <a:xfrm>
                  <a:off x="3959" y="2544"/>
                  <a:ext cx="960" cy="893"/>
                </a:xfrm>
                <a:custGeom>
                  <a:gdLst>
                    <a:gd name="connisteX0" fmla="*/ 304800 w 612140"/>
                    <a:gd name="connsiteY0" fmla="*/ 0 h 567055"/>
                    <a:gd name="connisteX1" fmla="*/ 0 w 612140"/>
                    <a:gd name="connsiteY1" fmla="*/ 283210 h 567055"/>
                    <a:gd name="connisteX2" fmla="*/ 304800 w 612140"/>
                    <a:gd name="connsiteY2" fmla="*/ 567055 h 567055"/>
                    <a:gd name="connisteX3" fmla="*/ 612140 w 612140"/>
                    <a:gd name="connsiteY3" fmla="*/ 285750 h 567055"/>
                    <a:gd name="connisteX4" fmla="*/ 304800 w 612140"/>
                    <a:gd name="connsiteY4" fmla="*/ 0 h 567055"/>
                  </a:gdLst>
                  <a:cxnLst>
                    <a:cxn ang="0">
                      <a:pos x="connisteX0" y="connsiteY0"/>
                    </a:cxn>
                    <a:cxn ang="0">
                      <a:pos x="connisteX1" y="connsiteY1"/>
                    </a:cxn>
                    <a:cxn ang="0">
                      <a:pos x="connisteX2" y="connsiteY2"/>
                    </a:cxn>
                    <a:cxn ang="0">
                      <a:pos x="connisteX3" y="connsiteY3"/>
                    </a:cxn>
                    <a:cxn ang="0">
                      <a:pos x="connisteX4" y="connsiteY4"/>
                    </a:cxn>
                  </a:cxnLst>
                  <a:rect l="l" t="t" r="r" b="b"/>
                  <a:pathLst>
                    <a:path w="612140" h="567055">
                      <a:moveTo>
                        <a:pt x="304800" y="0"/>
                      </a:moveTo>
                      <a:lnTo>
                        <a:pt x="0" y="283210"/>
                      </a:lnTo>
                      <a:lnTo>
                        <a:pt x="304800" y="567055"/>
                      </a:lnTo>
                      <a:lnTo>
                        <a:pt x="612140" y="285750"/>
                      </a:lnTo>
                      <a:lnTo>
                        <a:pt x="304800" y="0"/>
                      </a:lnTo>
                      <a:close/>
                    </a:path>
                  </a:pathLst>
                </a:custGeom>
                <a:solidFill>
                  <a:srgbClr val="FF4343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 noProof="1"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  <p:sp>
              <p:nvSpPr>
                <p:cNvPr id="11" name="椭圆 10"/>
                <p:cNvSpPr/>
                <p:nvPr/>
              </p:nvSpPr>
              <p:spPr>
                <a:xfrm>
                  <a:off x="4694" y="2924"/>
                  <a:ext cx="115" cy="118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 noProof="1"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</p:grpSp>
          <p:sp>
            <p:nvSpPr>
              <p:cNvPr id="19" name="任意多边形 18"/>
              <p:cNvSpPr/>
              <p:nvPr/>
            </p:nvSpPr>
            <p:spPr>
              <a:xfrm>
                <a:off x="12520" y="2548"/>
                <a:ext cx="492" cy="893"/>
              </a:xfrm>
              <a:custGeom>
                <a:gdLst>
                  <a:gd name="connisteX0" fmla="*/ 2540 w 312420"/>
                  <a:gd name="connsiteY0" fmla="*/ 0 h 566420"/>
                  <a:gd name="connisteX1" fmla="*/ 0 w 312420"/>
                  <a:gd name="connsiteY1" fmla="*/ 566420 h 566420"/>
                  <a:gd name="connisteX2" fmla="*/ 312420 w 312420"/>
                  <a:gd name="connsiteY2" fmla="*/ 283210 h 566420"/>
                  <a:gd name="connisteX3" fmla="*/ 2540 w 312420"/>
                  <a:gd name="connsiteY3" fmla="*/ 0 h 566420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</a:cxnLst>
                <a:rect l="l" t="t" r="r" b="b"/>
                <a:pathLst>
                  <a:path w="312420" h="566420">
                    <a:moveTo>
                      <a:pt x="2540" y="0"/>
                    </a:moveTo>
                    <a:lnTo>
                      <a:pt x="0" y="566420"/>
                    </a:lnTo>
                    <a:lnTo>
                      <a:pt x="312420" y="283210"/>
                    </a:lnTo>
                    <a:lnTo>
                      <a:pt x="2540" y="0"/>
                    </a:lnTo>
                    <a:close/>
                  </a:path>
                </a:pathLst>
              </a:cu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0" name="任意多边形 19"/>
              <p:cNvSpPr/>
              <p:nvPr/>
            </p:nvSpPr>
            <p:spPr>
              <a:xfrm rot="10800000">
                <a:off x="14942" y="2546"/>
                <a:ext cx="492" cy="893"/>
              </a:xfrm>
              <a:custGeom>
                <a:gdLst>
                  <a:gd name="connisteX0" fmla="*/ 2540 w 312420"/>
                  <a:gd name="connsiteY0" fmla="*/ 0 h 566420"/>
                  <a:gd name="connisteX1" fmla="*/ 0 w 312420"/>
                  <a:gd name="connsiteY1" fmla="*/ 566420 h 566420"/>
                  <a:gd name="connisteX2" fmla="*/ 312420 w 312420"/>
                  <a:gd name="connsiteY2" fmla="*/ 283210 h 566420"/>
                  <a:gd name="connisteX3" fmla="*/ 2540 w 312420"/>
                  <a:gd name="connsiteY3" fmla="*/ 0 h 566420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</a:cxnLst>
                <a:rect l="l" t="t" r="r" b="b"/>
                <a:pathLst>
                  <a:path w="312420" h="566420">
                    <a:moveTo>
                      <a:pt x="2540" y="0"/>
                    </a:moveTo>
                    <a:lnTo>
                      <a:pt x="0" y="566420"/>
                    </a:lnTo>
                    <a:lnTo>
                      <a:pt x="312420" y="283210"/>
                    </a:lnTo>
                    <a:lnTo>
                      <a:pt x="2540" y="0"/>
                    </a:lnTo>
                    <a:close/>
                  </a:path>
                </a:pathLst>
              </a:cu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3" name="任意多边形 22"/>
              <p:cNvSpPr/>
              <p:nvPr/>
            </p:nvSpPr>
            <p:spPr>
              <a:xfrm>
                <a:off x="13489" y="2098"/>
                <a:ext cx="970" cy="1780"/>
              </a:xfrm>
              <a:custGeom>
                <a:gdLst>
                  <a:gd name="connisteX0" fmla="*/ 0 w 617220"/>
                  <a:gd name="connsiteY0" fmla="*/ 283210 h 1130935"/>
                  <a:gd name="connisteX1" fmla="*/ 309880 w 617220"/>
                  <a:gd name="connsiteY1" fmla="*/ 0 h 1130935"/>
                  <a:gd name="connisteX2" fmla="*/ 617220 w 617220"/>
                  <a:gd name="connsiteY2" fmla="*/ 281305 h 1130935"/>
                  <a:gd name="connisteX3" fmla="*/ 309880 w 617220"/>
                  <a:gd name="connsiteY3" fmla="*/ 571500 h 1130935"/>
                  <a:gd name="connisteX4" fmla="*/ 612140 w 617220"/>
                  <a:gd name="connsiteY4" fmla="*/ 847725 h 1130935"/>
                  <a:gd name="connisteX5" fmla="*/ 302895 w 617220"/>
                  <a:gd name="connsiteY5" fmla="*/ 1130935 h 1130935"/>
                  <a:gd name="connisteX6" fmla="*/ 2540 w 617220"/>
                  <a:gd name="connsiteY6" fmla="*/ 847725 h 1130935"/>
                  <a:gd name="connisteX7" fmla="*/ 316865 w 617220"/>
                  <a:gd name="connsiteY7" fmla="*/ 568960 h 1130935"/>
                  <a:gd name="connisteX8" fmla="*/ 0 w 617220"/>
                  <a:gd name="connsiteY8" fmla="*/ 283210 h 113093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  <a:cxn ang="0">
                    <a:pos x="connisteX4" y="connsiteY4"/>
                  </a:cxn>
                  <a:cxn ang="0">
                    <a:pos x="connisteX5" y="connsiteY5"/>
                  </a:cxn>
                  <a:cxn ang="0">
                    <a:pos x="connisteX6" y="connsiteY6"/>
                  </a:cxn>
                  <a:cxn ang="0">
                    <a:pos x="connisteX7" y="connsiteY7"/>
                  </a:cxn>
                  <a:cxn ang="0">
                    <a:pos x="connisteX8" y="connsiteY8"/>
                  </a:cxn>
                </a:cxnLst>
                <a:rect l="l" t="t" r="r" b="b"/>
                <a:pathLst>
                  <a:path w="617220" h="1130935">
                    <a:moveTo>
                      <a:pt x="0" y="283210"/>
                    </a:moveTo>
                    <a:lnTo>
                      <a:pt x="309880" y="0"/>
                    </a:lnTo>
                    <a:lnTo>
                      <a:pt x="617220" y="281305"/>
                    </a:lnTo>
                    <a:lnTo>
                      <a:pt x="309880" y="571500"/>
                    </a:lnTo>
                    <a:lnTo>
                      <a:pt x="612140" y="847725"/>
                    </a:lnTo>
                    <a:lnTo>
                      <a:pt x="302895" y="1130935"/>
                    </a:lnTo>
                    <a:lnTo>
                      <a:pt x="2540" y="847725"/>
                    </a:lnTo>
                    <a:lnTo>
                      <a:pt x="316865" y="568960"/>
                    </a:lnTo>
                    <a:lnTo>
                      <a:pt x="0" y="283210"/>
                    </a:lnTo>
                    <a:close/>
                  </a:path>
                </a:pathLst>
              </a:custGeom>
              <a:solidFill>
                <a:srgbClr val="FF4343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4" name="椭圆 23"/>
              <p:cNvSpPr/>
              <p:nvPr/>
            </p:nvSpPr>
            <p:spPr>
              <a:xfrm>
                <a:off x="13927" y="3096"/>
                <a:ext cx="117" cy="12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5" name="椭圆 24"/>
              <p:cNvSpPr/>
              <p:nvPr/>
            </p:nvSpPr>
            <p:spPr>
              <a:xfrm>
                <a:off x="13919" y="2796"/>
                <a:ext cx="120" cy="11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6" name="任意多边形 25"/>
              <p:cNvSpPr/>
              <p:nvPr/>
            </p:nvSpPr>
            <p:spPr>
              <a:xfrm>
                <a:off x="13984" y="2548"/>
                <a:ext cx="955" cy="885"/>
              </a:xfrm>
              <a:custGeom>
                <a:gdLst>
                  <a:gd name="connisteX0" fmla="*/ 300355 w 607695"/>
                  <a:gd name="connsiteY0" fmla="*/ 0 h 561975"/>
                  <a:gd name="connisteX1" fmla="*/ 607695 w 607695"/>
                  <a:gd name="connsiteY1" fmla="*/ 281305 h 561975"/>
                  <a:gd name="connisteX2" fmla="*/ 304800 w 607695"/>
                  <a:gd name="connsiteY2" fmla="*/ 561975 h 561975"/>
                  <a:gd name="connisteX3" fmla="*/ 0 w 607695"/>
                  <a:gd name="connsiteY3" fmla="*/ 285750 h 561975"/>
                  <a:gd name="connisteX4" fmla="*/ 300355 w 607695"/>
                  <a:gd name="connsiteY4" fmla="*/ 0 h 56197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  <a:cxn ang="0">
                    <a:pos x="connisteX4" y="connsiteY4"/>
                  </a:cxn>
                </a:cxnLst>
                <a:rect l="l" t="t" r="r" b="b"/>
                <a:pathLst>
                  <a:path w="607695" h="561975">
                    <a:moveTo>
                      <a:pt x="300355" y="0"/>
                    </a:moveTo>
                    <a:lnTo>
                      <a:pt x="607695" y="281305"/>
                    </a:lnTo>
                    <a:lnTo>
                      <a:pt x="304800" y="561975"/>
                    </a:lnTo>
                    <a:lnTo>
                      <a:pt x="0" y="285750"/>
                    </a:lnTo>
                    <a:lnTo>
                      <a:pt x="300355" y="0"/>
                    </a:lnTo>
                    <a:close/>
                  </a:path>
                </a:pathLst>
              </a:custGeom>
              <a:solidFill>
                <a:srgbClr val="FF4343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14102" y="2941"/>
                <a:ext cx="120" cy="12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8" name="任意多边形 27"/>
              <p:cNvSpPr/>
              <p:nvPr/>
            </p:nvSpPr>
            <p:spPr>
              <a:xfrm>
                <a:off x="13489" y="3886"/>
                <a:ext cx="965" cy="438"/>
              </a:xfrm>
              <a:custGeom>
                <a:gdLst>
                  <a:gd name="connisteX0" fmla="*/ 0 w 612140"/>
                  <a:gd name="connsiteY0" fmla="*/ 278765 h 278765"/>
                  <a:gd name="connisteX1" fmla="*/ 612140 w 612140"/>
                  <a:gd name="connsiteY1" fmla="*/ 278765 h 278765"/>
                  <a:gd name="connisteX2" fmla="*/ 307340 w 612140"/>
                  <a:gd name="connsiteY2" fmla="*/ 0 h 278765"/>
                  <a:gd name="connisteX3" fmla="*/ 0 w 612140"/>
                  <a:gd name="connsiteY3" fmla="*/ 278765 h 27876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</a:cxnLst>
                <a:rect l="l" t="t" r="r" b="b"/>
                <a:pathLst>
                  <a:path w="612140" h="278765">
                    <a:moveTo>
                      <a:pt x="0" y="278765"/>
                    </a:moveTo>
                    <a:lnTo>
                      <a:pt x="612140" y="278765"/>
                    </a:lnTo>
                    <a:lnTo>
                      <a:pt x="307340" y="0"/>
                    </a:lnTo>
                    <a:lnTo>
                      <a:pt x="0" y="278765"/>
                    </a:lnTo>
                    <a:close/>
                  </a:path>
                </a:pathLst>
              </a:cu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9" name="任意多边形 28"/>
              <p:cNvSpPr/>
              <p:nvPr/>
            </p:nvSpPr>
            <p:spPr>
              <a:xfrm rot="10800000">
                <a:off x="13494" y="1663"/>
                <a:ext cx="965" cy="440"/>
              </a:xfrm>
              <a:custGeom>
                <a:gdLst>
                  <a:gd name="connisteX0" fmla="*/ 0 w 612140"/>
                  <a:gd name="connsiteY0" fmla="*/ 278765 h 278765"/>
                  <a:gd name="connisteX1" fmla="*/ 612140 w 612140"/>
                  <a:gd name="connsiteY1" fmla="*/ 278765 h 278765"/>
                  <a:gd name="connisteX2" fmla="*/ 307340 w 612140"/>
                  <a:gd name="connsiteY2" fmla="*/ 0 h 278765"/>
                  <a:gd name="connisteX3" fmla="*/ 0 w 612140"/>
                  <a:gd name="connsiteY3" fmla="*/ 278765 h 27876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</a:cxnLst>
                <a:rect l="l" t="t" r="r" b="b"/>
                <a:pathLst>
                  <a:path w="612140" h="278765">
                    <a:moveTo>
                      <a:pt x="0" y="278765"/>
                    </a:moveTo>
                    <a:lnTo>
                      <a:pt x="612140" y="278765"/>
                    </a:lnTo>
                    <a:lnTo>
                      <a:pt x="307340" y="0"/>
                    </a:lnTo>
                    <a:lnTo>
                      <a:pt x="0" y="278765"/>
                    </a:lnTo>
                    <a:close/>
                  </a:path>
                </a:pathLst>
              </a:cu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" name="矩形 69"/>
          <p:cNvSpPr>
            <a:spLocks noChangeArrowheads="1"/>
          </p:cNvSpPr>
          <p:nvPr/>
        </p:nvSpPr>
        <p:spPr bwMode="auto">
          <a:xfrm>
            <a:off x="1029654" y="4486201"/>
            <a:ext cx="10796587" cy="9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（</a:t>
            </a:r>
            <a:r>
              <a:rPr lang="en-US" altLang="zh-CN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2</a:t>
            </a:r>
            <a:r>
              <a:rPr lang="zh-CN" altLang="en-US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）右图中绿色部分占整个图案的几分之几？红色部分占整个图案的几分之几？红色部分比绿色部分多几分之几？</a:t>
            </a:r>
            <a:endParaRPr lang="zh-CN" altLang="en-US" sz="2400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grpSp>
        <p:nvGrpSpPr>
          <p:cNvPr id="18434" name="组合 31"/>
          <p:cNvGrpSpPr/>
          <p:nvPr/>
        </p:nvGrpSpPr>
        <p:grpSpPr>
          <a:xfrm>
            <a:off x="1171575" y="1474788"/>
            <a:ext cx="10064750" cy="2557462"/>
            <a:chOff x="1531" y="1203"/>
            <a:chExt cx="15848" cy="4028"/>
          </a:xfrm>
        </p:grpSpPr>
        <p:pic>
          <p:nvPicPr>
            <p:cNvPr id="18435" name="Picture 2" descr="E:\2015春（伍倩倩）\六年级上册课件\a23.tif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531" y="1203"/>
              <a:ext cx="15849" cy="40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18436" name="组合 30"/>
            <p:cNvGrpSpPr/>
            <p:nvPr/>
          </p:nvGrpSpPr>
          <p:grpSpPr>
            <a:xfrm>
              <a:off x="3471" y="2544"/>
              <a:ext cx="1452" cy="896"/>
              <a:chOff x="3471" y="2544"/>
              <a:chExt cx="1452" cy="896"/>
            </a:xfrm>
          </p:grpSpPr>
          <p:sp>
            <p:nvSpPr>
              <p:cNvPr id="2" name="任意多边形 1"/>
              <p:cNvSpPr/>
              <p:nvPr/>
            </p:nvSpPr>
            <p:spPr>
              <a:xfrm>
                <a:off x="3471" y="2548"/>
                <a:ext cx="492" cy="893"/>
              </a:xfrm>
              <a:custGeom>
                <a:gdLst>
                  <a:gd name="connisteX0" fmla="*/ 2540 w 312420"/>
                  <a:gd name="connsiteY0" fmla="*/ 0 h 566420"/>
                  <a:gd name="connisteX1" fmla="*/ 0 w 312420"/>
                  <a:gd name="connsiteY1" fmla="*/ 566420 h 566420"/>
                  <a:gd name="connisteX2" fmla="*/ 312420 w 312420"/>
                  <a:gd name="connsiteY2" fmla="*/ 283210 h 566420"/>
                  <a:gd name="connisteX3" fmla="*/ 2540 w 312420"/>
                  <a:gd name="connsiteY3" fmla="*/ 0 h 566420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</a:cxnLst>
                <a:rect l="l" t="t" r="r" b="b"/>
                <a:pathLst>
                  <a:path w="312420" h="566420">
                    <a:moveTo>
                      <a:pt x="2540" y="0"/>
                    </a:moveTo>
                    <a:lnTo>
                      <a:pt x="0" y="566420"/>
                    </a:lnTo>
                    <a:lnTo>
                      <a:pt x="312420" y="283210"/>
                    </a:lnTo>
                    <a:lnTo>
                      <a:pt x="2540" y="0"/>
                    </a:lnTo>
                    <a:close/>
                  </a:path>
                </a:pathLst>
              </a:cu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grpSp>
            <p:nvGrpSpPr>
              <p:cNvPr id="18438" name="组合 4"/>
              <p:cNvGrpSpPr/>
              <p:nvPr/>
            </p:nvGrpSpPr>
            <p:grpSpPr>
              <a:xfrm>
                <a:off x="3959" y="2544"/>
                <a:ext cx="964" cy="892"/>
                <a:chOff x="3959" y="2544"/>
                <a:chExt cx="964" cy="892"/>
              </a:xfrm>
            </p:grpSpPr>
            <p:sp>
              <p:nvSpPr>
                <p:cNvPr id="3" name="任意多边形 2"/>
                <p:cNvSpPr/>
                <p:nvPr/>
              </p:nvSpPr>
              <p:spPr>
                <a:xfrm>
                  <a:off x="3958" y="2543"/>
                  <a:ext cx="965" cy="893"/>
                </a:xfrm>
                <a:custGeom>
                  <a:gdLst>
                    <a:gd name="connisteX0" fmla="*/ 304800 w 612140"/>
                    <a:gd name="connsiteY0" fmla="*/ 0 h 567055"/>
                    <a:gd name="connisteX1" fmla="*/ 0 w 612140"/>
                    <a:gd name="connsiteY1" fmla="*/ 283210 h 567055"/>
                    <a:gd name="connisteX2" fmla="*/ 304800 w 612140"/>
                    <a:gd name="connsiteY2" fmla="*/ 567055 h 567055"/>
                    <a:gd name="connisteX3" fmla="*/ 612140 w 612140"/>
                    <a:gd name="connsiteY3" fmla="*/ 285750 h 567055"/>
                    <a:gd name="connisteX4" fmla="*/ 304800 w 612140"/>
                    <a:gd name="connsiteY4" fmla="*/ 0 h 567055"/>
                  </a:gdLst>
                  <a:cxnLst>
                    <a:cxn ang="0">
                      <a:pos x="connisteX0" y="connsiteY0"/>
                    </a:cxn>
                    <a:cxn ang="0">
                      <a:pos x="connisteX1" y="connsiteY1"/>
                    </a:cxn>
                    <a:cxn ang="0">
                      <a:pos x="connisteX2" y="connsiteY2"/>
                    </a:cxn>
                    <a:cxn ang="0">
                      <a:pos x="connisteX3" y="connsiteY3"/>
                    </a:cxn>
                    <a:cxn ang="0">
                      <a:pos x="connisteX4" y="connsiteY4"/>
                    </a:cxn>
                  </a:cxnLst>
                  <a:rect l="l" t="t" r="r" b="b"/>
                  <a:pathLst>
                    <a:path w="612140" h="567055">
                      <a:moveTo>
                        <a:pt x="304800" y="0"/>
                      </a:moveTo>
                      <a:lnTo>
                        <a:pt x="0" y="283210"/>
                      </a:lnTo>
                      <a:lnTo>
                        <a:pt x="304800" y="567055"/>
                      </a:lnTo>
                      <a:lnTo>
                        <a:pt x="612140" y="285750"/>
                      </a:lnTo>
                      <a:lnTo>
                        <a:pt x="304800" y="0"/>
                      </a:lnTo>
                      <a:close/>
                    </a:path>
                  </a:pathLst>
                </a:custGeom>
                <a:solidFill>
                  <a:srgbClr val="FF4343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 noProof="1"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  <p:sp>
              <p:nvSpPr>
                <p:cNvPr id="4" name="椭圆 3"/>
                <p:cNvSpPr/>
                <p:nvPr/>
              </p:nvSpPr>
              <p:spPr>
                <a:xfrm>
                  <a:off x="4696" y="2923"/>
                  <a:ext cx="117" cy="118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 noProof="1"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</p:grpSp>
        </p:grpSp>
        <p:grpSp>
          <p:nvGrpSpPr>
            <p:cNvPr id="18441" name="组合 29"/>
            <p:cNvGrpSpPr/>
            <p:nvPr/>
          </p:nvGrpSpPr>
          <p:grpSpPr>
            <a:xfrm>
              <a:off x="12520" y="1663"/>
              <a:ext cx="2915" cy="2661"/>
              <a:chOff x="12520" y="1663"/>
              <a:chExt cx="2915" cy="2661"/>
            </a:xfrm>
          </p:grpSpPr>
          <p:grpSp>
            <p:nvGrpSpPr>
              <p:cNvPr id="18442" name="组合 7"/>
              <p:cNvGrpSpPr/>
              <p:nvPr/>
            </p:nvGrpSpPr>
            <p:grpSpPr>
              <a:xfrm>
                <a:off x="13012" y="2548"/>
                <a:ext cx="964" cy="892"/>
                <a:chOff x="3959" y="2544"/>
                <a:chExt cx="964" cy="892"/>
              </a:xfrm>
            </p:grpSpPr>
            <p:sp>
              <p:nvSpPr>
                <p:cNvPr id="9" name="任意多边形 8"/>
                <p:cNvSpPr/>
                <p:nvPr/>
              </p:nvSpPr>
              <p:spPr>
                <a:xfrm>
                  <a:off x="3959" y="2544"/>
                  <a:ext cx="960" cy="893"/>
                </a:xfrm>
                <a:custGeom>
                  <a:gdLst>
                    <a:gd name="connisteX0" fmla="*/ 304800 w 612140"/>
                    <a:gd name="connsiteY0" fmla="*/ 0 h 567055"/>
                    <a:gd name="connisteX1" fmla="*/ 0 w 612140"/>
                    <a:gd name="connsiteY1" fmla="*/ 283210 h 567055"/>
                    <a:gd name="connisteX2" fmla="*/ 304800 w 612140"/>
                    <a:gd name="connsiteY2" fmla="*/ 567055 h 567055"/>
                    <a:gd name="connisteX3" fmla="*/ 612140 w 612140"/>
                    <a:gd name="connsiteY3" fmla="*/ 285750 h 567055"/>
                    <a:gd name="connisteX4" fmla="*/ 304800 w 612140"/>
                    <a:gd name="connsiteY4" fmla="*/ 0 h 567055"/>
                  </a:gdLst>
                  <a:cxnLst>
                    <a:cxn ang="0">
                      <a:pos x="connisteX0" y="connsiteY0"/>
                    </a:cxn>
                    <a:cxn ang="0">
                      <a:pos x="connisteX1" y="connsiteY1"/>
                    </a:cxn>
                    <a:cxn ang="0">
                      <a:pos x="connisteX2" y="connsiteY2"/>
                    </a:cxn>
                    <a:cxn ang="0">
                      <a:pos x="connisteX3" y="connsiteY3"/>
                    </a:cxn>
                    <a:cxn ang="0">
                      <a:pos x="connisteX4" y="connsiteY4"/>
                    </a:cxn>
                  </a:cxnLst>
                  <a:rect l="l" t="t" r="r" b="b"/>
                  <a:pathLst>
                    <a:path w="612140" h="567055">
                      <a:moveTo>
                        <a:pt x="304800" y="0"/>
                      </a:moveTo>
                      <a:lnTo>
                        <a:pt x="0" y="283210"/>
                      </a:lnTo>
                      <a:lnTo>
                        <a:pt x="304800" y="567055"/>
                      </a:lnTo>
                      <a:lnTo>
                        <a:pt x="612140" y="285750"/>
                      </a:lnTo>
                      <a:lnTo>
                        <a:pt x="304800" y="0"/>
                      </a:lnTo>
                      <a:close/>
                    </a:path>
                  </a:pathLst>
                </a:custGeom>
                <a:solidFill>
                  <a:srgbClr val="FF4343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 noProof="1"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  <p:sp>
              <p:nvSpPr>
                <p:cNvPr id="10" name="椭圆 9"/>
                <p:cNvSpPr/>
                <p:nvPr/>
              </p:nvSpPr>
              <p:spPr>
                <a:xfrm>
                  <a:off x="4694" y="2924"/>
                  <a:ext cx="115" cy="118"/>
                </a:xfrm>
                <a:prstGeom prst="ellipse">
                  <a:avLst/>
                </a:prstGeom>
                <a:noFill/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等线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 noProof="1">
                    <a:latin typeface="OPPOSans R" panose="00020600040101010101" pitchFamily="18" charset="-122"/>
                    <a:ea typeface="OPPOSans R" panose="00020600040101010101" pitchFamily="18" charset="-122"/>
                    <a:cs typeface="OPPOSans R" panose="00020600040101010101" pitchFamily="18" charset="-122"/>
                    <a:sym typeface="OPPOSans R" panose="00020600040101010101" pitchFamily="18" charset="-122"/>
                  </a:endParaRPr>
                </a:p>
              </p:txBody>
            </p:sp>
          </p:grpSp>
          <p:sp>
            <p:nvSpPr>
              <p:cNvPr id="19" name="任意多边形 18"/>
              <p:cNvSpPr/>
              <p:nvPr/>
            </p:nvSpPr>
            <p:spPr>
              <a:xfrm>
                <a:off x="12520" y="2548"/>
                <a:ext cx="492" cy="893"/>
              </a:xfrm>
              <a:custGeom>
                <a:gdLst>
                  <a:gd name="connisteX0" fmla="*/ 2540 w 312420"/>
                  <a:gd name="connsiteY0" fmla="*/ 0 h 566420"/>
                  <a:gd name="connisteX1" fmla="*/ 0 w 312420"/>
                  <a:gd name="connsiteY1" fmla="*/ 566420 h 566420"/>
                  <a:gd name="connisteX2" fmla="*/ 312420 w 312420"/>
                  <a:gd name="connsiteY2" fmla="*/ 283210 h 566420"/>
                  <a:gd name="connisteX3" fmla="*/ 2540 w 312420"/>
                  <a:gd name="connsiteY3" fmla="*/ 0 h 566420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</a:cxnLst>
                <a:rect l="l" t="t" r="r" b="b"/>
                <a:pathLst>
                  <a:path w="312420" h="566420">
                    <a:moveTo>
                      <a:pt x="2540" y="0"/>
                    </a:moveTo>
                    <a:lnTo>
                      <a:pt x="0" y="566420"/>
                    </a:lnTo>
                    <a:lnTo>
                      <a:pt x="312420" y="283210"/>
                    </a:lnTo>
                    <a:lnTo>
                      <a:pt x="2540" y="0"/>
                    </a:lnTo>
                    <a:close/>
                  </a:path>
                </a:pathLst>
              </a:cu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0" name="任意多边形 19"/>
              <p:cNvSpPr/>
              <p:nvPr/>
            </p:nvSpPr>
            <p:spPr>
              <a:xfrm rot="10800000">
                <a:off x="14942" y="2546"/>
                <a:ext cx="492" cy="893"/>
              </a:xfrm>
              <a:custGeom>
                <a:gdLst>
                  <a:gd name="connisteX0" fmla="*/ 2540 w 312420"/>
                  <a:gd name="connsiteY0" fmla="*/ 0 h 566420"/>
                  <a:gd name="connisteX1" fmla="*/ 0 w 312420"/>
                  <a:gd name="connsiteY1" fmla="*/ 566420 h 566420"/>
                  <a:gd name="connisteX2" fmla="*/ 312420 w 312420"/>
                  <a:gd name="connsiteY2" fmla="*/ 283210 h 566420"/>
                  <a:gd name="connisteX3" fmla="*/ 2540 w 312420"/>
                  <a:gd name="connsiteY3" fmla="*/ 0 h 566420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</a:cxnLst>
                <a:rect l="l" t="t" r="r" b="b"/>
                <a:pathLst>
                  <a:path w="312420" h="566420">
                    <a:moveTo>
                      <a:pt x="2540" y="0"/>
                    </a:moveTo>
                    <a:lnTo>
                      <a:pt x="0" y="566420"/>
                    </a:lnTo>
                    <a:lnTo>
                      <a:pt x="312420" y="283210"/>
                    </a:lnTo>
                    <a:lnTo>
                      <a:pt x="2540" y="0"/>
                    </a:lnTo>
                    <a:close/>
                  </a:path>
                </a:pathLst>
              </a:cu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3" name="任意多边形 22"/>
              <p:cNvSpPr/>
              <p:nvPr/>
            </p:nvSpPr>
            <p:spPr>
              <a:xfrm>
                <a:off x="13489" y="2098"/>
                <a:ext cx="970" cy="1780"/>
              </a:xfrm>
              <a:custGeom>
                <a:gdLst>
                  <a:gd name="connisteX0" fmla="*/ 0 w 617220"/>
                  <a:gd name="connsiteY0" fmla="*/ 283210 h 1130935"/>
                  <a:gd name="connisteX1" fmla="*/ 309880 w 617220"/>
                  <a:gd name="connsiteY1" fmla="*/ 0 h 1130935"/>
                  <a:gd name="connisteX2" fmla="*/ 617220 w 617220"/>
                  <a:gd name="connsiteY2" fmla="*/ 281305 h 1130935"/>
                  <a:gd name="connisteX3" fmla="*/ 309880 w 617220"/>
                  <a:gd name="connsiteY3" fmla="*/ 571500 h 1130935"/>
                  <a:gd name="connisteX4" fmla="*/ 612140 w 617220"/>
                  <a:gd name="connsiteY4" fmla="*/ 847725 h 1130935"/>
                  <a:gd name="connisteX5" fmla="*/ 302895 w 617220"/>
                  <a:gd name="connsiteY5" fmla="*/ 1130935 h 1130935"/>
                  <a:gd name="connisteX6" fmla="*/ 2540 w 617220"/>
                  <a:gd name="connsiteY6" fmla="*/ 847725 h 1130935"/>
                  <a:gd name="connisteX7" fmla="*/ 316865 w 617220"/>
                  <a:gd name="connsiteY7" fmla="*/ 568960 h 1130935"/>
                  <a:gd name="connisteX8" fmla="*/ 0 w 617220"/>
                  <a:gd name="connsiteY8" fmla="*/ 283210 h 113093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  <a:cxn ang="0">
                    <a:pos x="connisteX4" y="connsiteY4"/>
                  </a:cxn>
                  <a:cxn ang="0">
                    <a:pos x="connisteX5" y="connsiteY5"/>
                  </a:cxn>
                  <a:cxn ang="0">
                    <a:pos x="connisteX6" y="connsiteY6"/>
                  </a:cxn>
                  <a:cxn ang="0">
                    <a:pos x="connisteX7" y="connsiteY7"/>
                  </a:cxn>
                  <a:cxn ang="0">
                    <a:pos x="connisteX8" y="connsiteY8"/>
                  </a:cxn>
                </a:cxnLst>
                <a:rect l="l" t="t" r="r" b="b"/>
                <a:pathLst>
                  <a:path w="617220" h="1130935">
                    <a:moveTo>
                      <a:pt x="0" y="283210"/>
                    </a:moveTo>
                    <a:lnTo>
                      <a:pt x="309880" y="0"/>
                    </a:lnTo>
                    <a:lnTo>
                      <a:pt x="617220" y="281305"/>
                    </a:lnTo>
                    <a:lnTo>
                      <a:pt x="309880" y="571500"/>
                    </a:lnTo>
                    <a:lnTo>
                      <a:pt x="612140" y="847725"/>
                    </a:lnTo>
                    <a:lnTo>
                      <a:pt x="302895" y="1130935"/>
                    </a:lnTo>
                    <a:lnTo>
                      <a:pt x="2540" y="847725"/>
                    </a:lnTo>
                    <a:lnTo>
                      <a:pt x="316865" y="568960"/>
                    </a:lnTo>
                    <a:lnTo>
                      <a:pt x="0" y="283210"/>
                    </a:lnTo>
                    <a:close/>
                  </a:path>
                </a:pathLst>
              </a:custGeom>
              <a:solidFill>
                <a:srgbClr val="FF4343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4" name="椭圆 23"/>
              <p:cNvSpPr/>
              <p:nvPr/>
            </p:nvSpPr>
            <p:spPr>
              <a:xfrm>
                <a:off x="13927" y="3096"/>
                <a:ext cx="117" cy="12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5" name="椭圆 24"/>
              <p:cNvSpPr/>
              <p:nvPr/>
            </p:nvSpPr>
            <p:spPr>
              <a:xfrm>
                <a:off x="13919" y="2796"/>
                <a:ext cx="120" cy="118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6" name="任意多边形 25"/>
              <p:cNvSpPr/>
              <p:nvPr/>
            </p:nvSpPr>
            <p:spPr>
              <a:xfrm>
                <a:off x="13984" y="2548"/>
                <a:ext cx="955" cy="885"/>
              </a:xfrm>
              <a:custGeom>
                <a:gdLst>
                  <a:gd name="connisteX0" fmla="*/ 300355 w 607695"/>
                  <a:gd name="connsiteY0" fmla="*/ 0 h 561975"/>
                  <a:gd name="connisteX1" fmla="*/ 607695 w 607695"/>
                  <a:gd name="connsiteY1" fmla="*/ 281305 h 561975"/>
                  <a:gd name="connisteX2" fmla="*/ 304800 w 607695"/>
                  <a:gd name="connsiteY2" fmla="*/ 561975 h 561975"/>
                  <a:gd name="connisteX3" fmla="*/ 0 w 607695"/>
                  <a:gd name="connsiteY3" fmla="*/ 285750 h 561975"/>
                  <a:gd name="connisteX4" fmla="*/ 300355 w 607695"/>
                  <a:gd name="connsiteY4" fmla="*/ 0 h 56197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  <a:cxn ang="0">
                    <a:pos x="connisteX4" y="connsiteY4"/>
                  </a:cxn>
                </a:cxnLst>
                <a:rect l="l" t="t" r="r" b="b"/>
                <a:pathLst>
                  <a:path w="607695" h="561975">
                    <a:moveTo>
                      <a:pt x="300355" y="0"/>
                    </a:moveTo>
                    <a:lnTo>
                      <a:pt x="607695" y="281305"/>
                    </a:lnTo>
                    <a:lnTo>
                      <a:pt x="304800" y="561975"/>
                    </a:lnTo>
                    <a:lnTo>
                      <a:pt x="0" y="285750"/>
                    </a:lnTo>
                    <a:lnTo>
                      <a:pt x="300355" y="0"/>
                    </a:lnTo>
                    <a:close/>
                  </a:path>
                </a:pathLst>
              </a:custGeom>
              <a:solidFill>
                <a:srgbClr val="FF4343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7" name="椭圆 26"/>
              <p:cNvSpPr/>
              <p:nvPr/>
            </p:nvSpPr>
            <p:spPr>
              <a:xfrm>
                <a:off x="14102" y="2941"/>
                <a:ext cx="120" cy="120"/>
              </a:xfrm>
              <a:prstGeom prst="ellipse">
                <a:avLst/>
              </a:prstGeom>
              <a:noFill/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8" name="任意多边形 27"/>
              <p:cNvSpPr/>
              <p:nvPr/>
            </p:nvSpPr>
            <p:spPr>
              <a:xfrm>
                <a:off x="13489" y="3886"/>
                <a:ext cx="965" cy="438"/>
              </a:xfrm>
              <a:custGeom>
                <a:gdLst>
                  <a:gd name="connisteX0" fmla="*/ 0 w 612140"/>
                  <a:gd name="connsiteY0" fmla="*/ 278765 h 278765"/>
                  <a:gd name="connisteX1" fmla="*/ 612140 w 612140"/>
                  <a:gd name="connsiteY1" fmla="*/ 278765 h 278765"/>
                  <a:gd name="connisteX2" fmla="*/ 307340 w 612140"/>
                  <a:gd name="connsiteY2" fmla="*/ 0 h 278765"/>
                  <a:gd name="connisteX3" fmla="*/ 0 w 612140"/>
                  <a:gd name="connsiteY3" fmla="*/ 278765 h 27876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</a:cxnLst>
                <a:rect l="l" t="t" r="r" b="b"/>
                <a:pathLst>
                  <a:path w="612140" h="278765">
                    <a:moveTo>
                      <a:pt x="0" y="278765"/>
                    </a:moveTo>
                    <a:lnTo>
                      <a:pt x="612140" y="278765"/>
                    </a:lnTo>
                    <a:lnTo>
                      <a:pt x="307340" y="0"/>
                    </a:lnTo>
                    <a:lnTo>
                      <a:pt x="0" y="278765"/>
                    </a:lnTo>
                    <a:close/>
                  </a:path>
                </a:pathLst>
              </a:cu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sp>
            <p:nvSpPr>
              <p:cNvPr id="29" name="任意多边形 28"/>
              <p:cNvSpPr/>
              <p:nvPr/>
            </p:nvSpPr>
            <p:spPr>
              <a:xfrm rot="10800000">
                <a:off x="13494" y="1663"/>
                <a:ext cx="965" cy="440"/>
              </a:xfrm>
              <a:custGeom>
                <a:gdLst>
                  <a:gd name="connisteX0" fmla="*/ 0 w 612140"/>
                  <a:gd name="connsiteY0" fmla="*/ 278765 h 278765"/>
                  <a:gd name="connisteX1" fmla="*/ 612140 w 612140"/>
                  <a:gd name="connsiteY1" fmla="*/ 278765 h 278765"/>
                  <a:gd name="connisteX2" fmla="*/ 307340 w 612140"/>
                  <a:gd name="connsiteY2" fmla="*/ 0 h 278765"/>
                  <a:gd name="connisteX3" fmla="*/ 0 w 612140"/>
                  <a:gd name="connsiteY3" fmla="*/ 278765 h 27876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</a:cxnLst>
                <a:rect l="l" t="t" r="r" b="b"/>
                <a:pathLst>
                  <a:path w="612140" h="278765">
                    <a:moveTo>
                      <a:pt x="0" y="278765"/>
                    </a:moveTo>
                    <a:lnTo>
                      <a:pt x="612140" y="278765"/>
                    </a:lnTo>
                    <a:lnTo>
                      <a:pt x="307340" y="0"/>
                    </a:lnTo>
                    <a:lnTo>
                      <a:pt x="0" y="278765"/>
                    </a:lnTo>
                    <a:close/>
                  </a:path>
                </a:pathLst>
              </a:cu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7" name="Picture 2" descr="E:\2015春（伍倩倩）\六年级上册课件\a24.ti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1538" y="1320801"/>
            <a:ext cx="7307262" cy="3667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 descr="E:\2015春（伍倩倩）\六年级上册课件\a24a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19613" y="2695575"/>
            <a:ext cx="1835150" cy="183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9459" name="组合 7"/>
          <p:cNvGrpSpPr/>
          <p:nvPr/>
        </p:nvGrpSpPr>
        <p:grpSpPr>
          <a:xfrm>
            <a:off x="3611563" y="1778001"/>
            <a:ext cx="1822450" cy="1827213"/>
            <a:chOff x="6018" y="2235"/>
            <a:chExt cx="2870" cy="2877"/>
          </a:xfrm>
        </p:grpSpPr>
        <p:grpSp>
          <p:nvGrpSpPr>
            <p:cNvPr id="19460" name="组合 3"/>
            <p:cNvGrpSpPr/>
            <p:nvPr/>
          </p:nvGrpSpPr>
          <p:grpSpPr>
            <a:xfrm>
              <a:off x="6026" y="2235"/>
              <a:ext cx="2829" cy="737"/>
              <a:chOff x="6031" y="2246"/>
              <a:chExt cx="2829" cy="737"/>
            </a:xfrm>
          </p:grpSpPr>
          <p:sp>
            <p:nvSpPr>
              <p:cNvPr id="2" name="任意多边形 1"/>
              <p:cNvSpPr/>
              <p:nvPr/>
            </p:nvSpPr>
            <p:spPr>
              <a:xfrm>
                <a:off x="6030" y="2253"/>
                <a:ext cx="2830" cy="710"/>
              </a:xfrm>
              <a:custGeom>
                <a:gdLst>
                  <a:gd name="connisteX0" fmla="*/ 0 w 1796415"/>
                  <a:gd name="connsiteY0" fmla="*/ 450215 h 450215"/>
                  <a:gd name="connisteX1" fmla="*/ 1796415 w 1796415"/>
                  <a:gd name="connsiteY1" fmla="*/ 447675 h 450215"/>
                  <a:gd name="connisteX2" fmla="*/ 906780 w 1796415"/>
                  <a:gd name="connsiteY2" fmla="*/ 0 h 450215"/>
                  <a:gd name="connisteX3" fmla="*/ 0 w 1796415"/>
                  <a:gd name="connsiteY3" fmla="*/ 450215 h 450215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</a:cxnLst>
                <a:rect l="l" t="t" r="r" b="b"/>
                <a:pathLst>
                  <a:path w="1796414" h="450215">
                    <a:moveTo>
                      <a:pt x="0" y="450215"/>
                    </a:moveTo>
                    <a:lnTo>
                      <a:pt x="1796415" y="447675"/>
                    </a:lnTo>
                    <a:lnTo>
                      <a:pt x="906780" y="0"/>
                    </a:lnTo>
                    <a:lnTo>
                      <a:pt x="0" y="450215"/>
                    </a:lnTo>
                    <a:close/>
                  </a:path>
                </a:pathLst>
              </a:custGeom>
              <a:solidFill>
                <a:srgbClr val="00B05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cxnSp>
            <p:nvCxnSpPr>
              <p:cNvPr id="3" name="直接连接符 2"/>
              <p:cNvCxnSpPr/>
              <p:nvPr/>
            </p:nvCxnSpPr>
            <p:spPr>
              <a:xfrm flipH="1">
                <a:off x="7458" y="2246"/>
                <a:ext cx="0" cy="737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9463" name="组合 6"/>
            <p:cNvGrpSpPr/>
            <p:nvPr/>
          </p:nvGrpSpPr>
          <p:grpSpPr>
            <a:xfrm>
              <a:off x="6018" y="2952"/>
              <a:ext cx="2870" cy="2160"/>
              <a:chOff x="6018" y="2952"/>
              <a:chExt cx="2870" cy="2160"/>
            </a:xfrm>
          </p:grpSpPr>
          <p:sp>
            <p:nvSpPr>
              <p:cNvPr id="5" name="任意多边形 4"/>
              <p:cNvSpPr/>
              <p:nvPr/>
            </p:nvSpPr>
            <p:spPr>
              <a:xfrm>
                <a:off x="6018" y="2972"/>
                <a:ext cx="2870" cy="2140"/>
              </a:xfrm>
              <a:custGeom>
                <a:gdLst>
                  <a:gd name="connisteX0" fmla="*/ 914400 w 1822450"/>
                  <a:gd name="connsiteY0" fmla="*/ 1358900 h 1358900"/>
                  <a:gd name="connisteX1" fmla="*/ 1822450 w 1822450"/>
                  <a:gd name="connsiteY1" fmla="*/ 3175 h 1358900"/>
                  <a:gd name="connisteX2" fmla="*/ 0 w 1822450"/>
                  <a:gd name="connsiteY2" fmla="*/ 0 h 1358900"/>
                  <a:gd name="connisteX3" fmla="*/ 914400 w 1822450"/>
                  <a:gd name="connsiteY3" fmla="*/ 1358900 h 1358900"/>
                </a:gdLst>
                <a:cxnLst>
                  <a:cxn ang="0">
                    <a:pos x="connisteX0" y="connsiteY0"/>
                  </a:cxn>
                  <a:cxn ang="0">
                    <a:pos x="connisteX1" y="connsiteY1"/>
                  </a:cxn>
                  <a:cxn ang="0">
                    <a:pos x="connisteX2" y="connsiteY2"/>
                  </a:cxn>
                  <a:cxn ang="0">
                    <a:pos x="connisteX3" y="connsiteY3"/>
                  </a:cxn>
                </a:cxnLst>
                <a:rect l="l" t="t" r="r" b="b"/>
                <a:pathLst>
                  <a:path w="1822450" h="1358900">
                    <a:moveTo>
                      <a:pt x="914400" y="1358900"/>
                    </a:moveTo>
                    <a:lnTo>
                      <a:pt x="1822450" y="3175"/>
                    </a:lnTo>
                    <a:lnTo>
                      <a:pt x="0" y="0"/>
                    </a:lnTo>
                    <a:lnTo>
                      <a:pt x="914400" y="1358900"/>
                    </a:lnTo>
                    <a:close/>
                  </a:path>
                </a:pathLst>
              </a:custGeom>
              <a:solidFill>
                <a:srgbClr val="FF4343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等线"/>
                    <a:ea typeface="+mn-ea"/>
                    <a:cs typeface="+mn-cs"/>
                  </a:defRPr>
                </a:lvl9pPr>
              </a:lstStyle>
              <a:p>
                <a:pPr algn="ctr">
                  <a:defRPr/>
                </a:pPr>
                <a:endParaRPr lang="zh-CN" altLang="en-US" noProof="1">
                  <a:latin typeface="OPPOSans R" panose="00020600040101010101" pitchFamily="18" charset="-122"/>
                  <a:ea typeface="OPPOSans R" panose="00020600040101010101" pitchFamily="18" charset="-122"/>
                  <a:cs typeface="OPPOSans R" panose="00020600040101010101" pitchFamily="18" charset="-122"/>
                  <a:sym typeface="OPPOSans R" panose="00020600040101010101" pitchFamily="18" charset="-122"/>
                </a:endParaRPr>
              </a:p>
            </p:txBody>
          </p:sp>
          <p:cxnSp>
            <p:nvCxnSpPr>
              <p:cNvPr id="6" name="直接连接符 5"/>
              <p:cNvCxnSpPr>
                <a:endCxn id="5" idx="0"/>
              </p:cNvCxnSpPr>
              <p:nvPr/>
            </p:nvCxnSpPr>
            <p:spPr>
              <a:xfrm flipH="1">
                <a:off x="7458" y="2952"/>
                <a:ext cx="0" cy="2160"/>
              </a:xfrm>
              <a:prstGeom prst="line">
                <a:avLst/>
              </a:prstGeom>
              <a:ln w="190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9466" name="矩形 8"/>
          <p:cNvSpPr>
            <a:spLocks noChangeArrowheads="1"/>
          </p:cNvSpPr>
          <p:nvPr/>
        </p:nvSpPr>
        <p:spPr bwMode="auto">
          <a:xfrm>
            <a:off x="8385175" y="2103200"/>
            <a:ext cx="3235325" cy="1502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画出“风筝”旋转</a:t>
            </a:r>
            <a:r>
              <a:rPr lang="en-US" altLang="zh-CN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90°</a:t>
            </a:r>
            <a:r>
              <a:rPr lang="zh-CN" altLang="en-US" sz="2400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后的图形（只画出轮廓线）。</a:t>
            </a:r>
            <a:endParaRPr lang="zh-CN" altLang="en-US" sz="2400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pic>
        <p:nvPicPr>
          <p:cNvPr id="194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598250" y="4987926"/>
            <a:ext cx="1375665" cy="1704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圆角矩形标注 9"/>
          <p:cNvSpPr/>
          <p:nvPr/>
        </p:nvSpPr>
        <p:spPr>
          <a:xfrm>
            <a:off x="1933576" y="5264150"/>
            <a:ext cx="6461125" cy="827088"/>
          </a:xfrm>
          <a:prstGeom prst="wedgeRoundRectCallout">
            <a:avLst>
              <a:gd name="adj1" fmla="val 55141"/>
              <a:gd name="adj2" fmla="val -11089"/>
              <a:gd name="adj3" fmla="val 16667"/>
            </a:avLst>
          </a:prstGeom>
          <a:noFill/>
          <a:ln w="254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  <a:defRPr/>
            </a:pPr>
            <a:r>
              <a:rPr lang="zh-CN" altLang="en-US" sz="2400">
                <a:solidFill>
                  <a:schemeClr val="tx1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说一说你是怎样旋转并画出的。</a:t>
            </a:r>
            <a:endParaRPr lang="zh-CN" altLang="en-US" sz="2400">
              <a:solidFill>
                <a:schemeClr val="tx1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6" name="矩形 3"/>
          <p:cNvSpPr>
            <a:spLocks noChangeArrowheads="1"/>
          </p:cNvSpPr>
          <p:nvPr/>
        </p:nvSpPr>
        <p:spPr bwMode="auto">
          <a:xfrm>
            <a:off x="1325563" y="2653349"/>
            <a:ext cx="9971087" cy="486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长方体和正方体的表面积的计算方法是怎样的？</a:t>
            </a: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pic>
        <p:nvPicPr>
          <p:cNvPr id="20482" name="图片 2" descr="标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25525" y="1667510"/>
            <a:ext cx="215582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3" name="文本框 5"/>
          <p:cNvSpPr txBox="1">
            <a:spLocks noChangeArrowheads="1"/>
          </p:cNvSpPr>
          <p:nvPr/>
        </p:nvSpPr>
        <p:spPr bwMode="auto">
          <a:xfrm>
            <a:off x="1231899" y="1640524"/>
            <a:ext cx="197643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知识点</a:t>
            </a:r>
            <a:r>
              <a:rPr lang="en-US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3</a:t>
            </a:r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 </a:t>
            </a:r>
            <a:endParaRPr lang="en-US" altLang="zh-CN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0484" name="文本框 7"/>
          <p:cNvSpPr txBox="1">
            <a:spLocks noChangeArrowheads="1"/>
          </p:cNvSpPr>
          <p:nvPr/>
        </p:nvSpPr>
        <p:spPr bwMode="auto">
          <a:xfrm>
            <a:off x="3208337" y="1715284"/>
            <a:ext cx="47164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长方体和正方体</a:t>
            </a:r>
            <a:endParaRPr lang="zh-CN" altLang="zh-CN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17429" name="AutoShape 27"/>
          <p:cNvSpPr>
            <a:spLocks noChangeArrowheads="1"/>
          </p:cNvSpPr>
          <p:nvPr/>
        </p:nvSpPr>
        <p:spPr bwMode="auto">
          <a:xfrm>
            <a:off x="1325563" y="3541340"/>
            <a:ext cx="10345738" cy="1912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长方体表面积 ：（长×宽＋长×高＋宽×高）×</a:t>
            </a:r>
            <a:r>
              <a:rPr lang="en-US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2</a:t>
            </a:r>
            <a:r>
              <a:rPr lang="zh-CN" altLang="en-US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；</a:t>
            </a:r>
            <a:endParaRPr lang="zh-CN" altLang="zh-CN" sz="2400" b="1">
              <a:solidFill>
                <a:srgbClr val="00B05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150000"/>
              </a:lnSpc>
            </a:pPr>
            <a:r>
              <a:rPr lang="zh-CN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正方体的面积 ：棱长 ×棱长 × </a:t>
            </a:r>
            <a:r>
              <a:rPr lang="en-US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6</a:t>
            </a:r>
            <a:r>
              <a:rPr lang="zh-CN" altLang="en-US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。</a:t>
            </a:r>
            <a:endParaRPr lang="zh-CN" altLang="en-US" sz="2400" b="1">
              <a:solidFill>
                <a:srgbClr val="00B05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4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6" name="矩形 3"/>
          <p:cNvSpPr>
            <a:spLocks noChangeArrowheads="1"/>
          </p:cNvSpPr>
          <p:nvPr/>
        </p:nvSpPr>
        <p:spPr bwMode="auto">
          <a:xfrm>
            <a:off x="1110456" y="1860234"/>
            <a:ext cx="9971088" cy="486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长方体和正方体的体积公式是怎样的？</a:t>
            </a: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17429" name="AutoShape 27"/>
          <p:cNvSpPr>
            <a:spLocks noChangeArrowheads="1"/>
          </p:cNvSpPr>
          <p:nvPr/>
        </p:nvSpPr>
        <p:spPr bwMode="auto">
          <a:xfrm>
            <a:off x="1203324" y="2755583"/>
            <a:ext cx="9098915" cy="296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长方体的体积 </a:t>
            </a:r>
            <a:r>
              <a:rPr lang="zh-CN" altLang="en-US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＝</a:t>
            </a:r>
            <a:r>
              <a:rPr lang="zh-CN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长 × 宽 × 高，字母表示为</a:t>
            </a:r>
            <a:r>
              <a:rPr lang="en-US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V</a:t>
            </a:r>
            <a:r>
              <a:rPr lang="zh-CN" altLang="en-US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＝</a:t>
            </a:r>
            <a:r>
              <a:rPr lang="en-US" altLang="zh-CN" sz="2400" b="1" err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abh;</a:t>
            </a:r>
            <a:r>
              <a:rPr lang="zh-CN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 </a:t>
            </a:r>
            <a:endParaRPr lang="zh-CN" altLang="zh-CN" sz="2400" b="1">
              <a:solidFill>
                <a:srgbClr val="00B05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  <a:p>
            <a:pPr>
              <a:lnSpc>
                <a:spcPct val="200000"/>
              </a:lnSpc>
            </a:pPr>
            <a:r>
              <a:rPr lang="zh-CN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正方体的体积</a:t>
            </a:r>
            <a:r>
              <a:rPr lang="zh-CN" altLang="en-US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＝</a:t>
            </a:r>
            <a:r>
              <a:rPr lang="en-US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V</a:t>
            </a:r>
            <a:r>
              <a:rPr lang="zh-CN" altLang="en-US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＝</a:t>
            </a:r>
            <a:r>
              <a:rPr lang="en-US" altLang="zh-CN" sz="2400" b="1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a</a:t>
            </a:r>
            <a:r>
              <a:rPr lang="en-US" altLang="zh-CN" sz="2400" b="1" baseline="30000">
                <a:solidFill>
                  <a:srgbClr val="00B05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3</a:t>
            </a:r>
            <a:endParaRPr lang="en-US" altLang="zh-CN" sz="2400" b="1" baseline="30000">
              <a:solidFill>
                <a:srgbClr val="00B05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74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4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矩形 3"/>
          <p:cNvSpPr>
            <a:spLocks noChangeArrowheads="1"/>
          </p:cNvSpPr>
          <p:nvPr/>
        </p:nvSpPr>
        <p:spPr bwMode="auto">
          <a:xfrm>
            <a:off x="574676" y="1282016"/>
            <a:ext cx="3101975" cy="486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zh-CN" altLang="en-US" sz="2400" b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填写下表。</a:t>
            </a:r>
            <a:endParaRPr lang="zh-CN" altLang="en-US" sz="24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graphicFrame>
        <p:nvGraphicFramePr>
          <p:cNvPr id="10294" name="Group 54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688976" y="1825626"/>
          <a:ext cx="10950575" cy="4295775"/>
        </p:xfrm>
        <a:graphic>
          <a:graphicData uri="http://schemas.openxmlformats.org/drawingml/2006/table">
            <a:tbl>
              <a:tblPr/>
              <a:tblGrid>
                <a:gridCol w="2332490"/>
                <a:gridCol w="2516651"/>
                <a:gridCol w="4012163"/>
                <a:gridCol w="2089271"/>
              </a:tblGrid>
              <a:tr h="143192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名  称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OPPOSans R" panose="00020600040101010101" pitchFamily="18" charset="-122"/>
                        <a:ea typeface="OPPOSans R" panose="00020600040101010101" pitchFamily="18" charset="-122"/>
                        <a:cs typeface="OPPOSans R" panose="00020600040101010101" pitchFamily="18" charset="-122"/>
                        <a:sym typeface="OPPOSans R" panose="00020600040101010101" pitchFamily="18" charset="-122"/>
                      </a:endParaRPr>
                    </a:p>
                  </a:txBody>
                  <a:tcPr marL="90175" marR="90175" marT="46990" marB="4699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图形及条件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OPPOSans R" panose="00020600040101010101" pitchFamily="18" charset="-122"/>
                        <a:ea typeface="OPPOSans R" panose="00020600040101010101" pitchFamily="18" charset="-122"/>
                        <a:cs typeface="OPPOSans R" panose="00020600040101010101" pitchFamily="18" charset="-122"/>
                        <a:sym typeface="OPPOSans R" panose="00020600040101010101" pitchFamily="18" charset="-122"/>
                      </a:endParaRPr>
                    </a:p>
                  </a:txBody>
                  <a:tcPr marL="90175" marR="90175" marT="46990" marB="4699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表 面 积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OPPOSans R" panose="00020600040101010101" pitchFamily="18" charset="-122"/>
                        <a:ea typeface="OPPOSans R" panose="00020600040101010101" pitchFamily="18" charset="-122"/>
                        <a:cs typeface="OPPOSans R" panose="00020600040101010101" pitchFamily="18" charset="-122"/>
                        <a:sym typeface="OPPOSans R" panose="00020600040101010101" pitchFamily="18" charset="-122"/>
                      </a:endParaRPr>
                    </a:p>
                  </a:txBody>
                  <a:tcPr marL="90175" marR="90175" marT="46990" marB="4699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    体  积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OPPOSans R" panose="00020600040101010101" pitchFamily="18" charset="-122"/>
                        <a:ea typeface="OPPOSans R" panose="00020600040101010101" pitchFamily="18" charset="-122"/>
                        <a:cs typeface="OPPOSans R" panose="00020600040101010101" pitchFamily="18" charset="-122"/>
                        <a:sym typeface="OPPOSans R" panose="00020600040101010101" pitchFamily="18" charset="-122"/>
                      </a:endParaRPr>
                    </a:p>
                  </a:txBody>
                  <a:tcPr marL="90175" marR="90175" marT="46990" marB="4699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319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    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长方体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OPPOSans R" panose="00020600040101010101" pitchFamily="18" charset="-122"/>
                        <a:ea typeface="OPPOSans R" panose="00020600040101010101" pitchFamily="18" charset="-122"/>
                        <a:cs typeface="OPPOSans R" panose="00020600040101010101" pitchFamily="18" charset="-122"/>
                        <a:sym typeface="OPPOSans R" panose="00020600040101010101" pitchFamily="18" charset="-122"/>
                      </a:endParaRPr>
                    </a:p>
                  </a:txBody>
                  <a:tcPr marL="90175" marR="90175" marT="46990" marB="4699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400" b="0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OPPOSans R" panose="00020600040101010101" pitchFamily="18" charset="-122"/>
                        <a:ea typeface="OPPOSans R" panose="00020600040101010101" pitchFamily="18" charset="-122"/>
                        <a:cs typeface="OPPOSans R" panose="00020600040101010101" pitchFamily="18" charset="-122"/>
                        <a:sym typeface="OPPOSans R" panose="00020600040101010101" pitchFamily="18" charset="-122"/>
                      </a:endParaRPr>
                    </a:p>
                  </a:txBody>
                  <a:tcPr marL="90175" marR="90175" marT="46990" marB="4699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en-US" altLang="zh-CN" sz="2400" b="1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S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＝</a:t>
                      </a: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        </a:t>
                      </a:r>
                      <a:endParaRPr kumimoji="0" lang="zh-CN" alt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OPPOSans R" panose="00020600040101010101" pitchFamily="18" charset="-122"/>
                        <a:ea typeface="OPPOSans R" panose="00020600040101010101" pitchFamily="18" charset="-122"/>
                        <a:cs typeface="OPPOSans R" panose="00020600040101010101" pitchFamily="18" charset="-122"/>
                        <a:sym typeface="OPPOSans R" panose="00020600040101010101" pitchFamily="18" charset="-122"/>
                      </a:endParaRPr>
                    </a:p>
                  </a:txBody>
                  <a:tcPr marL="90175" marR="90175" marT="46990" marB="4699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  </a:t>
                      </a:r>
                      <a:r>
                        <a:rPr kumimoji="0" lang="en-US" altLang="zh-CN" sz="2400" b="1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V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＝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OPPOSans R" panose="00020600040101010101" pitchFamily="18" charset="-122"/>
                        <a:ea typeface="OPPOSans R" panose="00020600040101010101" pitchFamily="18" charset="-122"/>
                        <a:cs typeface="OPPOSans R" panose="00020600040101010101" pitchFamily="18" charset="-122"/>
                        <a:sym typeface="OPPOSans R" panose="00020600040101010101" pitchFamily="18" charset="-122"/>
                      </a:endParaRPr>
                    </a:p>
                  </a:txBody>
                  <a:tcPr marL="90175" marR="90175" marT="46990" marB="4699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31925"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    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正方体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OPPOSans R" panose="00020600040101010101" pitchFamily="18" charset="-122"/>
                        <a:ea typeface="OPPOSans R" panose="00020600040101010101" pitchFamily="18" charset="-122"/>
                        <a:cs typeface="OPPOSans R" panose="00020600040101010101" pitchFamily="18" charset="-122"/>
                        <a:sym typeface="OPPOSans R" panose="00020600040101010101" pitchFamily="18" charset="-122"/>
                      </a:endParaRPr>
                    </a:p>
                  </a:txBody>
                  <a:tcPr marL="90175" marR="90175" marT="46990" marB="4699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zh-CN" sz="24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OPPOSans R" panose="00020600040101010101" pitchFamily="18" charset="-122"/>
                        <a:ea typeface="OPPOSans R" panose="00020600040101010101" pitchFamily="18" charset="-122"/>
                        <a:cs typeface="OPPOSans R" panose="00020600040101010101" pitchFamily="18" charset="-122"/>
                        <a:sym typeface="OPPOSans R" panose="00020600040101010101" pitchFamily="18" charset="-122"/>
                      </a:endParaRPr>
                    </a:p>
                  </a:txBody>
                  <a:tcPr marL="90175" marR="90175" marT="46990" marB="4699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         </a:t>
                      </a:r>
                      <a:r>
                        <a:rPr kumimoji="0" lang="en-US" altLang="zh-CN" sz="2400" b="1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S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＝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OPPOSans R" panose="00020600040101010101" pitchFamily="18" charset="-122"/>
                        <a:ea typeface="OPPOSans R" panose="00020600040101010101" pitchFamily="18" charset="-122"/>
                        <a:cs typeface="OPPOSans R" panose="00020600040101010101" pitchFamily="18" charset="-122"/>
                        <a:sym typeface="OPPOSans R" panose="00020600040101010101" pitchFamily="18" charset="-122"/>
                      </a:endParaRPr>
                    </a:p>
                  </a:txBody>
                  <a:tcPr marL="90175" marR="90175" marT="46990" marB="4699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   </a:t>
                      </a:r>
                      <a:r>
                        <a:rPr kumimoji="0" lang="en-US" altLang="zh-CN" sz="2400" b="1" i="1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V</a:t>
                      </a:r>
                      <a:r>
                        <a:rPr kumimoji="0" lang="zh-CN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OPPOSans R" panose="00020600040101010101" pitchFamily="18" charset="-122"/>
                          <a:ea typeface="OPPOSans R" panose="00020600040101010101" pitchFamily="18" charset="-122"/>
                          <a:cs typeface="OPPOSans R" panose="00020600040101010101" pitchFamily="18" charset="-122"/>
                          <a:sym typeface="OPPOSans R" panose="00020600040101010101" pitchFamily="18" charset="-122"/>
                        </a:rPr>
                        <a:t>＝</a:t>
                      </a:r>
                      <a:endParaRPr kumimoji="0" lang="zh-CN" altLang="en-US" sz="2400" b="1" i="0" u="none" strike="noStrike" cap="none" normalizeH="0" baseline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OPPOSans R" panose="00020600040101010101" pitchFamily="18" charset="-122"/>
                        <a:ea typeface="OPPOSans R" panose="00020600040101010101" pitchFamily="18" charset="-122"/>
                        <a:cs typeface="OPPOSans R" panose="00020600040101010101" pitchFamily="18" charset="-122"/>
                        <a:sym typeface="OPPOSans R" panose="00020600040101010101" pitchFamily="18" charset="-122"/>
                      </a:endParaRPr>
                    </a:p>
                  </a:txBody>
                  <a:tcPr marL="90175" marR="90175" marT="46990" marB="4699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2553" name="AutoShape 35"/>
          <p:cNvSpPr>
            <a:spLocks noChangeArrowheads="1"/>
          </p:cNvSpPr>
          <p:nvPr/>
        </p:nvSpPr>
        <p:spPr bwMode="auto">
          <a:xfrm>
            <a:off x="3162300" y="3583782"/>
            <a:ext cx="1770062" cy="779462"/>
          </a:xfrm>
          <a:prstGeom prst="cube">
            <a:avLst>
              <a:gd name="adj" fmla="val 25000"/>
            </a:avLst>
          </a:prstGeom>
          <a:solidFill>
            <a:srgbClr val="FFFFCC"/>
          </a:solidFill>
          <a:ln w="12700">
            <a:solidFill>
              <a:schemeClr val="tx1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36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2554" name="AutoShape 36"/>
          <p:cNvSpPr>
            <a:spLocks noChangeArrowheads="1"/>
          </p:cNvSpPr>
          <p:nvPr/>
        </p:nvSpPr>
        <p:spPr bwMode="auto">
          <a:xfrm>
            <a:off x="3676651" y="4964113"/>
            <a:ext cx="931863" cy="863600"/>
          </a:xfrm>
          <a:prstGeom prst="cube">
            <a:avLst>
              <a:gd name="adj" fmla="val 25000"/>
            </a:avLst>
          </a:prstGeom>
          <a:solidFill>
            <a:srgbClr val="FFFFCC"/>
          </a:solidFill>
          <a:ln w="12700">
            <a:solidFill>
              <a:schemeClr val="tx1"/>
            </a:solidFill>
            <a:miter lim="800000"/>
          </a:ln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3600" b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2555" name="Text Box 37"/>
          <p:cNvSpPr txBox="1">
            <a:spLocks noChangeArrowheads="1"/>
          </p:cNvSpPr>
          <p:nvPr/>
        </p:nvSpPr>
        <p:spPr bwMode="auto">
          <a:xfrm>
            <a:off x="3917554" y="3822047"/>
            <a:ext cx="8048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i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a</a:t>
            </a:r>
            <a:endParaRPr lang="zh-CN" altLang="en-US" sz="2400" b="1" i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2556" name="Text Box 38"/>
          <p:cNvSpPr txBox="1">
            <a:spLocks noChangeArrowheads="1"/>
          </p:cNvSpPr>
          <p:nvPr/>
        </p:nvSpPr>
        <p:spPr bwMode="auto">
          <a:xfrm>
            <a:off x="4824413" y="4054476"/>
            <a:ext cx="8048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i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b</a:t>
            </a:r>
            <a:endParaRPr lang="zh-CN" altLang="en-US" sz="2400" b="1" i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2557" name="Text Box 39"/>
          <p:cNvSpPr txBox="1">
            <a:spLocks noChangeArrowheads="1"/>
          </p:cNvSpPr>
          <p:nvPr/>
        </p:nvSpPr>
        <p:spPr bwMode="auto">
          <a:xfrm>
            <a:off x="5008563" y="3587751"/>
            <a:ext cx="8048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i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h</a:t>
            </a:r>
            <a:endParaRPr lang="zh-CN" altLang="en-US" sz="2400" b="1" i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2558" name="Text Box 40"/>
          <p:cNvSpPr txBox="1">
            <a:spLocks noChangeArrowheads="1"/>
          </p:cNvSpPr>
          <p:nvPr/>
        </p:nvSpPr>
        <p:spPr bwMode="auto">
          <a:xfrm>
            <a:off x="3846513" y="5270501"/>
            <a:ext cx="8048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i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a</a:t>
            </a:r>
            <a:endParaRPr lang="zh-CN" altLang="en-US" sz="2400" b="1" i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2559" name="Text Box 41"/>
          <p:cNvSpPr txBox="1">
            <a:spLocks noChangeArrowheads="1"/>
          </p:cNvSpPr>
          <p:nvPr/>
        </p:nvSpPr>
        <p:spPr bwMode="auto">
          <a:xfrm>
            <a:off x="4446588" y="5407026"/>
            <a:ext cx="80486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i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a</a:t>
            </a:r>
            <a:endParaRPr lang="zh-CN" altLang="en-US" sz="2400" b="1" i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2560" name="Text Box 42"/>
          <p:cNvSpPr txBox="1">
            <a:spLocks noChangeArrowheads="1"/>
          </p:cNvSpPr>
          <p:nvPr/>
        </p:nvSpPr>
        <p:spPr bwMode="auto">
          <a:xfrm>
            <a:off x="4559301" y="4891088"/>
            <a:ext cx="8032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i="1"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a</a:t>
            </a:r>
            <a:endParaRPr lang="zh-CN" altLang="en-US" sz="2400" b="1" i="1"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11307" name="Text Box 43"/>
          <p:cNvSpPr txBox="1">
            <a:spLocks noChangeArrowheads="1"/>
          </p:cNvSpPr>
          <p:nvPr/>
        </p:nvSpPr>
        <p:spPr bwMode="auto">
          <a:xfrm>
            <a:off x="6254751" y="3609976"/>
            <a:ext cx="42195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2</a:t>
            </a:r>
            <a:r>
              <a:rPr lang="en-US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(</a:t>
            </a:r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ab＋ah＋bh</a:t>
            </a:r>
            <a:r>
              <a:rPr lang="en-US" altLang="zh-CN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)</a:t>
            </a:r>
            <a:endParaRPr lang="en-US" altLang="zh-CN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11308" name="Text Box 44"/>
          <p:cNvSpPr txBox="1">
            <a:spLocks noChangeArrowheads="1"/>
          </p:cNvSpPr>
          <p:nvPr/>
        </p:nvSpPr>
        <p:spPr bwMode="auto">
          <a:xfrm>
            <a:off x="10316370" y="3648732"/>
            <a:ext cx="111918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abh</a:t>
            </a:r>
            <a:endParaRPr lang="zh-CN" altLang="en-US" sz="2400" b="1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1541" name="Text Box 47"/>
          <p:cNvSpPr txBox="1">
            <a:spLocks noChangeArrowheads="1"/>
          </p:cNvSpPr>
          <p:nvPr/>
        </p:nvSpPr>
        <p:spPr bwMode="auto">
          <a:xfrm>
            <a:off x="10449720" y="5055257"/>
            <a:ext cx="738188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a</a:t>
            </a:r>
            <a:r>
              <a:rPr lang="en-US" altLang="zh-CN" sz="2400" b="1" baseline="300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3</a:t>
            </a:r>
            <a:endParaRPr lang="en-US" altLang="zh-CN" sz="2400" b="1" baseline="30000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  <p:sp>
        <p:nvSpPr>
          <p:cNvPr id="21543" name="Text Box 49"/>
          <p:cNvSpPr txBox="1">
            <a:spLocks noChangeArrowheads="1"/>
          </p:cNvSpPr>
          <p:nvPr/>
        </p:nvSpPr>
        <p:spPr bwMode="auto">
          <a:xfrm>
            <a:off x="7397751" y="5073651"/>
            <a:ext cx="9302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6a</a:t>
            </a:r>
            <a:r>
              <a:rPr lang="en-US" altLang="zh-CN" sz="2400" b="1" baseline="30000">
                <a:solidFill>
                  <a:srgbClr val="FF0000"/>
                </a:solidFill>
                <a:latin typeface="OPPOSans R" panose="00020600040101010101" pitchFamily="18" charset="-122"/>
                <a:ea typeface="OPPOSans R" panose="00020600040101010101" pitchFamily="18" charset="-122"/>
                <a:cs typeface="OPPOSans R" panose="00020600040101010101" pitchFamily="18" charset="-122"/>
                <a:sym typeface="OPPOSans R" panose="00020600040101010101" pitchFamily="18" charset="-122"/>
              </a:rPr>
              <a:t>2</a:t>
            </a:r>
            <a:endParaRPr lang="en-US" altLang="zh-CN" sz="2400" b="1" baseline="30000">
              <a:solidFill>
                <a:srgbClr val="FF0000"/>
              </a:solidFill>
              <a:latin typeface="OPPOSans R" panose="00020600040101010101" pitchFamily="18" charset="-122"/>
              <a:ea typeface="OPPOSans R" panose="00020600040101010101" pitchFamily="18" charset="-122"/>
              <a:cs typeface="OPPOSans R" panose="00020600040101010101" pitchFamily="18" charset="-122"/>
              <a:sym typeface="OPPOSans R" panose="00020600040101010101" pitchFamily="18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3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3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5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15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07" grpId="0"/>
      <p:bldP spid="21541" grpId="0"/>
      <p:bldP spid="2154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https://d.book118.com/896211230132010045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{8677f9c3-dfaa-4d39-8447-296b9347b055}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007配色-3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D52E2C"/>
      </a:accent1>
      <a:accent2>
        <a:srgbClr val="F4C043"/>
      </a:accent2>
      <a:accent3>
        <a:srgbClr val="333333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等线 Light</vt:lpstr>
      <vt:lpstr>等线</vt:lpstr>
      <vt:lpstr>OPPOSans R</vt:lpstr>
      <vt:lpstr>OPPOSans H</vt:lpstr>
      <vt:lpstr>黑体</vt:lpstr>
      <vt:lpstr>FandolFang R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2024-09-14T08:42:06.483</cp:lastPrinted>
  <dcterms:created xsi:type="dcterms:W3CDTF">2024-09-14T00:42:06Z</dcterms:created>
  <dcterms:modified xsi:type="dcterms:W3CDTF">2024-09-14T00:42:08Z</dcterms:modified>
</cp:coreProperties>
</file>