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702138-9DDB-4967-9D04-FE6B554A8B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E16C59-A5BE-42DE-94EF-17C31FEC9B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79D9606-1D6A-44B0-8AD0-E9CAE192D3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59CF90C-9CDD-4C51-9FEC-F02527E1EB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C05D6D9-9C43-420E-A9CF-2FEE74A06A3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AF1B7BC-C438-4C6F-8786-8EDE45C0BDA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2655373-667E-446D-BC8A-D750EE8A07A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A18B45B-0FA9-4DDD-844E-4321983A7C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D03D96-E3D2-4BDA-81BB-8175A93252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FD824F-BB15-46F2-9D50-8B64B6BAA0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A64B00-0088-4C28-972D-46F7BC56BF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6232131021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alpha val="100000"/>
                  </a:srgbClr>
                </a:solidFill>
                <a:latin typeface="Microsoft Yahei"/>
                <a:ea typeface="Microsoft Yahei"/>
                <a:cs typeface="Microsoft Yahei"/>
              </a:rPr>
              <a:t>氧化铝项目的环境保护评估报告</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alpha val="100000"/>
                  </a:srgbClr>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项目介绍</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环境保护评估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环境保护措施</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环境保护影响</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项目介绍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t="-50" b="-50"/>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氧化铝作为重要的工业原料，市场需求持续增长，推动氧化铝项目的建设。</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随着环境保护意识的增强，对氧化铝项目的环境影响评估成为必要。</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评估报告旨在确保项目建设和运营过程中的环境保护措施得到有效实施。</a:t>
              </a:r>
            </a:p>
          </p:txBody>
        </p:sp>
      </p:grpSp>
      <p:pic>
        <p:nvPicPr>
          <p:cNvPr id="14" name="Picture 14"/>
          <p:cNvPicPr>
            <a:picLocks noChangeAspect="1"/>
          </p:cNvPicPr>
          <p:nvPr/>
        </p:nvPicPr>
        <p:blipFill>
          <a:blip r:embed="rId2"/>
          <a:srcRect l="16675" r="16675"/>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4667" r="14667"/>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Freeform 2"/>
          <p:cNvSpPr/>
          <p:nvPr/>
        </p:nvSpPr>
        <p:spPr>
          <a:xfrm>
            <a:off x="1071464" y="927003"/>
            <a:ext cx="9419070" cy="5265503"/>
          </a:xfrm>
          <a:custGeom>
            <a:rect l="l" t="t"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a:gsLst>
              <a:gs pos="0">
                <a:schemeClr val="accent1">
                  <a:alpha val="100000"/>
                </a:schemeClr>
              </a:gs>
              <a:gs pos="100000">
                <a:schemeClr val="accent1">
                  <a:alpha val="100000"/>
                  <a:lumMod val="40000"/>
                  <a:lumOff val="6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项目目的</a:t>
              </a:r>
            </a:p>
          </p:txBody>
        </p:sp>
      </p:grpSp>
      <p:sp>
        <p:nvSpPr>
          <p:cNvPr id="25" name="AutoShape 25"/>
          <p:cNvSpPr/>
          <p:nvPr/>
        </p:nvSpPr>
        <p:spPr>
          <a:xfrm>
            <a:off x="7212425" y="2667733"/>
            <a:ext cx="4325017" cy="1027472"/>
          </a:xfrm>
          <a:prstGeom prst="roundRect">
            <a:avLst>
              <a:gd name="adj" fmla="val 8330"/>
            </a:avLst>
          </a:prstGeom>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cxnSp>
        <p:nvCxnSpPr>
          <p:cNvPr id="26" name="Connector 26"/>
          <p:cNvCxnSpPr/>
          <p:nvPr/>
        </p:nvCxnSpPr>
        <p:spPr>
          <a:xfrm flipH="1">
            <a:off x="8522661" y="2674162"/>
            <a:ext cx="0" cy="1007522"/>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7" name="AutoShape 27"/>
          <p:cNvSpPr/>
          <p:nvPr/>
        </p:nvSpPr>
        <p:spPr>
          <a:xfrm>
            <a:off x="7486155" y="28031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flipH="1">
            <a:off x="7682370" y="3015782"/>
            <a:ext cx="367566" cy="347027"/>
          </a:xfrm>
          <a:custGeom>
            <a:rect l="l" t="t"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440775" y="3915508"/>
            <a:ext cx="4325017" cy="1027472"/>
          </a:xfrm>
          <a:prstGeom prst="roundRect">
            <a:avLst>
              <a:gd name="adj" fmla="val 8330"/>
            </a:avLst>
          </a:prstGeom>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cxnSp>
        <p:nvCxnSpPr>
          <p:cNvPr id="30" name="Connector 30"/>
          <p:cNvCxnSpPr/>
          <p:nvPr/>
        </p:nvCxnSpPr>
        <p:spPr>
          <a:xfrm flipH="1">
            <a:off x="6751011" y="3921937"/>
            <a:ext cx="0" cy="1017983"/>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31" name="AutoShape 31"/>
          <p:cNvSpPr/>
          <p:nvPr/>
        </p:nvSpPr>
        <p:spPr>
          <a:xfrm>
            <a:off x="5714505" y="4050959"/>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678650" y="5144233"/>
            <a:ext cx="4325017" cy="1027472"/>
          </a:xfrm>
          <a:prstGeom prst="roundRect">
            <a:avLst>
              <a:gd name="adj" fmla="val 8330"/>
            </a:avLst>
          </a:prstGeom>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cxnSp>
        <p:nvCxnSpPr>
          <p:cNvPr id="33" name="Connector 33"/>
          <p:cNvCxnSpPr/>
          <p:nvPr/>
        </p:nvCxnSpPr>
        <p:spPr>
          <a:xfrm flipH="1">
            <a:off x="4988886" y="5150662"/>
            <a:ext cx="0" cy="1017983"/>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34" name="AutoShape 34"/>
          <p:cNvSpPr/>
          <p:nvPr/>
        </p:nvSpPr>
        <p:spPr>
          <a:xfrm>
            <a:off x="3952380" y="52796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908809" y="4245412"/>
            <a:ext cx="367665" cy="367665"/>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146684" y="5474137"/>
            <a:ext cx="367665" cy="36766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7" name="Group 37"/>
          <p:cNvGrpSpPr/>
          <p:nvPr/>
        </p:nvGrpSpPr>
        <p:grpSpPr>
          <a:xfrm>
            <a:off x="5440775" y="5412803"/>
            <a:ext cx="1953437" cy="490334"/>
            <a:chOff x="5440775" y="5412803"/>
            <a:chExt cx="1953437" cy="490334"/>
          </a:xfrm>
        </p:grpSpPr>
        <p:sp>
          <p:nvSpPr>
            <p:cNvPr id="38" name="TextBox 38"/>
            <p:cNvSpPr txBox="1"/>
            <p:nvPr/>
          </p:nvSpPr>
          <p:spPr>
            <a:xfrm>
              <a:off x="5440775" y="5412803"/>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01</a:t>
              </a:r>
            </a:p>
          </p:txBody>
        </p:sp>
      </p:grpSp>
      <p:grpSp>
        <p:nvGrpSpPr>
          <p:cNvPr id="39" name="Group 39"/>
          <p:cNvGrpSpPr/>
          <p:nvPr/>
        </p:nvGrpSpPr>
        <p:grpSpPr>
          <a:xfrm>
            <a:off x="7265709" y="4184077"/>
            <a:ext cx="1953437" cy="490334"/>
            <a:chOff x="7265709" y="4184077"/>
            <a:chExt cx="1953437" cy="490334"/>
          </a:xfrm>
        </p:grpSpPr>
        <p:sp>
          <p:nvSpPr>
            <p:cNvPr id="40" name="TextBox 40"/>
            <p:cNvSpPr txBox="1"/>
            <p:nvPr/>
          </p:nvSpPr>
          <p:spPr>
            <a:xfrm>
              <a:off x="7265709" y="4184077"/>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02</a:t>
              </a:r>
            </a:p>
          </p:txBody>
        </p:sp>
      </p:grpSp>
      <p:grpSp>
        <p:nvGrpSpPr>
          <p:cNvPr id="41" name="Group 41"/>
          <p:cNvGrpSpPr/>
          <p:nvPr/>
        </p:nvGrpSpPr>
        <p:grpSpPr>
          <a:xfrm>
            <a:off x="9027586" y="2936302"/>
            <a:ext cx="1953437" cy="490334"/>
            <a:chOff x="9027586" y="2936302"/>
            <a:chExt cx="1953437" cy="490334"/>
          </a:xfrm>
        </p:grpSpPr>
        <p:sp>
          <p:nvSpPr>
            <p:cNvPr id="42" name="TextBox 42"/>
            <p:cNvSpPr txBox="1"/>
            <p:nvPr/>
          </p:nvSpPr>
          <p:spPr>
            <a:xfrm>
              <a:off x="9027586" y="2936302"/>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03</a:t>
              </a:r>
            </a:p>
          </p:txBody>
        </p:sp>
      </p:grpSp>
      <p:grpSp>
        <p:nvGrpSpPr>
          <p:cNvPr id="43" name="Group 43"/>
          <p:cNvGrpSpPr/>
          <p:nvPr/>
        </p:nvGrpSpPr>
        <p:grpSpPr>
          <a:xfrm>
            <a:off x="2228086" y="3512222"/>
            <a:ext cx="2381737" cy="806572"/>
            <a:chOff x="2228086" y="3512222"/>
            <a:chExt cx="2381737" cy="806572"/>
          </a:xfrm>
        </p:grpSpPr>
        <p:sp>
          <p:nvSpPr>
            <p:cNvPr id="44" name="TextBox 44"/>
            <p:cNvSpPr txBox="1"/>
            <p:nvPr/>
          </p:nvSpPr>
          <p:spPr>
            <a:xfrm>
              <a:off x="2228086" y="3512222"/>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提出环境保护措施和改进建议。</a:t>
              </a:r>
            </a:p>
          </p:txBody>
        </p:sp>
      </p:grpSp>
      <p:grpSp>
        <p:nvGrpSpPr>
          <p:cNvPr id="45" name="Group 45"/>
          <p:cNvGrpSpPr/>
          <p:nvPr/>
        </p:nvGrpSpPr>
        <p:grpSpPr>
          <a:xfrm>
            <a:off x="4027453" y="2264447"/>
            <a:ext cx="2381737" cy="806572"/>
            <a:chOff x="4027453" y="2264447"/>
            <a:chExt cx="2381737" cy="806572"/>
          </a:xfrm>
        </p:grpSpPr>
        <p:sp>
          <p:nvSpPr>
            <p:cNvPr id="46" name="TextBox 46"/>
            <p:cNvSpPr txBox="1"/>
            <p:nvPr/>
          </p:nvSpPr>
          <p:spPr>
            <a:xfrm>
              <a:off x="4027453" y="22644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为项目决策提供科学依据，促进可持续发展。</a:t>
              </a:r>
            </a:p>
          </p:txBody>
        </p:sp>
      </p:grpSp>
      <p:grpSp>
        <p:nvGrpSpPr>
          <p:cNvPr id="47" name="Group 47"/>
          <p:cNvGrpSpPr/>
          <p:nvPr/>
        </p:nvGrpSpPr>
        <p:grpSpPr>
          <a:xfrm>
            <a:off x="454963" y="4740947"/>
            <a:ext cx="2381737" cy="806572"/>
            <a:chOff x="454963" y="4740947"/>
            <a:chExt cx="2381737" cy="806572"/>
          </a:xfrm>
        </p:grpSpPr>
        <p:sp>
          <p:nvSpPr>
            <p:cNvPr id="48" name="TextBox 48"/>
            <p:cNvSpPr txBox="1"/>
            <p:nvPr/>
          </p:nvSpPr>
          <p:spPr>
            <a:xfrm>
              <a:off x="454963" y="47409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评估氧化铝项目对环境的影响程度。</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16675" b="166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报告还涉及项目环境保护措施的有效性评估和改进建议的提出。</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评估报告涵盖氧化铝项目的全生命周期，包括建设期、运营期和关闭期。</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评估范围包括项目对水环境、土壤环境、大气环境和生态环境的潜在影响。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环境保护评估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现场调查</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对项目周边环境进行实地考察，了解地形、地貌、植被、水文等状况。</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数据分析</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收集历史监测数据，对污染物排放量、环境质量等进行统计分析。</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模型预测</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利用环境影响评价模型预测项目运行后可能对环境产生的影响。</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专家评审</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邀请环保专家对评估结果进行评审，确保评估结果的客观性和准确性。</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67" b="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国家环境保护标准</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参照国家颁布的环境保护法规、标准和技术规范，制定评估标准。</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行业标准</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根据项目所属行业的特点，制定相应的环境保护标准。</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地方标准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结合项目所在地的环境特点，制定具有地方特色的环境保护标准。</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评估标准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875" r="12875"/>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评估项目周边环境质量现状，包括空气、水质、土壤等环境要素的质量状况。</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环境质量现状</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环境影响预测</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风险评估</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环境保护措施</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预测项目运行后可能对环境产生的影响，包括污染物排放量、排放浓度、扩散范围等。</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对项目可能产生的环境风险进行评估，包括事故风险、自然灾害风险等。</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提出针对性的环境保护措施，包括污染物治理、生态修复、环境监测等方面的措施。</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评估结果</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环境保护措施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https://d.book118.com/896232131021010034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2024-09-03T02:39:04.139</cp:lastPrinted>
  <dcterms:created xsi:type="dcterms:W3CDTF">2024-09-02T18:39:04Z</dcterms:created>
  <dcterms:modified xsi:type="dcterms:W3CDTF">2024-09-02T18:39:06Z</dcterms:modified>
</cp:coreProperties>
</file>