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55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51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FEC55-8A12-4DA4-A01D-B239AD4C3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CB0557-5B41-4638-802D-877A055D3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9F167-23BA-4F8A-8E4E-01FE2FA98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EFFDF6-E457-4B77-AE24-025CD3B6D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FB759A-C288-44A4-86E7-231ED96D2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EE3C55-7D15-4D77-9EAA-F4656E248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FDB4E8-2BB3-4092-9663-7CB6A687C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DB4CC3-524D-4DFB-9EC3-F9A368F8C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1B67A-6FDE-438C-9F8D-B15306C23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F945D-BCD4-4C97-A2B3-083C0E53D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9A9AA-8586-456D-8A43-AB4C2275F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543" r:id="rId2"/>
    <p:sldLayoutId id="2147484544" r:id="rId3"/>
    <p:sldLayoutId id="2147484545" r:id="rId4"/>
    <p:sldLayoutId id="2147484546" r:id="rId5"/>
    <p:sldLayoutId id="2147484547" r:id="rId6"/>
    <p:sldLayoutId id="2147484548" r:id="rId7"/>
    <p:sldLayoutId id="2147484549" r:id="rId8"/>
    <p:sldLayoutId id="2147484550" r:id="rId9"/>
    <p:sldLayoutId id="2147484551" r:id="rId10"/>
    <p:sldLayoutId id="214748455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tags" Target="../tags/tag391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11.xml" /><Relationship Id="rId4" Type="http://schemas.openxmlformats.org/officeDocument/2006/relationships/tags" Target="../tags/tag412.xml" /><Relationship Id="rId5" Type="http://schemas.openxmlformats.org/officeDocument/2006/relationships/tags" Target="../tags/tag4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25.xml" /><Relationship Id="rId11" Type="http://schemas.openxmlformats.org/officeDocument/2006/relationships/tags" Target="../tags/tag426.xml" /><Relationship Id="rId12" Type="http://schemas.openxmlformats.org/officeDocument/2006/relationships/tags" Target="../tags/tag427.xml" /><Relationship Id="rId13" Type="http://schemas.openxmlformats.org/officeDocument/2006/relationships/tags" Target="../tags/tag428.xml" /><Relationship Id="rId14" Type="http://schemas.openxmlformats.org/officeDocument/2006/relationships/tags" Target="../tags/tag429.xml" /><Relationship Id="rId15" Type="http://schemas.openxmlformats.org/officeDocument/2006/relationships/tags" Target="../tags/tag430.xml" /><Relationship Id="rId16" Type="http://schemas.openxmlformats.org/officeDocument/2006/relationships/tags" Target="../tags/tag431.xml" /><Relationship Id="rId17" Type="http://schemas.openxmlformats.org/officeDocument/2006/relationships/tags" Target="../tags/tag432.xml" /><Relationship Id="rId18" Type="http://schemas.openxmlformats.org/officeDocument/2006/relationships/tags" Target="../tags/tag433.xml" /><Relationship Id="rId19" Type="http://schemas.openxmlformats.org/officeDocument/2006/relationships/tags" Target="../tags/tag434.xml" /><Relationship Id="rId2" Type="http://schemas.openxmlformats.org/officeDocument/2006/relationships/tags" Target="../tags/tag417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Relationship Id="rId6" Type="http://schemas.openxmlformats.org/officeDocument/2006/relationships/tags" Target="../tags/tag421.xml" /><Relationship Id="rId7" Type="http://schemas.openxmlformats.org/officeDocument/2006/relationships/tags" Target="../tags/tag422.xml" /><Relationship Id="rId8" Type="http://schemas.openxmlformats.org/officeDocument/2006/relationships/tags" Target="../tags/tag423.xml" /><Relationship Id="rId9" Type="http://schemas.openxmlformats.org/officeDocument/2006/relationships/tags" Target="../tags/tag42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43.xml" /><Relationship Id="rId11" Type="http://schemas.openxmlformats.org/officeDocument/2006/relationships/tags" Target="../tags/tag444.xml" /><Relationship Id="rId12" Type="http://schemas.openxmlformats.org/officeDocument/2006/relationships/tags" Target="../tags/tag445.xml" /><Relationship Id="rId13" Type="http://schemas.openxmlformats.org/officeDocument/2006/relationships/tags" Target="../tags/tag446.xml" /><Relationship Id="rId2" Type="http://schemas.openxmlformats.org/officeDocument/2006/relationships/tags" Target="../tags/tag435.xml" /><Relationship Id="rId3" Type="http://schemas.openxmlformats.org/officeDocument/2006/relationships/tags" Target="../tags/tag436.xml" /><Relationship Id="rId4" Type="http://schemas.openxmlformats.org/officeDocument/2006/relationships/tags" Target="../tags/tag437.xml" /><Relationship Id="rId5" Type="http://schemas.openxmlformats.org/officeDocument/2006/relationships/tags" Target="../tags/tag438.xml" /><Relationship Id="rId6" Type="http://schemas.openxmlformats.org/officeDocument/2006/relationships/tags" Target="../tags/tag439.xml" /><Relationship Id="rId7" Type="http://schemas.openxmlformats.org/officeDocument/2006/relationships/tags" Target="../tags/tag440.xml" /><Relationship Id="rId8" Type="http://schemas.openxmlformats.org/officeDocument/2006/relationships/tags" Target="../tags/tag441.xml" /><Relationship Id="rId9" Type="http://schemas.openxmlformats.org/officeDocument/2006/relationships/tags" Target="../tags/tag44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5.xml" /><Relationship Id="rId11" Type="http://schemas.openxmlformats.org/officeDocument/2006/relationships/tags" Target="../tags/tag456.xml" /><Relationship Id="rId12" Type="http://schemas.openxmlformats.org/officeDocument/2006/relationships/tags" Target="../tags/tag457.xml" /><Relationship Id="rId13" Type="http://schemas.openxmlformats.org/officeDocument/2006/relationships/tags" Target="../tags/tag458.xml" /><Relationship Id="rId14" Type="http://schemas.openxmlformats.org/officeDocument/2006/relationships/tags" Target="../tags/tag459.xml" /><Relationship Id="rId15" Type="http://schemas.openxmlformats.org/officeDocument/2006/relationships/tags" Target="../tags/tag460.xml" /><Relationship Id="rId2" Type="http://schemas.openxmlformats.org/officeDocument/2006/relationships/tags" Target="../tags/tag447.xml" /><Relationship Id="rId3" Type="http://schemas.openxmlformats.org/officeDocument/2006/relationships/tags" Target="../tags/tag448.xml" /><Relationship Id="rId4" Type="http://schemas.openxmlformats.org/officeDocument/2006/relationships/tags" Target="../tags/tag449.xml" /><Relationship Id="rId5" Type="http://schemas.openxmlformats.org/officeDocument/2006/relationships/tags" Target="../tags/tag450.xml" /><Relationship Id="rId6" Type="http://schemas.openxmlformats.org/officeDocument/2006/relationships/tags" Target="../tags/tag451.xml" /><Relationship Id="rId7" Type="http://schemas.openxmlformats.org/officeDocument/2006/relationships/tags" Target="../tags/tag452.xml" /><Relationship Id="rId8" Type="http://schemas.openxmlformats.org/officeDocument/2006/relationships/tags" Target="../tags/tag453.xml" /><Relationship Id="rId9" Type="http://schemas.openxmlformats.org/officeDocument/2006/relationships/tags" Target="../tags/tag4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61.xml" /><Relationship Id="rId4" Type="http://schemas.openxmlformats.org/officeDocument/2006/relationships/tags" Target="../tags/tag462.xml" /><Relationship Id="rId5" Type="http://schemas.openxmlformats.org/officeDocument/2006/relationships/tags" Target="../tags/tag4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72.xml" /><Relationship Id="rId11" Type="http://schemas.openxmlformats.org/officeDocument/2006/relationships/tags" Target="../tags/tag473.xml" /><Relationship Id="rId12" Type="http://schemas.openxmlformats.org/officeDocument/2006/relationships/tags" Target="../tags/tag474.xml" /><Relationship Id="rId13" Type="http://schemas.openxmlformats.org/officeDocument/2006/relationships/tags" Target="../tags/tag475.xml" /><Relationship Id="rId2" Type="http://schemas.openxmlformats.org/officeDocument/2006/relationships/tags" Target="../tags/tag464.xml" /><Relationship Id="rId3" Type="http://schemas.openxmlformats.org/officeDocument/2006/relationships/tags" Target="../tags/tag465.xml" /><Relationship Id="rId4" Type="http://schemas.openxmlformats.org/officeDocument/2006/relationships/tags" Target="../tags/tag466.xml" /><Relationship Id="rId5" Type="http://schemas.openxmlformats.org/officeDocument/2006/relationships/tags" Target="../tags/tag467.xml" /><Relationship Id="rId6" Type="http://schemas.openxmlformats.org/officeDocument/2006/relationships/tags" Target="../tags/tag468.xml" /><Relationship Id="rId7" Type="http://schemas.openxmlformats.org/officeDocument/2006/relationships/tags" Target="../tags/tag469.xml" /><Relationship Id="rId8" Type="http://schemas.openxmlformats.org/officeDocument/2006/relationships/tags" Target="../tags/tag470.xml" /><Relationship Id="rId9" Type="http://schemas.openxmlformats.org/officeDocument/2006/relationships/tags" Target="../tags/tag47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84.xml" /><Relationship Id="rId11" Type="http://schemas.openxmlformats.org/officeDocument/2006/relationships/tags" Target="../tags/tag485.xml" /><Relationship Id="rId12" Type="http://schemas.openxmlformats.org/officeDocument/2006/relationships/tags" Target="../tags/tag486.xml" /><Relationship Id="rId13" Type="http://schemas.openxmlformats.org/officeDocument/2006/relationships/tags" Target="../tags/tag487.xml" /><Relationship Id="rId2" Type="http://schemas.openxmlformats.org/officeDocument/2006/relationships/tags" Target="../tags/tag476.xml" /><Relationship Id="rId3" Type="http://schemas.openxmlformats.org/officeDocument/2006/relationships/tags" Target="../tags/tag477.xml" /><Relationship Id="rId4" Type="http://schemas.openxmlformats.org/officeDocument/2006/relationships/tags" Target="../tags/tag478.xml" /><Relationship Id="rId5" Type="http://schemas.openxmlformats.org/officeDocument/2006/relationships/tags" Target="../tags/tag479.xml" /><Relationship Id="rId6" Type="http://schemas.openxmlformats.org/officeDocument/2006/relationships/tags" Target="../tags/tag480.xml" /><Relationship Id="rId7" Type="http://schemas.openxmlformats.org/officeDocument/2006/relationships/tags" Target="../tags/tag481.xml" /><Relationship Id="rId8" Type="http://schemas.openxmlformats.org/officeDocument/2006/relationships/tags" Target="../tags/tag482.xml" /><Relationship Id="rId9" Type="http://schemas.openxmlformats.org/officeDocument/2006/relationships/tags" Target="../tags/tag48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96.xml" /><Relationship Id="rId11" Type="http://schemas.openxmlformats.org/officeDocument/2006/relationships/tags" Target="../tags/tag497.xml" /><Relationship Id="rId12" Type="http://schemas.openxmlformats.org/officeDocument/2006/relationships/tags" Target="../tags/tag498.xml" /><Relationship Id="rId13" Type="http://schemas.openxmlformats.org/officeDocument/2006/relationships/tags" Target="../tags/tag499.xml" /><Relationship Id="rId2" Type="http://schemas.openxmlformats.org/officeDocument/2006/relationships/tags" Target="../tags/tag488.xml" /><Relationship Id="rId3" Type="http://schemas.openxmlformats.org/officeDocument/2006/relationships/tags" Target="../tags/tag489.xml" /><Relationship Id="rId4" Type="http://schemas.openxmlformats.org/officeDocument/2006/relationships/tags" Target="../tags/tag490.xml" /><Relationship Id="rId5" Type="http://schemas.openxmlformats.org/officeDocument/2006/relationships/tags" Target="../tags/tag491.xml" /><Relationship Id="rId6" Type="http://schemas.openxmlformats.org/officeDocument/2006/relationships/tags" Target="../tags/tag492.xml" /><Relationship Id="rId7" Type="http://schemas.openxmlformats.org/officeDocument/2006/relationships/tags" Target="../tags/tag493.xml" /><Relationship Id="rId8" Type="http://schemas.openxmlformats.org/officeDocument/2006/relationships/tags" Target="../tags/tag494.xml" /><Relationship Id="rId9" Type="http://schemas.openxmlformats.org/officeDocument/2006/relationships/tags" Target="../tags/tag49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08.xml" /><Relationship Id="rId11" Type="http://schemas.openxmlformats.org/officeDocument/2006/relationships/tags" Target="../tags/tag509.xml" /><Relationship Id="rId12" Type="http://schemas.openxmlformats.org/officeDocument/2006/relationships/tags" Target="../tags/tag510.xml" /><Relationship Id="rId13" Type="http://schemas.openxmlformats.org/officeDocument/2006/relationships/tags" Target="../tags/tag511.xml" /><Relationship Id="rId14" Type="http://schemas.openxmlformats.org/officeDocument/2006/relationships/tags" Target="../tags/tag512.xml" /><Relationship Id="rId15" Type="http://schemas.openxmlformats.org/officeDocument/2006/relationships/tags" Target="../tags/tag513.xml" /><Relationship Id="rId16" Type="http://schemas.openxmlformats.org/officeDocument/2006/relationships/tags" Target="../tags/tag514.xml" /><Relationship Id="rId17" Type="http://schemas.openxmlformats.org/officeDocument/2006/relationships/tags" Target="../tags/tag515.xml" /><Relationship Id="rId2" Type="http://schemas.openxmlformats.org/officeDocument/2006/relationships/tags" Target="../tags/tag500.xml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tags" Target="../tags/tag505.xml" /><Relationship Id="rId8" Type="http://schemas.openxmlformats.org/officeDocument/2006/relationships/tags" Target="../tags/tag506.xml" /><Relationship Id="rId9" Type="http://schemas.openxmlformats.org/officeDocument/2006/relationships/tags" Target="../tags/tag5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516.xml" /><Relationship Id="rId4" Type="http://schemas.openxmlformats.org/officeDocument/2006/relationships/tags" Target="../tags/tag517.xml" /><Relationship Id="rId5" Type="http://schemas.openxmlformats.org/officeDocument/2006/relationships/tags" Target="../tags/tag5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3500514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lstStyle/>
          <a:p>
            <a:r>
              <a:rPr lang="zh-CN" altLang="en-US"/>
              <a:t>炼铁行业的企业社会责任与可持续发展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lstStyle/>
          <a:p>
            <a:r>
              <a:rPr lang="en-US" altLang="zh-CN"/>
              <a:t>,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9564" name="矩形: 圆角 9"/>
          <p:cNvSpPr/>
          <p:nvPr>
            <p:custDataLst>
              <p:tags r:id="rId3"/>
            </p:custDataLst>
          </p:nvPr>
        </p:nvSpPr>
        <p:spPr>
          <a:xfrm>
            <a:off x="6492318" y="367512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61636" y="428200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22423" y="428200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92318" y="141229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61636" y="147298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22423" y="147298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炼铁行业的发展现状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92318" y="2457078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61636" y="2517766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22423" y="251776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炼铁企业的社会责任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92318" y="3501861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61636" y="3562549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22423" y="3562549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炼铁行业的可持续发展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92318" y="4546644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61636" y="4607332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22423" y="460733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炼铁企业如何履行社会责任并实现可持续发展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8"/>
            </p:custDataLst>
          </p:nvPr>
        </p:nvSpPr>
        <p:spPr>
          <a:xfrm>
            <a:off x="6492318" y="559142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序号"/>
          <p:cNvSpPr txBox="1"/>
          <p:nvPr>
            <p:custDataLst>
              <p:tags r:id="rId19"/>
            </p:custDataLst>
          </p:nvPr>
        </p:nvSpPr>
        <p:spPr>
          <a:xfrm>
            <a:off x="6661636" y="565211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20"/>
            </p:custDataLst>
          </p:nvPr>
        </p:nvSpPr>
        <p:spPr>
          <a:xfrm>
            <a:off x="7722423" y="565211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炼铁行业企业社会责任与可持续发展的关系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单击编辑章节标题</a:t>
            </a:r>
            <a:endParaRPr lang="zh-CN" altLang="en-US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炼铁行业的发展现状</a:t>
            </a:r>
            <a:endParaRPr lang="zh-CN" altLang="en-US"/>
          </a:p>
        </p:txBody>
      </p:sp>
      <p:sp>
        <p:nvSpPr>
          <p:cNvPr id="1050406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07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07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炼铁行业的全球和国内发展情况</a:t>
            </a:r>
            <a:endParaRPr lang="zh-CN" altLang="en-US"/>
          </a:p>
        </p:txBody>
      </p:sp>
      <p:sp>
        <p:nvSpPr>
          <p:cNvPr id="1050768" name="圆角矩形 26"/>
          <p:cNvSpPr/>
          <p:nvPr>
            <p:custDataLst>
              <p:tags r:id="rId2"/>
            </p:custDataLst>
          </p:nvPr>
        </p:nvSpPr>
        <p:spPr>
          <a:xfrm>
            <a:off x="838200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770" name="圆角矩形 28"/>
          <p:cNvSpPr/>
          <p:nvPr>
            <p:custDataLst>
              <p:tags r:id="rId3"/>
            </p:custDataLst>
          </p:nvPr>
        </p:nvSpPr>
        <p:spPr>
          <a:xfrm>
            <a:off x="840048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0772" name="文本框 31"/>
          <p:cNvSpPr txBox="1"/>
          <p:nvPr>
            <p:custDataLst>
              <p:tags r:id="rId4"/>
            </p:custDataLst>
          </p:nvPr>
        </p:nvSpPr>
        <p:spPr>
          <a:xfrm>
            <a:off x="938002" y="2247086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全球炼铁行业概况：产量、消费量、贸易量等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圆角矩形 29"/>
          <p:cNvSpPr/>
          <p:nvPr>
            <p:custDataLst>
              <p:tags r:id="rId5"/>
            </p:custDataLst>
          </p:nvPr>
        </p:nvSpPr>
        <p:spPr>
          <a:xfrm>
            <a:off x="2622938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776" name="圆角矩形 32"/>
          <p:cNvSpPr/>
          <p:nvPr>
            <p:custDataLst>
              <p:tags r:id="rId6"/>
            </p:custDataLst>
          </p:nvPr>
        </p:nvSpPr>
        <p:spPr>
          <a:xfrm>
            <a:off x="2624786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778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247086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中国炼铁行业概况：产量、消费量、贸易量等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圆角矩形 3"/>
          <p:cNvSpPr/>
          <p:nvPr>
            <p:custDataLst>
              <p:tags r:id="rId8"/>
            </p:custDataLst>
          </p:nvPr>
        </p:nvSpPr>
        <p:spPr>
          <a:xfrm>
            <a:off x="4407676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782" name="圆角矩形 4"/>
          <p:cNvSpPr/>
          <p:nvPr>
            <p:custDataLst>
              <p:tags r:id="rId9"/>
            </p:custDataLst>
          </p:nvPr>
        </p:nvSpPr>
        <p:spPr>
          <a:xfrm>
            <a:off x="4409524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784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247086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全球炼铁行业竞争格局：主要企业、市场份额等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圆角矩形 8"/>
          <p:cNvSpPr/>
          <p:nvPr>
            <p:custDataLst>
              <p:tags r:id="rId11"/>
            </p:custDataLst>
          </p:nvPr>
        </p:nvSpPr>
        <p:spPr>
          <a:xfrm>
            <a:off x="6192414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788" name="圆角矩形 9"/>
          <p:cNvSpPr/>
          <p:nvPr>
            <p:custDataLst>
              <p:tags r:id="rId12"/>
            </p:custDataLst>
          </p:nvPr>
        </p:nvSpPr>
        <p:spPr>
          <a:xfrm>
            <a:off x="6194262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790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247086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中国炼铁行业竞争格局：主要企业、市场份额等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圆角矩形 6"/>
          <p:cNvSpPr/>
          <p:nvPr>
            <p:custDataLst>
              <p:tags r:id="rId14"/>
            </p:custDataLst>
          </p:nvPr>
        </p:nvSpPr>
        <p:spPr>
          <a:xfrm>
            <a:off x="7977152" y="18774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794" name="圆角矩形 7"/>
          <p:cNvSpPr/>
          <p:nvPr>
            <p:custDataLst>
              <p:tags r:id="rId15"/>
            </p:custDataLst>
          </p:nvPr>
        </p:nvSpPr>
        <p:spPr>
          <a:xfrm>
            <a:off x="7979000" y="18774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796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248318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全球炼铁行业技术发展趋势：节能、环保、智能化等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圆角矩形 16"/>
          <p:cNvSpPr/>
          <p:nvPr>
            <p:custDataLst>
              <p:tags r:id="rId17"/>
            </p:custDataLst>
          </p:nvPr>
        </p:nvSpPr>
        <p:spPr>
          <a:xfrm>
            <a:off x="9761890" y="18774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0800" name="圆角矩形 17"/>
          <p:cNvSpPr/>
          <p:nvPr>
            <p:custDataLst>
              <p:tags r:id="rId18"/>
            </p:custDataLst>
          </p:nvPr>
        </p:nvSpPr>
        <p:spPr>
          <a:xfrm>
            <a:off x="9763738" y="18774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0802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248318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中国炼铁行业技术发展趋势：节能、环保、智能化等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08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炼铁行业对经济和社会的贡献</a:t>
            </a:r>
            <a:endParaRPr lang="zh-CN" altLang="en-US"/>
          </a:p>
        </p:txBody>
      </p:sp>
      <p:sp>
        <p:nvSpPr>
          <p:cNvPr id="1050848" name="矩形 38"/>
          <p:cNvSpPr/>
          <p:nvPr>
            <p:custDataLst>
              <p:tags r:id="rId2"/>
            </p:custDataLst>
          </p:nvPr>
        </p:nvSpPr>
        <p:spPr>
          <a:xfrm rot="204112">
            <a:off x="1224808" y="1099950"/>
            <a:ext cx="4320282" cy="225499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50" name="矩形 39"/>
          <p:cNvSpPr/>
          <p:nvPr>
            <p:custDataLst>
              <p:tags r:id="rId3"/>
            </p:custDataLst>
          </p:nvPr>
        </p:nvSpPr>
        <p:spPr>
          <a:xfrm>
            <a:off x="1229800" y="1100663"/>
            <a:ext cx="4320282" cy="22549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52" name="TextBox 2"/>
          <p:cNvSpPr txBox="1"/>
          <p:nvPr>
            <p:custDataLst>
              <p:tags r:id="rId4"/>
            </p:custDataLst>
          </p:nvPr>
        </p:nvSpPr>
        <p:spPr>
          <a:xfrm>
            <a:off x="1480116" y="1276812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提供就业机会：炼铁行业为当地居民提供了大量的就业机会，促进了地区的经济发展。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854" name="矩形 100"/>
          <p:cNvSpPr/>
          <p:nvPr>
            <p:custDataLst>
              <p:tags r:id="rId5"/>
            </p:custDataLst>
          </p:nvPr>
        </p:nvSpPr>
        <p:spPr>
          <a:xfrm rot="204112">
            <a:off x="6641206" y="1099950"/>
            <a:ext cx="4320282" cy="225499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56" name="矩形 101"/>
          <p:cNvSpPr/>
          <p:nvPr>
            <p:custDataLst>
              <p:tags r:id="rId6"/>
            </p:custDataLst>
          </p:nvPr>
        </p:nvSpPr>
        <p:spPr>
          <a:xfrm>
            <a:off x="6646911" y="1100663"/>
            <a:ext cx="4320282" cy="22549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58" name="TextBox 2"/>
          <p:cNvSpPr txBox="1"/>
          <p:nvPr>
            <p:custDataLst>
              <p:tags r:id="rId7"/>
            </p:custDataLst>
          </p:nvPr>
        </p:nvSpPr>
        <p:spPr>
          <a:xfrm>
            <a:off x="6897941" y="1276812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促进经济增长：炼铁行业是国民经济的重要组成部分，对经济增长起到了积极的推动作用。</a:t>
            </a:r>
            <a:endParaRPr lang="zh-CN" altLang="en-US" sz="22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860" name="矩形 122"/>
          <p:cNvSpPr/>
          <p:nvPr>
            <p:custDataLst>
              <p:tags r:id="rId8"/>
            </p:custDataLst>
          </p:nvPr>
        </p:nvSpPr>
        <p:spPr>
          <a:xfrm rot="204112">
            <a:off x="1224808" y="3921897"/>
            <a:ext cx="4320282" cy="225499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62" name="矩形 123"/>
          <p:cNvSpPr/>
          <p:nvPr>
            <p:custDataLst>
              <p:tags r:id="rId9"/>
            </p:custDataLst>
          </p:nvPr>
        </p:nvSpPr>
        <p:spPr>
          <a:xfrm>
            <a:off x="1229800" y="3922610"/>
            <a:ext cx="4320282" cy="22549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64" name="TextBox 2"/>
          <p:cNvSpPr txBox="1"/>
          <p:nvPr>
            <p:custDataLst>
              <p:tags r:id="rId10"/>
            </p:custDataLst>
          </p:nvPr>
        </p:nvSpPr>
        <p:spPr>
          <a:xfrm>
            <a:off x="1479403" y="4098759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提供原材料：炼铁行业为下游产业提供了重要的原材料，如钢铁、建材等，促进了相关产业的发展。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866" name="矩形 89"/>
          <p:cNvSpPr/>
          <p:nvPr>
            <p:custDataLst>
              <p:tags r:id="rId11"/>
            </p:custDataLst>
          </p:nvPr>
        </p:nvSpPr>
        <p:spPr>
          <a:xfrm rot="204112">
            <a:off x="6641206" y="3921897"/>
            <a:ext cx="4320282" cy="225499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68" name="矩形 90"/>
          <p:cNvSpPr/>
          <p:nvPr>
            <p:custDataLst>
              <p:tags r:id="rId12"/>
            </p:custDataLst>
          </p:nvPr>
        </p:nvSpPr>
        <p:spPr>
          <a:xfrm>
            <a:off x="6646911" y="3922610"/>
            <a:ext cx="4320282" cy="22549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870" name="TextBox 2"/>
          <p:cNvSpPr txBox="1"/>
          <p:nvPr>
            <p:custDataLst>
              <p:tags r:id="rId13"/>
            </p:custDataLst>
          </p:nvPr>
        </p:nvSpPr>
        <p:spPr>
          <a:xfrm>
            <a:off x="6896514" y="4098759"/>
            <a:ext cx="3838190" cy="186204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促进技术创新：炼铁行业在技术创新方面取得了显著成果，提高了生产效率，降低了生产成本，为经济发展提供了有力支持。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0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炼铁行业面临的挑战</a:t>
            </a:r>
            <a:endParaRPr lang="zh-CN" altLang="en-US"/>
          </a:p>
        </p:txBody>
      </p:sp>
      <p:sp>
        <p:nvSpPr>
          <p:cNvPr id="1050916" name="弧形 58"/>
          <p:cNvSpPr/>
          <p:nvPr>
            <p:custDataLst>
              <p:tags r:id="rId2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18" name="弧形 57"/>
          <p:cNvSpPr/>
          <p:nvPr>
            <p:custDataLst>
              <p:tags r:id="rId3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0" name="椭圆 22"/>
          <p:cNvSpPr/>
          <p:nvPr>
            <p:custDataLst>
              <p:tags r:id="rId4"/>
            </p:custDataLst>
          </p:nvPr>
        </p:nvSpPr>
        <p:spPr>
          <a:xfrm>
            <a:off x="8354477" y="2239750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2" name="椭圆 23"/>
          <p:cNvSpPr/>
          <p:nvPr>
            <p:custDataLst>
              <p:tags r:id="rId5"/>
            </p:custDataLst>
          </p:nvPr>
        </p:nvSpPr>
        <p:spPr>
          <a:xfrm>
            <a:off x="8724675" y="2295460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4" name="正文"/>
          <p:cNvSpPr txBox="1"/>
          <p:nvPr>
            <p:custDataLst>
              <p:tags r:id="rId6"/>
            </p:custDataLst>
          </p:nvPr>
        </p:nvSpPr>
        <p:spPr>
          <a:xfrm>
            <a:off x="8788472" y="3047537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技术更新：炼铁技术不断更新，企业需要不断投入研发，以保持竞争力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26" name="椭圆 24"/>
          <p:cNvSpPr/>
          <p:nvPr>
            <p:custDataLst>
              <p:tags r:id="rId7"/>
            </p:custDataLst>
          </p:nvPr>
        </p:nvSpPr>
        <p:spPr>
          <a:xfrm>
            <a:off x="6022769" y="2239750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28" name="椭圆 25"/>
          <p:cNvSpPr/>
          <p:nvPr>
            <p:custDataLst>
              <p:tags r:id="rId8"/>
            </p:custDataLst>
          </p:nvPr>
        </p:nvSpPr>
        <p:spPr>
          <a:xfrm>
            <a:off x="6392069" y="2295460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30" name="正文"/>
          <p:cNvSpPr txBox="1"/>
          <p:nvPr>
            <p:custDataLst>
              <p:tags r:id="rId9"/>
            </p:custDataLst>
          </p:nvPr>
        </p:nvSpPr>
        <p:spPr>
          <a:xfrm>
            <a:off x="6456763" y="3047537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能源消耗：炼铁过程需要大量的能源，能源消耗量大，且能源价格波动较大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椭圆 7"/>
          <p:cNvSpPr/>
          <p:nvPr>
            <p:custDataLst>
              <p:tags r:id="rId10"/>
            </p:custDataLst>
          </p:nvPr>
        </p:nvSpPr>
        <p:spPr>
          <a:xfrm>
            <a:off x="3691061" y="2239750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34" name="椭圆 9"/>
          <p:cNvSpPr/>
          <p:nvPr>
            <p:custDataLst>
              <p:tags r:id="rId11"/>
            </p:custDataLst>
          </p:nvPr>
        </p:nvSpPr>
        <p:spPr>
          <a:xfrm>
            <a:off x="4060360" y="2295460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36" name="正文"/>
          <p:cNvSpPr txBox="1"/>
          <p:nvPr>
            <p:custDataLst>
              <p:tags r:id="rId12"/>
            </p:custDataLst>
          </p:nvPr>
        </p:nvSpPr>
        <p:spPr>
          <a:xfrm>
            <a:off x="4125055" y="3047537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资源消耗：炼铁需要大量的铁矿石、煤炭等资源，资源消耗量大，且资源有限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38" name="椭圆 5"/>
          <p:cNvSpPr/>
          <p:nvPr>
            <p:custDataLst>
              <p:tags r:id="rId13"/>
            </p:custDataLst>
          </p:nvPr>
        </p:nvSpPr>
        <p:spPr>
          <a:xfrm>
            <a:off x="1094284" y="2239750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40" name="椭圆 4"/>
          <p:cNvSpPr/>
          <p:nvPr>
            <p:custDataLst>
              <p:tags r:id="rId14"/>
            </p:custDataLst>
          </p:nvPr>
        </p:nvSpPr>
        <p:spPr>
          <a:xfrm>
            <a:off x="1463583" y="2295460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942" name="正文"/>
          <p:cNvSpPr txBox="1"/>
          <p:nvPr>
            <p:custDataLst>
              <p:tags r:id="rId15"/>
            </p:custDataLst>
          </p:nvPr>
        </p:nvSpPr>
        <p:spPr>
          <a:xfrm>
            <a:off x="1528278" y="3047537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环境污染：炼铁过程产生大量废气、废水和固体废物，对环境造成严重污染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098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炼铁企业的社会责任</a:t>
            </a:r>
            <a:endParaRPr lang="zh-CN" altLang="en-US"/>
          </a:p>
        </p:txBody>
      </p:sp>
      <p:sp>
        <p:nvSpPr>
          <p:cNvPr id="1050988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13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13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炼铁企业对环境保护的责任</a:t>
            </a:r>
            <a:endParaRPr lang="zh-CN" altLang="en-US"/>
          </a:p>
        </p:txBody>
      </p:sp>
      <p:sp>
        <p:nvSpPr>
          <p:cNvPr id="1051350" name="任意多边形 20"/>
          <p:cNvSpPr/>
          <p:nvPr>
            <p:custDataLst>
              <p:tags r:id="rId2"/>
            </p:custDataLst>
          </p:nvPr>
        </p:nvSpPr>
        <p:spPr>
          <a:xfrm rot="2700000">
            <a:off x="1433134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5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54989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减少排放：降低废气、废水、废渣的排放量，减少对环境的污染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矩形 42"/>
          <p:cNvSpPr/>
          <p:nvPr>
            <p:custDataLst>
              <p:tags r:id="rId4"/>
            </p:custDataLst>
          </p:nvPr>
        </p:nvSpPr>
        <p:spPr>
          <a:xfrm>
            <a:off x="1195324" y="2544090"/>
            <a:ext cx="1838321" cy="130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56" name="任意多边形 18"/>
          <p:cNvSpPr/>
          <p:nvPr>
            <p:custDataLst>
              <p:tags r:id="rId5"/>
            </p:custDataLst>
          </p:nvPr>
        </p:nvSpPr>
        <p:spPr>
          <a:xfrm rot="5400000">
            <a:off x="4087753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5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08917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节能减排：采用节能技术和设备，降低能源消耗，减少碳排放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0" name="矩形 43"/>
          <p:cNvSpPr/>
          <p:nvPr>
            <p:custDataLst>
              <p:tags r:id="rId7"/>
            </p:custDataLst>
          </p:nvPr>
        </p:nvSpPr>
        <p:spPr>
          <a:xfrm>
            <a:off x="3849943" y="2544090"/>
            <a:ext cx="1838321" cy="130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6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6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63536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循环利用：对废旧物资进行回收和再利用，减少资源浪费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6" name="矩形 44"/>
          <p:cNvSpPr/>
          <p:nvPr>
            <p:custDataLst>
              <p:tags r:id="rId10"/>
            </p:custDataLst>
          </p:nvPr>
        </p:nvSpPr>
        <p:spPr>
          <a:xfrm>
            <a:off x="6503180" y="2544090"/>
            <a:ext cx="1838321" cy="130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6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137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017464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生态保护：保护生态环境，恢复和改善被破坏的环境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72" name="矩形 45"/>
          <p:cNvSpPr/>
          <p:nvPr>
            <p:custDataLst>
              <p:tags r:id="rId13"/>
            </p:custDataLst>
          </p:nvPr>
        </p:nvSpPr>
        <p:spPr>
          <a:xfrm>
            <a:off x="9157799" y="2544090"/>
            <a:ext cx="1838321" cy="130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14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炼铁企业对员工的责任</a:t>
            </a:r>
            <a:endParaRPr lang="zh-CN" altLang="en-US"/>
          </a:p>
        </p:txBody>
      </p:sp>
      <p:sp>
        <p:nvSpPr>
          <p:cNvPr id="1051418" name="圆角矩形 26"/>
          <p:cNvSpPr/>
          <p:nvPr>
            <p:custDataLst>
              <p:tags r:id="rId2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20" name="圆角矩形 28"/>
          <p:cNvSpPr/>
          <p:nvPr>
            <p:custDataLst>
              <p:tags r:id="rId3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422" name="文本框 31"/>
          <p:cNvSpPr txBox="1"/>
          <p:nvPr>
            <p:custDataLst>
              <p:tags r:id="rId4"/>
            </p:custDataLst>
          </p:nvPr>
        </p:nvSpPr>
        <p:spPr>
          <a:xfrm>
            <a:off x="986770" y="2124456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提供安全健康的工作环境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24" name="圆角矩形 29"/>
          <p:cNvSpPr/>
          <p:nvPr>
            <p:custDataLst>
              <p:tags r:id="rId5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26" name="圆角矩形 32"/>
          <p:cNvSpPr/>
          <p:nvPr>
            <p:custDataLst>
              <p:tags r:id="rId6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28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124456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保障员工的合法权益，如工资、福利、社会保险等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30" name="圆角矩形 3"/>
          <p:cNvSpPr/>
          <p:nvPr>
            <p:custDataLst>
              <p:tags r:id="rId8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32" name="圆角矩形 4"/>
          <p:cNvSpPr/>
          <p:nvPr>
            <p:custDataLst>
              <p:tags r:id="rId9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34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124456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提供培训和发展机会，提高员工的职业技能和素质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36" name="圆角矩形 8"/>
          <p:cNvSpPr/>
          <p:nvPr>
            <p:custDataLst>
              <p:tags r:id="rId11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38" name="圆角矩形 9"/>
          <p:cNvSpPr/>
          <p:nvPr>
            <p:custDataLst>
              <p:tags r:id="rId12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40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124456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关注员工的身心健康，提供必要的心理支持和帮助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14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炼铁企业对客户的责任</a:t>
            </a:r>
            <a:endParaRPr lang="zh-CN" altLang="en-US"/>
          </a:p>
        </p:txBody>
      </p:sp>
      <p:sp>
        <p:nvSpPr>
          <p:cNvPr id="105148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4307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488" name="矩形 65"/>
          <p:cNvSpPr/>
          <p:nvPr>
            <p:custDataLst>
              <p:tags r:id="rId3"/>
            </p:custDataLst>
          </p:nvPr>
        </p:nvSpPr>
        <p:spPr>
          <a:xfrm>
            <a:off x="922488" y="1484076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490" name="文本框 66"/>
          <p:cNvSpPr txBox="1"/>
          <p:nvPr>
            <p:custDataLst>
              <p:tags r:id="rId4"/>
            </p:custDataLst>
          </p:nvPr>
        </p:nvSpPr>
        <p:spPr>
          <a:xfrm>
            <a:off x="1325583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提供高质量的产品：保证产品质量，满足客户需求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49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36018" y="1099950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494" name="矩形 69"/>
          <p:cNvSpPr/>
          <p:nvPr>
            <p:custDataLst>
              <p:tags r:id="rId6"/>
            </p:custDataLst>
          </p:nvPr>
        </p:nvSpPr>
        <p:spPr>
          <a:xfrm>
            <a:off x="6414750" y="1484076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496" name="文本框 70"/>
          <p:cNvSpPr txBox="1"/>
          <p:nvPr>
            <p:custDataLst>
              <p:tags r:id="rId7"/>
            </p:custDataLst>
          </p:nvPr>
        </p:nvSpPr>
        <p:spPr>
          <a:xfrm>
            <a:off x="6818524" y="1379068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提供优质的服务：提供售前、售中、售后服务，解决客户问题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49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4307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1500" name="文本框 74"/>
          <p:cNvSpPr txBox="1"/>
          <p:nvPr>
            <p:custDataLst>
              <p:tags r:id="rId9"/>
            </p:custDataLst>
          </p:nvPr>
        </p:nvSpPr>
        <p:spPr>
          <a:xfrm>
            <a:off x="132558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保护客户隐私：尊重客户隐私，保护客户信息安全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51502" name="矩形 73"/>
          <p:cNvSpPr/>
          <p:nvPr>
            <p:custDataLst>
              <p:tags r:id="rId10"/>
            </p:custDataLst>
          </p:nvPr>
        </p:nvSpPr>
        <p:spPr>
          <a:xfrm>
            <a:off x="922488" y="4181091"/>
            <a:ext cx="230447" cy="230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50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97668" y="3796965"/>
            <a:ext cx="4672348" cy="23808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506" name="矩形 84"/>
          <p:cNvSpPr/>
          <p:nvPr>
            <p:custDataLst>
              <p:tags r:id="rId12"/>
            </p:custDataLst>
          </p:nvPr>
        </p:nvSpPr>
        <p:spPr>
          <a:xfrm>
            <a:off x="6477078" y="4181091"/>
            <a:ext cx="230447" cy="230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508" name="文本框 85"/>
          <p:cNvSpPr txBox="1"/>
          <p:nvPr>
            <p:custDataLst>
              <p:tags r:id="rId13"/>
            </p:custDataLst>
          </p:nvPr>
        </p:nvSpPr>
        <p:spPr>
          <a:xfrm>
            <a:off x="6880173" y="4075406"/>
            <a:ext cx="4107347" cy="134639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诚信经营：遵守商业道德，不欺诈、不隐瞒、不欺骗客户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15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炼铁企业对社会的责任</a:t>
            </a:r>
            <a:endParaRPr lang="zh-CN" altLang="en-US"/>
          </a:p>
        </p:txBody>
      </p:sp>
      <p:sp>
        <p:nvSpPr>
          <p:cNvPr id="1051554" name="对角圆角矩形 15"/>
          <p:cNvSpPr/>
          <p:nvPr>
            <p:custDataLst>
              <p:tags r:id="rId2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56" name="对角圆角矩形 16"/>
          <p:cNvSpPr/>
          <p:nvPr>
            <p:custDataLst>
              <p:tags r:id="rId3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58" name="直角三角形 17"/>
          <p:cNvSpPr/>
          <p:nvPr>
            <p:custDataLst>
              <p:tags r:id="rId4"/>
            </p:custDataLst>
          </p:nvPr>
        </p:nvSpPr>
        <p:spPr>
          <a:xfrm>
            <a:off x="1791903" y="3834916"/>
            <a:ext cx="89880" cy="14979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60" name="文本框 27"/>
          <p:cNvSpPr txBox="1"/>
          <p:nvPr>
            <p:custDataLst>
              <p:tags r:id="rId5"/>
            </p:custDataLst>
          </p:nvPr>
        </p:nvSpPr>
        <p:spPr>
          <a:xfrm>
            <a:off x="1830444" y="3995959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安全生产：保障员工安全，降低事故发生率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2" name="对角圆角矩形 52"/>
          <p:cNvSpPr/>
          <p:nvPr>
            <p:custDataLst>
              <p:tags r:id="rId6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64" name="对角圆角矩形 53"/>
          <p:cNvSpPr/>
          <p:nvPr>
            <p:custDataLst>
              <p:tags r:id="rId7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66" name="直角三角形 54"/>
          <p:cNvSpPr/>
          <p:nvPr>
            <p:custDataLst>
              <p:tags r:id="rId8"/>
            </p:custDataLst>
          </p:nvPr>
        </p:nvSpPr>
        <p:spPr>
          <a:xfrm>
            <a:off x="1791903" y="1100638"/>
            <a:ext cx="89880" cy="14979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68" name="文本框 56"/>
          <p:cNvSpPr txBox="1"/>
          <p:nvPr>
            <p:custDataLst>
              <p:tags r:id="rId9"/>
            </p:custDataLst>
          </p:nvPr>
        </p:nvSpPr>
        <p:spPr>
          <a:xfrm>
            <a:off x="1830444" y="1254110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环境保护：减少废气、废水、废渣的排放，降低环境污染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0" name="对角圆角矩形 5"/>
          <p:cNvSpPr/>
          <p:nvPr>
            <p:custDataLst>
              <p:tags r:id="rId10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72" name="对角圆角矩形 6"/>
          <p:cNvSpPr/>
          <p:nvPr>
            <p:custDataLst>
              <p:tags r:id="rId11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74" name="直角三角形 7"/>
          <p:cNvSpPr/>
          <p:nvPr>
            <p:custDataLst>
              <p:tags r:id="rId12"/>
            </p:custDataLst>
          </p:nvPr>
        </p:nvSpPr>
        <p:spPr>
          <a:xfrm>
            <a:off x="1791903" y="2468121"/>
            <a:ext cx="89880" cy="14979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76" name="文本框 8"/>
          <p:cNvSpPr txBox="1"/>
          <p:nvPr>
            <p:custDataLst>
              <p:tags r:id="rId13"/>
            </p:custDataLst>
          </p:nvPr>
        </p:nvSpPr>
        <p:spPr>
          <a:xfrm>
            <a:off x="1830444" y="262916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资源利用：提高资源利用率，减少资源浪费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8" name="对角圆角矩形 9"/>
          <p:cNvSpPr/>
          <p:nvPr>
            <p:custDataLst>
              <p:tags r:id="rId14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80" name="对角圆角矩形 10"/>
          <p:cNvSpPr/>
          <p:nvPr>
            <p:custDataLst>
              <p:tags r:id="rId15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82" name="直角三角形 11"/>
          <p:cNvSpPr/>
          <p:nvPr>
            <p:custDataLst>
              <p:tags r:id="rId16"/>
            </p:custDataLst>
          </p:nvPr>
        </p:nvSpPr>
        <p:spPr>
          <a:xfrm>
            <a:off x="1791903" y="5201711"/>
            <a:ext cx="89880" cy="14979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84" name="文本框 12"/>
          <p:cNvSpPr txBox="1"/>
          <p:nvPr>
            <p:custDataLst>
              <p:tags r:id="rId17"/>
            </p:custDataLst>
          </p:nvPr>
        </p:nvSpPr>
        <p:spPr>
          <a:xfrm>
            <a:off x="1830444" y="5362754"/>
            <a:ext cx="8856135" cy="81191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社会责任：关注社会公益事业，参与社会公益活动，回馈社会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16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炼铁行业的可持续发展</a:t>
            </a:r>
            <a:endParaRPr lang="zh-CN" altLang="en-US"/>
          </a:p>
        </p:txBody>
      </p:sp>
      <p:sp>
        <p:nvSpPr>
          <p:cNvPr id="1051630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19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https://d.book118.com/896235005140010053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2"/>
  <p:tag name="KSO_WM_UNIT_INDEX" val="1_1_2"/>
  <p:tag name="KSO_WM_UNIT_LAYERLEVEL" val="1_1_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2"/>
  <p:tag name="KSO_WM_UNIT_INDEX" val="1_6_2"/>
  <p:tag name="KSO_WM_UNIT_LAYERLEVEL" val="1_1_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1"/>
  <p:tag name="KSO_WM_UNIT_INDEX" val="1_6_1"/>
  <p:tag name="KSO_WM_UNIT_LAYERLEVEL" val="1_1_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3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6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4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4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4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4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4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4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4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4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63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4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4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4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4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4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4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5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5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518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5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17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思源黑体 CN Normal</vt:lpstr>
      <vt:lpstr>Calibri Light</vt:lpstr>
      <vt:lpstr>Office Theme</vt:lpstr>
      <vt:lpstr>炼铁行业的企业社会责任与可持续发展</vt:lpstr>
      <vt:lpstr>目录</vt:lpstr>
      <vt:lpstr>单击编辑章节标题</vt:lpstr>
      <vt:lpstr>炼铁行业的发展现状</vt:lpstr>
      <vt:lpstr>PowerPoint Presentation</vt:lpstr>
      <vt:lpstr>炼铁行业的全球和国内发展情况</vt:lpstr>
      <vt:lpstr>炼铁行业对经济和社会的贡献</vt:lpstr>
      <vt:lpstr>炼铁行业面临的挑战</vt:lpstr>
      <vt:lpstr>炼铁企业的社会责任</vt:lpstr>
      <vt:lpstr>PowerPoint Presentation</vt:lpstr>
      <vt:lpstr>炼铁企业对环境保护的责任</vt:lpstr>
      <vt:lpstr>炼铁企业对员工的责任</vt:lpstr>
      <vt:lpstr>炼铁企业对客户的责任</vt:lpstr>
      <vt:lpstr>炼铁企业对社会的责任</vt:lpstr>
      <vt:lpstr>炼铁行业的可持续发展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2024-09-20T09:34:13.907</cp:lastPrinted>
  <dcterms:created xsi:type="dcterms:W3CDTF">2024-09-20T01:34:13Z</dcterms:created>
  <dcterms:modified xsi:type="dcterms:W3CDTF">2024-09-20T01:34:16Z</dcterms:modified>
</cp:coreProperties>
</file>