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F85F39-13EB-4684-AD1D-42EC28BCD4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194466-06FB-44A3-84E1-B90481EF29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EBD7F8-92DF-4F69-A8D4-C54BE173C4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B1F3D9-B8EE-4BF0-822A-A7B1E57A36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F233683-3D4B-4493-AEC5-25E3889508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7CEEF3-AD9E-40B7-BE6E-3228A73874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BDB135-8549-4E5D-8E6D-33937191CB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E6475C-731E-4C33-93A8-708C854DAE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147A75-5FEB-4F92-B9BE-4EA1DDAAB6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46D52A-C39E-4A0B-B029-B48B807208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60036F-6800-4743-8668-044BB81CC9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10.pn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7024124135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胃疼日常护理常规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胃疼的基本知识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胃疼的日常护理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特殊情况下的护理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24" r="3252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主题简介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日常护理对于缓解胃疼、预防复发以及促进康复具有重要意义。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胃疼是常见的消化系统症状，可能由多种原因引起，如胃炎、胃溃疡、胃酸过多等。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005013" y="2780824"/>
            <a:ext cx="2267763" cy="1552257"/>
            <a:chOff x="2005013" y="2780824"/>
            <a:chExt cx="2267763" cy="1552257"/>
          </a:xfrm>
        </p:grpSpPr>
        <p:sp>
          <p:nvSpPr>
            <p:cNvPr id="26" name="TextBox 26"/>
            <p:cNvSpPr txBox="1"/>
            <p:nvPr/>
          </p:nvSpPr>
          <p:spPr>
            <a:xfrm>
              <a:off x="2005013" y="2780824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通过日常护理，减轻胃疼症状，提高患者的生活质量。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850265" y="2780824"/>
            <a:ext cx="2267763" cy="1552257"/>
            <a:chOff x="5850265" y="2780824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5850265" y="2780824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预防胃疼的复发，降低并发症的风险。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743259" y="2780824"/>
            <a:ext cx="2267763" cy="1552257"/>
            <a:chOff x="9743259" y="2780824"/>
            <a:chExt cx="2267763" cy="1552257"/>
          </a:xfrm>
        </p:grpSpPr>
        <p:sp>
          <p:nvSpPr>
            <p:cNvPr id="30" name="TextBox 30"/>
            <p:cNvSpPr txBox="1"/>
            <p:nvPr/>
          </p:nvSpPr>
          <p:spPr>
            <a:xfrm>
              <a:off x="9743259" y="2780824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提高患者对胃疼的认识，促进自我管理和预防意识。</a:t>
              </a:r>
            </a:p>
          </p:txBody>
        </p:sp>
      </p:grpSp>
      <p:pic>
        <p:nvPicPr>
          <p:cNvPr id="31" name="Picture 31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5">
            <a:alphaModFix amt="71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胃疼的基本知识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8750" r="87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胃疼是指胃部出现疼痛、不适或痉挛的症状，通常与消化系统问题有关。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胃疼可能是由于胃炎、胃溃疡、胃酸过多、胃痉挛等多种原因引起。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胃疼的定义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胃疼的常见原因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3652304" y="1008278"/>
            <a:ext cx="4886325" cy="4876800"/>
          </a:xfrm>
          <a:custGeom>
            <a:rect l="l" t="t" r="r" b="b"/>
            <a:pathLst>
              <a:path w="3078" h="3072">
                <a:moveTo>
                  <a:pt x="1464" y="3072"/>
                </a:moveTo>
                <a:lnTo>
                  <a:pt x="0" y="1462"/>
                </a:lnTo>
                <a:lnTo>
                  <a:pt x="1613" y="0"/>
                </a:lnTo>
                <a:lnTo>
                  <a:pt x="3078" y="1605"/>
                </a:lnTo>
                <a:lnTo>
                  <a:pt x="1464" y="3072"/>
                </a:lnTo>
                <a:close/>
              </a:path>
            </a:pathLst>
          </a:custGeom>
          <a:noFill/>
          <a:ln w="12668">
            <a:solidFill>
              <a:srgbClr val="EE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718979" y="1067015"/>
            <a:ext cx="4751387" cy="4749801"/>
          </a:xfrm>
          <a:custGeom>
            <a:rect l="l" t="t" r="r" b="b"/>
            <a:pathLst>
              <a:path w="2993" h="2992">
                <a:moveTo>
                  <a:pt x="1385" y="2992"/>
                </a:moveTo>
                <a:lnTo>
                  <a:pt x="0" y="1388"/>
                </a:lnTo>
                <a:lnTo>
                  <a:pt x="1603" y="0"/>
                </a:lnTo>
                <a:lnTo>
                  <a:pt x="2993" y="1605"/>
                </a:lnTo>
                <a:lnTo>
                  <a:pt x="1385" y="2992"/>
                </a:lnTo>
                <a:close/>
              </a:path>
            </a:pathLst>
          </a:custGeom>
          <a:noFill/>
          <a:ln w="12668">
            <a:solidFill>
              <a:srgbClr val="EDECE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779304" y="1133690"/>
            <a:ext cx="4632325" cy="4616451"/>
          </a:xfrm>
          <a:custGeom>
            <a:rect l="l" t="t" r="r" b="b"/>
            <a:pathLst>
              <a:path w="2918" h="2908">
                <a:moveTo>
                  <a:pt x="1310" y="2908"/>
                </a:moveTo>
                <a:lnTo>
                  <a:pt x="0" y="1309"/>
                </a:lnTo>
                <a:lnTo>
                  <a:pt x="1602" y="0"/>
                </a:lnTo>
                <a:lnTo>
                  <a:pt x="2918" y="1600"/>
                </a:lnTo>
                <a:lnTo>
                  <a:pt x="1310" y="2908"/>
                </a:lnTo>
                <a:close/>
              </a:path>
            </a:pathLst>
          </a:custGeom>
          <a:noFill/>
          <a:ln w="12668">
            <a:solidFill>
              <a:srgbClr val="ECECE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3845979" y="1201953"/>
            <a:ext cx="4498975" cy="4489450"/>
          </a:xfrm>
          <a:custGeom>
            <a:rect l="l" t="t" r="r" b="b"/>
            <a:pathLst>
              <a:path w="2834" h="2828">
                <a:moveTo>
                  <a:pt x="1236" y="2828"/>
                </a:moveTo>
                <a:lnTo>
                  <a:pt x="0" y="1228"/>
                </a:lnTo>
                <a:lnTo>
                  <a:pt x="1597" y="0"/>
                </a:lnTo>
                <a:lnTo>
                  <a:pt x="2834" y="1594"/>
                </a:lnTo>
                <a:lnTo>
                  <a:pt x="1236" y="2828"/>
                </a:lnTo>
                <a:close/>
              </a:path>
            </a:pathLst>
          </a:custGeom>
          <a:noFill/>
          <a:ln w="12668">
            <a:solidFill>
              <a:srgbClr val="EBEB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912654" y="1260690"/>
            <a:ext cx="4364037" cy="4362451"/>
          </a:xfrm>
          <a:custGeom>
            <a:rect l="l" t="t" r="r" b="b"/>
            <a:pathLst>
              <a:path w="2749" h="2748">
                <a:moveTo>
                  <a:pt x="1157" y="2748"/>
                </a:moveTo>
                <a:lnTo>
                  <a:pt x="0" y="1160"/>
                </a:lnTo>
                <a:lnTo>
                  <a:pt x="1592" y="0"/>
                </a:lnTo>
                <a:lnTo>
                  <a:pt x="2749" y="1594"/>
                </a:lnTo>
                <a:lnTo>
                  <a:pt x="1157" y="2748"/>
                </a:lnTo>
                <a:close/>
              </a:path>
            </a:pathLst>
          </a:custGeom>
          <a:noFill/>
          <a:ln w="12668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3972979" y="1327366"/>
            <a:ext cx="4237037" cy="4229100"/>
          </a:xfrm>
          <a:custGeom>
            <a:rect l="l" t="t" r="r" b="b"/>
            <a:pathLst>
              <a:path w="2669" h="2664">
                <a:moveTo>
                  <a:pt x="1082" y="2664"/>
                </a:moveTo>
                <a:lnTo>
                  <a:pt x="0" y="1081"/>
                </a:lnTo>
                <a:lnTo>
                  <a:pt x="1591" y="0"/>
                </a:lnTo>
                <a:lnTo>
                  <a:pt x="2669" y="1589"/>
                </a:lnTo>
                <a:lnTo>
                  <a:pt x="1082" y="2664"/>
                </a:lnTo>
                <a:close/>
              </a:path>
            </a:pathLst>
          </a:custGeom>
          <a:noFill/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039654" y="1395628"/>
            <a:ext cx="4110037" cy="4102100"/>
          </a:xfrm>
          <a:custGeom>
            <a:rect l="l" t="t" r="r" b="b"/>
            <a:pathLst>
              <a:path w="2589" h="2584">
                <a:moveTo>
                  <a:pt x="1003" y="2584"/>
                </a:moveTo>
                <a:lnTo>
                  <a:pt x="0" y="1001"/>
                </a:lnTo>
                <a:lnTo>
                  <a:pt x="1587" y="0"/>
                </a:lnTo>
                <a:lnTo>
                  <a:pt x="2589" y="1583"/>
                </a:lnTo>
                <a:lnTo>
                  <a:pt x="1003" y="2584"/>
                </a:lnTo>
                <a:close/>
              </a:path>
            </a:pathLst>
          </a:custGeom>
          <a:noFill/>
          <a:ln w="12668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106329" y="1462303"/>
            <a:ext cx="3976687" cy="3968750"/>
          </a:xfrm>
          <a:custGeom>
            <a:rect l="l" t="t" r="r" b="b"/>
            <a:pathLst>
              <a:path w="2505" h="2500">
                <a:moveTo>
                  <a:pt x="924" y="2500"/>
                </a:moveTo>
                <a:lnTo>
                  <a:pt x="0" y="921"/>
                </a:lnTo>
                <a:lnTo>
                  <a:pt x="1582" y="0"/>
                </a:lnTo>
                <a:lnTo>
                  <a:pt x="2505" y="1573"/>
                </a:lnTo>
                <a:lnTo>
                  <a:pt x="924" y="2500"/>
                </a:lnTo>
                <a:close/>
              </a:path>
            </a:pathLst>
          </a:custGeom>
          <a:noFill/>
          <a:ln w="12668">
            <a:solidFill>
              <a:srgbClr val="E8E7E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166654" y="1521041"/>
            <a:ext cx="3849687" cy="3841750"/>
          </a:xfrm>
          <a:custGeom>
            <a:rect l="l" t="t" r="r" b="b"/>
            <a:pathLst>
              <a:path w="2425" h="2420">
                <a:moveTo>
                  <a:pt x="849" y="2420"/>
                </a:moveTo>
                <a:lnTo>
                  <a:pt x="0" y="847"/>
                </a:lnTo>
                <a:lnTo>
                  <a:pt x="1576" y="0"/>
                </a:lnTo>
                <a:lnTo>
                  <a:pt x="2425" y="1573"/>
                </a:lnTo>
                <a:lnTo>
                  <a:pt x="849" y="2420"/>
                </a:lnTo>
                <a:close/>
              </a:path>
            </a:pathLst>
          </a:custGeom>
          <a:noFill/>
          <a:ln w="12668">
            <a:solidFill>
              <a:srgbClr val="E7E6E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233329" y="1587716"/>
            <a:ext cx="3722687" cy="3716337"/>
          </a:xfrm>
          <a:custGeom>
            <a:rect l="l" t="t" r="r" b="b"/>
            <a:pathLst>
              <a:path w="2345" h="2341">
                <a:moveTo>
                  <a:pt x="769" y="2341"/>
                </a:moveTo>
                <a:lnTo>
                  <a:pt x="0" y="768"/>
                </a:lnTo>
                <a:lnTo>
                  <a:pt x="1571" y="0"/>
                </a:lnTo>
                <a:lnTo>
                  <a:pt x="2345" y="1568"/>
                </a:lnTo>
                <a:lnTo>
                  <a:pt x="769" y="2341"/>
                </a:lnTo>
                <a:close/>
              </a:path>
            </a:pathLst>
          </a:custGeom>
          <a:noFill/>
          <a:ln w="12668">
            <a:solidFill>
              <a:srgbClr val="E6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01591" y="1655978"/>
            <a:ext cx="3587750" cy="3581400"/>
          </a:xfrm>
          <a:custGeom>
            <a:rect l="l" t="t" r="r" b="b"/>
            <a:pathLst>
              <a:path w="2260" h="2256">
                <a:moveTo>
                  <a:pt x="695" y="2256"/>
                </a:moveTo>
                <a:lnTo>
                  <a:pt x="0" y="688"/>
                </a:lnTo>
                <a:lnTo>
                  <a:pt x="1565" y="0"/>
                </a:lnTo>
                <a:lnTo>
                  <a:pt x="2260" y="1562"/>
                </a:lnTo>
                <a:lnTo>
                  <a:pt x="695" y="2256"/>
                </a:lnTo>
                <a:close/>
              </a:path>
            </a:pathLst>
          </a:custGeom>
          <a:noFill/>
          <a:ln w="12668">
            <a:solidFill>
              <a:srgbClr val="E5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360329" y="1714716"/>
            <a:ext cx="3462337" cy="3454400"/>
          </a:xfrm>
          <a:custGeom>
            <a:rect l="l" t="t" r="r" b="b"/>
            <a:pathLst>
              <a:path w="2181" h="2176">
                <a:moveTo>
                  <a:pt x="621" y="2176"/>
                </a:moveTo>
                <a:lnTo>
                  <a:pt x="0" y="619"/>
                </a:lnTo>
                <a:lnTo>
                  <a:pt x="1565" y="0"/>
                </a:lnTo>
                <a:lnTo>
                  <a:pt x="2181" y="1562"/>
                </a:lnTo>
                <a:lnTo>
                  <a:pt x="621" y="2176"/>
                </a:lnTo>
                <a:close/>
              </a:path>
            </a:pathLst>
          </a:custGeom>
          <a:noFill/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27004" y="1781391"/>
            <a:ext cx="3335337" cy="3328987"/>
          </a:xfrm>
          <a:custGeom>
            <a:rect l="l" t="t" r="r" b="b"/>
            <a:pathLst>
              <a:path w="2101" h="2097">
                <a:moveTo>
                  <a:pt x="541" y="2097"/>
                </a:moveTo>
                <a:lnTo>
                  <a:pt x="0" y="540"/>
                </a:lnTo>
                <a:lnTo>
                  <a:pt x="1560" y="0"/>
                </a:lnTo>
                <a:lnTo>
                  <a:pt x="2101" y="1557"/>
                </a:lnTo>
                <a:lnTo>
                  <a:pt x="541" y="2097"/>
                </a:lnTo>
                <a:close/>
              </a:path>
            </a:pathLst>
          </a:custGeom>
          <a:noFill/>
          <a:ln w="12668">
            <a:solidFill>
              <a:srgbClr val="E3E3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495266" y="1849653"/>
            <a:ext cx="3200400" cy="3194050"/>
          </a:xfrm>
          <a:custGeom>
            <a:rect l="l" t="t" r="r" b="b"/>
            <a:pathLst>
              <a:path w="2015" h="2011">
                <a:moveTo>
                  <a:pt x="461" y="2012"/>
                </a:moveTo>
                <a:lnTo>
                  <a:pt x="0" y="460"/>
                </a:lnTo>
                <a:lnTo>
                  <a:pt x="1554" y="0"/>
                </a:lnTo>
                <a:lnTo>
                  <a:pt x="2016" y="1551"/>
                </a:lnTo>
                <a:lnTo>
                  <a:pt x="461" y="2012"/>
                </a:lnTo>
                <a:close/>
              </a:path>
            </a:pathLst>
          </a:custGeom>
          <a:noFill/>
          <a:ln w="12668">
            <a:solidFill>
              <a:srgbClr val="E2E2E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54004" y="1908391"/>
            <a:ext cx="3073400" cy="3068637"/>
          </a:xfrm>
          <a:custGeom>
            <a:rect l="l" t="t" r="r" b="b"/>
            <a:pathLst>
              <a:path w="1935" h="1933">
                <a:moveTo>
                  <a:pt x="387" y="1933"/>
                </a:moveTo>
                <a:lnTo>
                  <a:pt x="0" y="386"/>
                </a:lnTo>
                <a:lnTo>
                  <a:pt x="1554" y="0"/>
                </a:lnTo>
                <a:lnTo>
                  <a:pt x="1936" y="1546"/>
                </a:lnTo>
                <a:lnTo>
                  <a:pt x="387" y="1933"/>
                </a:lnTo>
                <a:close/>
              </a:path>
            </a:pathLst>
          </a:custGeom>
          <a:noFill/>
          <a:ln w="12668">
            <a:solidFill>
              <a:srgbClr val="E1E1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0679" y="1975066"/>
            <a:ext cx="2947987" cy="2933700"/>
          </a:xfrm>
          <a:custGeom>
            <a:rect l="l" t="t" r="r" b="b"/>
            <a:pathLst>
              <a:path w="1857" h="1848">
                <a:moveTo>
                  <a:pt x="308" y="1848"/>
                </a:moveTo>
                <a:lnTo>
                  <a:pt x="0" y="307"/>
                </a:lnTo>
                <a:lnTo>
                  <a:pt x="1544" y="0"/>
                </a:lnTo>
                <a:lnTo>
                  <a:pt x="1857" y="1541"/>
                </a:lnTo>
                <a:lnTo>
                  <a:pt x="308" y="1848"/>
                </a:lnTo>
                <a:close/>
              </a:path>
            </a:pathLst>
          </a:custGeom>
          <a:noFill/>
          <a:ln w="12668">
            <a:solidFill>
              <a:srgbClr val="E1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4688941" y="2041741"/>
            <a:ext cx="2813050" cy="2808287"/>
          </a:xfrm>
          <a:custGeom>
            <a:rect l="l" t="t" r="r" b="b"/>
            <a:pathLst>
              <a:path w="1771" h="1769">
                <a:moveTo>
                  <a:pt x="228" y="1769"/>
                </a:moveTo>
                <a:lnTo>
                  <a:pt x="0" y="228"/>
                </a:lnTo>
                <a:lnTo>
                  <a:pt x="1538" y="0"/>
                </a:lnTo>
                <a:lnTo>
                  <a:pt x="1772" y="1536"/>
                </a:lnTo>
                <a:lnTo>
                  <a:pt x="228" y="1769"/>
                </a:lnTo>
                <a:close/>
              </a:path>
            </a:pathLst>
          </a:custGeom>
          <a:noFill/>
          <a:ln w="12668">
            <a:solidFill>
              <a:srgbClr val="E0DF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4755616" y="2100478"/>
            <a:ext cx="2678113" cy="2682875"/>
          </a:xfrm>
          <a:custGeom>
            <a:rect l="l" t="t" r="r" b="b"/>
            <a:pathLst>
              <a:path w="1687" h="1690">
                <a:moveTo>
                  <a:pt x="154" y="1690"/>
                </a:moveTo>
                <a:lnTo>
                  <a:pt x="0" y="154"/>
                </a:lnTo>
                <a:lnTo>
                  <a:pt x="1534" y="0"/>
                </a:lnTo>
                <a:lnTo>
                  <a:pt x="1687" y="1536"/>
                </a:lnTo>
                <a:lnTo>
                  <a:pt x="154" y="1690"/>
                </a:lnTo>
                <a:close/>
              </a:path>
            </a:pathLst>
          </a:custGeom>
          <a:noFill/>
          <a:ln w="12668">
            <a:solidFill>
              <a:srgbClr val="DF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4814354" y="2168741"/>
            <a:ext cx="2560637" cy="2546350"/>
          </a:xfrm>
          <a:custGeom>
            <a:rect l="l" t="t" r="r" b="b"/>
            <a:pathLst>
              <a:path w="1613" h="1604">
                <a:moveTo>
                  <a:pt x="80" y="1604"/>
                </a:moveTo>
                <a:lnTo>
                  <a:pt x="0" y="79"/>
                </a:lnTo>
                <a:lnTo>
                  <a:pt x="1534" y="0"/>
                </a:lnTo>
                <a:lnTo>
                  <a:pt x="1613" y="1530"/>
                </a:lnTo>
                <a:lnTo>
                  <a:pt x="80" y="1604"/>
                </a:lnTo>
                <a:close/>
              </a:path>
            </a:pathLst>
          </a:custGeom>
          <a:solidFill>
            <a:srgbClr val="04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3" name="Picture 43"/>
          <p:cNvPicPr>
            <a:picLocks noChangeAspect="1"/>
          </p:cNvPicPr>
          <p:nvPr/>
        </p:nvPicPr>
        <p:blipFill>
          <a:blip r:embed="rId2"/>
          <a:srcRect t="644" b="644"/>
          <a:stretch>
            <a:fillRect/>
          </a:stretch>
        </p:blipFill>
        <p:spPr>
          <a:xfrm>
            <a:off x="4901338" y="2257609"/>
            <a:ext cx="2386669" cy="2355913"/>
          </a:xfrm>
          <a:prstGeom prst="rect">
            <a:avLst/>
          </a:prstGeom>
          <a:ln w="12668"/>
        </p:spPr>
      </p:pic>
      <p:grpSp>
        <p:nvGrpSpPr>
          <p:cNvPr id="44" name="Group 44"/>
          <p:cNvGrpSpPr/>
          <p:nvPr/>
        </p:nvGrpSpPr>
        <p:grpSpPr>
          <a:xfrm>
            <a:off x="653186" y="1428545"/>
            <a:ext cx="3394996" cy="490334"/>
            <a:chOff x="653186" y="1428545"/>
            <a:chExt cx="3394996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653186" y="14285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不规律的饮食习惯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85016" y="1781107"/>
            <a:ext cx="2931336" cy="1654845"/>
            <a:chOff x="885016" y="1781107"/>
            <a:chExt cx="2931336" cy="1654845"/>
          </a:xfrm>
        </p:grpSpPr>
        <p:sp>
          <p:nvSpPr>
            <p:cNvPr id="47" name="TextBox 47"/>
            <p:cNvSpPr txBox="1"/>
            <p:nvPr/>
          </p:nvSpPr>
          <p:spPr>
            <a:xfrm>
              <a:off x="885016" y="1781107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如暴饮暴食、过度饥饿或过度饮食等。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653186" y="3877672"/>
            <a:ext cx="3394996" cy="490334"/>
            <a:chOff x="653186" y="3877672"/>
            <a:chExt cx="3394996" cy="490334"/>
          </a:xfrm>
        </p:grpSpPr>
        <p:sp>
          <p:nvSpPr>
            <p:cNvPr id="49" name="TextBox 49"/>
            <p:cNvSpPr txBox="1"/>
            <p:nvPr/>
          </p:nvSpPr>
          <p:spPr>
            <a:xfrm>
              <a:off x="653186" y="3877672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885016" y="4230233"/>
            <a:ext cx="2931336" cy="1654845"/>
            <a:chOff x="885016" y="4230233"/>
            <a:chExt cx="2931336" cy="1654845"/>
          </a:xfrm>
        </p:grpSpPr>
        <p:sp>
          <p:nvSpPr>
            <p:cNvPr id="51" name="TextBox 51"/>
            <p:cNvSpPr txBox="1"/>
            <p:nvPr/>
          </p:nvSpPr>
          <p:spPr>
            <a:xfrm>
              <a:off x="885016" y="4230233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如幽门螺杆菌感染，可能导致胃炎和胃溃疡。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8276691" y="1360283"/>
            <a:ext cx="3394996" cy="490334"/>
            <a:chOff x="8276691" y="1360283"/>
            <a:chExt cx="3394996" cy="490334"/>
          </a:xfrm>
        </p:grpSpPr>
        <p:sp>
          <p:nvSpPr>
            <p:cNvPr id="53" name="TextBox 53"/>
            <p:cNvSpPr txBox="1"/>
            <p:nvPr/>
          </p:nvSpPr>
          <p:spPr>
            <a:xfrm>
              <a:off x="8276691" y="1360283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压力和情绪因素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508521" y="1712845"/>
            <a:ext cx="2931336" cy="1654845"/>
            <a:chOff x="8508521" y="1712845"/>
            <a:chExt cx="2931336" cy="1654845"/>
          </a:xfrm>
        </p:grpSpPr>
        <p:sp>
          <p:nvSpPr>
            <p:cNvPr id="55" name="TextBox 55"/>
            <p:cNvSpPr txBox="1"/>
            <p:nvPr/>
          </p:nvSpPr>
          <p:spPr>
            <a:xfrm>
              <a:off x="8508521" y="1712845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长期压力和紧张情绪可能导致胃疼。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276691" y="3809410"/>
            <a:ext cx="3394996" cy="490334"/>
            <a:chOff x="8276691" y="3809410"/>
            <a:chExt cx="3394996" cy="490334"/>
          </a:xfrm>
        </p:grpSpPr>
        <p:sp>
          <p:nvSpPr>
            <p:cNvPr id="57" name="TextBox 57"/>
            <p:cNvSpPr txBox="1"/>
            <p:nvPr/>
          </p:nvSpPr>
          <p:spPr>
            <a:xfrm>
              <a:off x="8276691" y="3809410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药物副作用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8508521" y="4161971"/>
            <a:ext cx="2931336" cy="1654845"/>
            <a:chOff x="8508521" y="4161971"/>
            <a:chExt cx="2931336" cy="1654845"/>
          </a:xfrm>
        </p:grpSpPr>
        <p:sp>
          <p:nvSpPr>
            <p:cNvPr id="59" name="TextBox 59"/>
            <p:cNvSpPr txBox="1"/>
            <p:nvPr/>
          </p:nvSpPr>
          <p:spPr>
            <a:xfrm>
              <a:off x="8508521" y="4161971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某些药物如非甾体抗炎药（NSAIDs）可能导致胃黏膜损伤和胃疼。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5802313" y="3635375"/>
            <a:ext cx="0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" name="Group 3"/>
          <p:cNvGrpSpPr/>
          <p:nvPr/>
        </p:nvGrpSpPr>
        <p:grpSpPr>
          <a:xfrm>
            <a:off x="411194" y="2085975"/>
            <a:ext cx="2876550" cy="900113"/>
            <a:chOff x="411194" y="2085975"/>
            <a:chExt cx="2876550" cy="900113"/>
          </a:xfrm>
        </p:grpSpPr>
        <p:sp>
          <p:nvSpPr>
            <p:cNvPr id="4" name="AutoShape 4"/>
            <p:cNvSpPr/>
            <p:nvPr/>
          </p:nvSpPr>
          <p:spPr>
            <a:xfrm>
              <a:off x="2954369" y="2085975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1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411194" y="2400300"/>
              <a:ext cx="2500313" cy="585788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3332131" y="4551331"/>
            <a:ext cx="333375" cy="333375"/>
            <a:chOff x="3332131" y="4551331"/>
            <a:chExt cx="333375" cy="333375"/>
          </a:xfrm>
        </p:grpSpPr>
        <p:sp>
          <p:nvSpPr>
            <p:cNvPr id="7" name="AutoShape 7"/>
            <p:cNvSpPr/>
            <p:nvPr/>
          </p:nvSpPr>
          <p:spPr>
            <a:xfrm>
              <a:off x="3332131" y="4551331"/>
              <a:ext cx="333375" cy="33337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4</a:t>
              </a:r>
              <a:endParaRPr lang="en-US" sz="11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688419" y="1750981"/>
            <a:ext cx="333375" cy="334994"/>
            <a:chOff x="8688419" y="1750981"/>
            <a:chExt cx="333375" cy="334994"/>
          </a:xfrm>
        </p:grpSpPr>
        <p:sp>
          <p:nvSpPr>
            <p:cNvPr id="9" name="AutoShape 9"/>
            <p:cNvSpPr/>
            <p:nvPr/>
          </p:nvSpPr>
          <p:spPr>
            <a:xfrm>
              <a:off x="8688419" y="1750981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2</a:t>
              </a:r>
              <a:endParaRPr lang="en-US" sz="11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915400" y="4337018"/>
            <a:ext cx="333375" cy="334994"/>
            <a:chOff x="8915400" y="4337018"/>
            <a:chExt cx="333375" cy="334994"/>
          </a:xfrm>
        </p:grpSpPr>
        <p:sp>
          <p:nvSpPr>
            <p:cNvPr id="11" name="AutoShape 11"/>
            <p:cNvSpPr/>
            <p:nvPr/>
          </p:nvSpPr>
          <p:spPr>
            <a:xfrm>
              <a:off x="8915400" y="4337018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3</a:t>
              </a:r>
              <a:endParaRPr lang="en-US" sz="11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胃疼的症状和体征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5286375" y="2619375"/>
            <a:ext cx="1619250" cy="1619250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5" name="Group 35"/>
          <p:cNvGrpSpPr/>
          <p:nvPr/>
        </p:nvGrpSpPr>
        <p:grpSpPr>
          <a:xfrm>
            <a:off x="358979" y="1463569"/>
            <a:ext cx="2426717" cy="490334"/>
            <a:chOff x="358979" y="1463569"/>
            <a:chExt cx="2426717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358979" y="1463569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上腹部疼痛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8456" y="1876743"/>
            <a:ext cx="2267763" cy="1552257"/>
            <a:chOff x="438456" y="1876743"/>
            <a:chExt cx="2267763" cy="1552257"/>
          </a:xfrm>
        </p:grpSpPr>
        <p:sp>
          <p:nvSpPr>
            <p:cNvPr id="38" name="TextBox 38"/>
            <p:cNvSpPr txBox="1"/>
            <p:nvPr/>
          </p:nvSpPr>
          <p:spPr>
            <a:xfrm>
              <a:off x="438456" y="1876743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通常为隐痛、胀痛或痉挛痛。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248775" y="1020657"/>
            <a:ext cx="2426717" cy="490334"/>
            <a:chOff x="9248775" y="1020657"/>
            <a:chExt cx="2426717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9248775" y="1020657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消化不良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328252" y="1433831"/>
            <a:ext cx="2267763" cy="1552257"/>
            <a:chOff x="9328252" y="1433831"/>
            <a:chExt cx="2267763" cy="1552257"/>
          </a:xfrm>
        </p:grpSpPr>
        <p:sp>
          <p:nvSpPr>
            <p:cNvPr id="42" name="TextBox 42"/>
            <p:cNvSpPr txBox="1"/>
            <p:nvPr/>
          </p:nvSpPr>
          <p:spPr>
            <a:xfrm>
              <a:off x="9328252" y="14338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可能出现恶心、呕吐、腹胀等症状。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328252" y="3735303"/>
            <a:ext cx="2426717" cy="490334"/>
            <a:chOff x="9328252" y="3735303"/>
            <a:chExt cx="2426717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9328252" y="3735303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反酸和烧心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407729" y="4148477"/>
            <a:ext cx="2267763" cy="1552257"/>
            <a:chOff x="9407729" y="4148477"/>
            <a:chExt cx="2267763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9407729" y="4148477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胃酸倒流至食管，引起烧心感。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94339" y="4238625"/>
            <a:ext cx="2426717" cy="490334"/>
            <a:chOff x="694339" y="4238625"/>
            <a:chExt cx="2426717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694339" y="4238625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其他症状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3817" y="4651799"/>
            <a:ext cx="2267763" cy="1552257"/>
            <a:chOff x="773817" y="4651799"/>
            <a:chExt cx="2267763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773817" y="465179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如食欲不振、体重下降、疲劳等。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652304" y="1008278"/>
            <a:ext cx="4886325" cy="4876800"/>
            <a:chOff x="3652304" y="1008278"/>
            <a:chExt cx="4886325" cy="4876800"/>
          </a:xfrm>
        </p:grpSpPr>
        <p:sp>
          <p:nvSpPr>
            <p:cNvPr id="52" name="Freeform 52"/>
            <p:cNvSpPr/>
            <p:nvPr/>
          </p:nvSpPr>
          <p:spPr>
            <a:xfrm>
              <a:off x="3652304" y="1008278"/>
              <a:ext cx="4886325" cy="4876800"/>
            </a:xfrm>
            <a:custGeom>
              <a:rect l="l" t="t" r="r" b="b"/>
              <a:pathLst>
                <a:path w="3078" h="3072">
                  <a:moveTo>
                    <a:pt x="1464" y="3072"/>
                  </a:moveTo>
                  <a:lnTo>
                    <a:pt x="0" y="1462"/>
                  </a:lnTo>
                  <a:lnTo>
                    <a:pt x="1613" y="0"/>
                  </a:lnTo>
                  <a:lnTo>
                    <a:pt x="3078" y="1605"/>
                  </a:lnTo>
                  <a:lnTo>
                    <a:pt x="1464" y="3072"/>
                  </a:lnTo>
                  <a:close/>
                </a:path>
              </a:pathLst>
            </a:custGeom>
            <a:noFill/>
            <a:ln w="12668">
              <a:solidFill>
                <a:srgbClr val="EEEDED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718979" y="1067015"/>
              <a:ext cx="4751387" cy="4749801"/>
            </a:xfrm>
            <a:custGeom>
              <a:rect l="l" t="t" r="r" b="b"/>
              <a:pathLst>
                <a:path w="2993" h="2992">
                  <a:moveTo>
                    <a:pt x="1385" y="2992"/>
                  </a:moveTo>
                  <a:lnTo>
                    <a:pt x="0" y="1388"/>
                  </a:lnTo>
                  <a:lnTo>
                    <a:pt x="1603" y="0"/>
                  </a:lnTo>
                  <a:lnTo>
                    <a:pt x="2993" y="1605"/>
                  </a:lnTo>
                  <a:lnTo>
                    <a:pt x="1385" y="2992"/>
                  </a:lnTo>
                  <a:close/>
                </a:path>
              </a:pathLst>
            </a:custGeom>
            <a:noFill/>
            <a:ln w="12668">
              <a:solidFill>
                <a:srgbClr val="EDECEC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3779304" y="1133690"/>
              <a:ext cx="4632325" cy="4616451"/>
            </a:xfrm>
            <a:custGeom>
              <a:rect l="l" t="t" r="r" b="b"/>
              <a:pathLst>
                <a:path w="2918" h="2908">
                  <a:moveTo>
                    <a:pt x="1310" y="2908"/>
                  </a:moveTo>
                  <a:lnTo>
                    <a:pt x="0" y="1309"/>
                  </a:lnTo>
                  <a:lnTo>
                    <a:pt x="1602" y="0"/>
                  </a:lnTo>
                  <a:lnTo>
                    <a:pt x="2918" y="1600"/>
                  </a:lnTo>
                  <a:lnTo>
                    <a:pt x="1310" y="2908"/>
                  </a:lnTo>
                  <a:close/>
                </a:path>
              </a:pathLst>
            </a:custGeom>
            <a:noFill/>
            <a:ln w="12668">
              <a:solidFill>
                <a:srgbClr val="ECECEB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845979" y="1201953"/>
              <a:ext cx="4498975" cy="4489450"/>
            </a:xfrm>
            <a:custGeom>
              <a:rect l="l" t="t" r="r" b="b"/>
              <a:pathLst>
                <a:path w="2834" h="2828">
                  <a:moveTo>
                    <a:pt x="1236" y="2828"/>
                  </a:moveTo>
                  <a:lnTo>
                    <a:pt x="0" y="1228"/>
                  </a:lnTo>
                  <a:lnTo>
                    <a:pt x="1597" y="0"/>
                  </a:lnTo>
                  <a:lnTo>
                    <a:pt x="2834" y="1594"/>
                  </a:lnTo>
                  <a:lnTo>
                    <a:pt x="1236" y="2828"/>
                  </a:lnTo>
                  <a:close/>
                </a:path>
              </a:pathLst>
            </a:custGeom>
            <a:noFill/>
            <a:ln w="12668">
              <a:solidFill>
                <a:srgbClr val="EBEB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912654" y="1260690"/>
              <a:ext cx="4364037" cy="4362451"/>
            </a:xfrm>
            <a:custGeom>
              <a:rect l="l" t="t" r="r" b="b"/>
              <a:pathLst>
                <a:path w="2749" h="2748">
                  <a:moveTo>
                    <a:pt x="1157" y="2748"/>
                  </a:moveTo>
                  <a:lnTo>
                    <a:pt x="0" y="1160"/>
                  </a:lnTo>
                  <a:lnTo>
                    <a:pt x="1592" y="0"/>
                  </a:lnTo>
                  <a:lnTo>
                    <a:pt x="2749" y="1594"/>
                  </a:lnTo>
                  <a:lnTo>
                    <a:pt x="1157" y="2748"/>
                  </a:lnTo>
                  <a:close/>
                </a:path>
              </a:pathLst>
            </a:custGeom>
            <a:noFill/>
            <a:ln w="12668">
              <a:solidFill>
                <a:srgbClr val="EAEA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3972979" y="1327366"/>
              <a:ext cx="4237037" cy="4229100"/>
            </a:xfrm>
            <a:custGeom>
              <a:rect l="l" t="t" r="r" b="b"/>
              <a:pathLst>
                <a:path w="2669" h="2664">
                  <a:moveTo>
                    <a:pt x="1082" y="2664"/>
                  </a:moveTo>
                  <a:lnTo>
                    <a:pt x="0" y="1081"/>
                  </a:lnTo>
                  <a:lnTo>
                    <a:pt x="1591" y="0"/>
                  </a:lnTo>
                  <a:lnTo>
                    <a:pt x="2669" y="1589"/>
                  </a:lnTo>
                  <a:lnTo>
                    <a:pt x="1082" y="2664"/>
                  </a:lnTo>
                  <a:close/>
                </a:path>
              </a:pathLst>
            </a:custGeom>
            <a:noFill/>
            <a:ln w="12668">
              <a:solidFill>
                <a:srgbClr val="E9E9E9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4039654" y="1395628"/>
              <a:ext cx="4110037" cy="4102100"/>
            </a:xfrm>
            <a:custGeom>
              <a:rect l="l" t="t" r="r" b="b"/>
              <a:pathLst>
                <a:path w="2589" h="2584">
                  <a:moveTo>
                    <a:pt x="1003" y="2584"/>
                  </a:moveTo>
                  <a:lnTo>
                    <a:pt x="0" y="1001"/>
                  </a:lnTo>
                  <a:lnTo>
                    <a:pt x="1587" y="0"/>
                  </a:lnTo>
                  <a:lnTo>
                    <a:pt x="2589" y="1583"/>
                  </a:lnTo>
                  <a:lnTo>
                    <a:pt x="1003" y="2584"/>
                  </a:lnTo>
                  <a:close/>
                </a:path>
              </a:pathLst>
            </a:custGeom>
            <a:noFill/>
            <a:ln w="12668">
              <a:solidFill>
                <a:srgbClr val="E8E8E8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4106329" y="1462303"/>
              <a:ext cx="3976687" cy="3968750"/>
            </a:xfrm>
            <a:custGeom>
              <a:rect l="l" t="t" r="r" b="b"/>
              <a:pathLst>
                <a:path w="2505" h="2500">
                  <a:moveTo>
                    <a:pt x="924" y="2500"/>
                  </a:moveTo>
                  <a:lnTo>
                    <a:pt x="0" y="921"/>
                  </a:lnTo>
                  <a:lnTo>
                    <a:pt x="1582" y="0"/>
                  </a:lnTo>
                  <a:lnTo>
                    <a:pt x="2505" y="1573"/>
                  </a:lnTo>
                  <a:lnTo>
                    <a:pt x="924" y="2500"/>
                  </a:lnTo>
                  <a:close/>
                </a:path>
              </a:pathLst>
            </a:custGeom>
            <a:noFill/>
            <a:ln w="12668">
              <a:solidFill>
                <a:srgbClr val="E8E7E7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4166654" y="1521041"/>
              <a:ext cx="3849687" cy="3841750"/>
            </a:xfrm>
            <a:custGeom>
              <a:rect l="l" t="t" r="r" b="b"/>
              <a:pathLst>
                <a:path w="2425" h="2420">
                  <a:moveTo>
                    <a:pt x="849" y="2420"/>
                  </a:moveTo>
                  <a:lnTo>
                    <a:pt x="0" y="847"/>
                  </a:lnTo>
                  <a:lnTo>
                    <a:pt x="1576" y="0"/>
                  </a:lnTo>
                  <a:lnTo>
                    <a:pt x="2425" y="1573"/>
                  </a:lnTo>
                  <a:lnTo>
                    <a:pt x="849" y="2420"/>
                  </a:lnTo>
                  <a:close/>
                </a:path>
              </a:pathLst>
            </a:custGeom>
            <a:noFill/>
            <a:ln w="12668">
              <a:solidFill>
                <a:srgbClr val="E7E6E6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Freeform 61"/>
            <p:cNvSpPr/>
            <p:nvPr/>
          </p:nvSpPr>
          <p:spPr>
            <a:xfrm>
              <a:off x="4233329" y="1587716"/>
              <a:ext cx="3722687" cy="3716337"/>
            </a:xfrm>
            <a:custGeom>
              <a:rect l="l" t="t" r="r" b="b"/>
              <a:pathLst>
                <a:path w="2345" h="2341">
                  <a:moveTo>
                    <a:pt x="769" y="2341"/>
                  </a:moveTo>
                  <a:lnTo>
                    <a:pt x="0" y="768"/>
                  </a:lnTo>
                  <a:lnTo>
                    <a:pt x="1571" y="0"/>
                  </a:lnTo>
                  <a:lnTo>
                    <a:pt x="2345" y="1568"/>
                  </a:lnTo>
                  <a:lnTo>
                    <a:pt x="769" y="2341"/>
                  </a:lnTo>
                  <a:close/>
                </a:path>
              </a:pathLst>
            </a:custGeom>
            <a:noFill/>
            <a:ln w="12668">
              <a:solidFill>
                <a:srgbClr val="E6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4301591" y="1655978"/>
              <a:ext cx="3587750" cy="3581400"/>
            </a:xfrm>
            <a:custGeom>
              <a:rect l="l" t="t" r="r" b="b"/>
              <a:pathLst>
                <a:path w="2260" h="2256">
                  <a:moveTo>
                    <a:pt x="695" y="2256"/>
                  </a:moveTo>
                  <a:lnTo>
                    <a:pt x="0" y="688"/>
                  </a:lnTo>
                  <a:lnTo>
                    <a:pt x="1565" y="0"/>
                  </a:lnTo>
                  <a:lnTo>
                    <a:pt x="2260" y="1562"/>
                  </a:lnTo>
                  <a:lnTo>
                    <a:pt x="695" y="2256"/>
                  </a:lnTo>
                  <a:close/>
                </a:path>
              </a:pathLst>
            </a:custGeom>
            <a:noFill/>
            <a:ln w="12668">
              <a:solidFill>
                <a:srgbClr val="E5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4360329" y="1714716"/>
              <a:ext cx="3462337" cy="3454400"/>
            </a:xfrm>
            <a:custGeom>
              <a:rect l="l" t="t" r="r" b="b"/>
              <a:pathLst>
                <a:path w="2181" h="2176">
                  <a:moveTo>
                    <a:pt x="621" y="2176"/>
                  </a:moveTo>
                  <a:lnTo>
                    <a:pt x="0" y="619"/>
                  </a:lnTo>
                  <a:lnTo>
                    <a:pt x="1565" y="0"/>
                  </a:lnTo>
                  <a:lnTo>
                    <a:pt x="2181" y="1562"/>
                  </a:lnTo>
                  <a:lnTo>
                    <a:pt x="621" y="2176"/>
                  </a:lnTo>
                  <a:close/>
                </a:path>
              </a:pathLst>
            </a:custGeom>
            <a:noFill/>
            <a:ln w="12668">
              <a:solidFill>
                <a:srgbClr val="E4E4E4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4427004" y="1781391"/>
              <a:ext cx="3335337" cy="3328987"/>
            </a:xfrm>
            <a:custGeom>
              <a:rect l="l" t="t" r="r" b="b"/>
              <a:pathLst>
                <a:path w="2101" h="2097">
                  <a:moveTo>
                    <a:pt x="541" y="2097"/>
                  </a:moveTo>
                  <a:lnTo>
                    <a:pt x="0" y="540"/>
                  </a:lnTo>
                  <a:lnTo>
                    <a:pt x="1560" y="0"/>
                  </a:lnTo>
                  <a:lnTo>
                    <a:pt x="2101" y="1557"/>
                  </a:lnTo>
                  <a:lnTo>
                    <a:pt x="541" y="2097"/>
                  </a:lnTo>
                  <a:close/>
                </a:path>
              </a:pathLst>
            </a:custGeom>
            <a:noFill/>
            <a:ln w="12668">
              <a:solidFill>
                <a:srgbClr val="E3E3E3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4495266" y="1849653"/>
              <a:ext cx="3200400" cy="3194050"/>
            </a:xfrm>
            <a:custGeom>
              <a:rect l="l" t="t" r="r" b="b"/>
              <a:pathLst>
                <a:path w="2015" h="2011">
                  <a:moveTo>
                    <a:pt x="461" y="2012"/>
                  </a:moveTo>
                  <a:lnTo>
                    <a:pt x="0" y="460"/>
                  </a:lnTo>
                  <a:lnTo>
                    <a:pt x="1554" y="0"/>
                  </a:lnTo>
                  <a:lnTo>
                    <a:pt x="2016" y="1551"/>
                  </a:lnTo>
                  <a:lnTo>
                    <a:pt x="461" y="2012"/>
                  </a:lnTo>
                  <a:close/>
                </a:path>
              </a:pathLst>
            </a:custGeom>
            <a:noFill/>
            <a:ln w="12668">
              <a:solidFill>
                <a:srgbClr val="E2E2E2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4554004" y="1908391"/>
              <a:ext cx="3073400" cy="3068637"/>
            </a:xfrm>
            <a:custGeom>
              <a:rect l="l" t="t" r="r" b="b"/>
              <a:pathLst>
                <a:path w="1935" h="1933">
                  <a:moveTo>
                    <a:pt x="387" y="1933"/>
                  </a:moveTo>
                  <a:lnTo>
                    <a:pt x="0" y="386"/>
                  </a:lnTo>
                  <a:lnTo>
                    <a:pt x="1554" y="0"/>
                  </a:lnTo>
                  <a:lnTo>
                    <a:pt x="1936" y="1546"/>
                  </a:lnTo>
                  <a:lnTo>
                    <a:pt x="387" y="1933"/>
                  </a:lnTo>
                  <a:close/>
                </a:path>
              </a:pathLst>
            </a:custGeom>
            <a:noFill/>
            <a:ln w="12668">
              <a:solidFill>
                <a:srgbClr val="E1E1E1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Freeform 67"/>
            <p:cNvSpPr/>
            <p:nvPr/>
          </p:nvSpPr>
          <p:spPr>
            <a:xfrm>
              <a:off x="4620679" y="1975066"/>
              <a:ext cx="2947987" cy="2933700"/>
            </a:xfrm>
            <a:custGeom>
              <a:rect l="l" t="t" r="r" b="b"/>
              <a:pathLst>
                <a:path w="1857" h="1848">
                  <a:moveTo>
                    <a:pt x="308" y="1848"/>
                  </a:moveTo>
                  <a:lnTo>
                    <a:pt x="0" y="307"/>
                  </a:lnTo>
                  <a:lnTo>
                    <a:pt x="1544" y="0"/>
                  </a:lnTo>
                  <a:lnTo>
                    <a:pt x="1857" y="1541"/>
                  </a:lnTo>
                  <a:lnTo>
                    <a:pt x="308" y="1848"/>
                  </a:lnTo>
                  <a:close/>
                </a:path>
              </a:pathLst>
            </a:custGeom>
            <a:noFill/>
            <a:ln w="12668">
              <a:solidFill>
                <a:srgbClr val="E1E0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Freeform 68"/>
            <p:cNvSpPr/>
            <p:nvPr/>
          </p:nvSpPr>
          <p:spPr>
            <a:xfrm>
              <a:off x="4688941" y="2041741"/>
              <a:ext cx="2813050" cy="2808287"/>
            </a:xfrm>
            <a:custGeom>
              <a:rect l="l" t="t" r="r" b="b"/>
              <a:pathLst>
                <a:path w="1771" h="1769">
                  <a:moveTo>
                    <a:pt x="228" y="1769"/>
                  </a:moveTo>
                  <a:lnTo>
                    <a:pt x="0" y="228"/>
                  </a:lnTo>
                  <a:lnTo>
                    <a:pt x="1538" y="0"/>
                  </a:lnTo>
                  <a:lnTo>
                    <a:pt x="1772" y="1536"/>
                  </a:lnTo>
                  <a:lnTo>
                    <a:pt x="228" y="1769"/>
                  </a:lnTo>
                  <a:close/>
                </a:path>
              </a:pathLst>
            </a:custGeom>
            <a:noFill/>
            <a:ln w="12668">
              <a:solidFill>
                <a:srgbClr val="E0DF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Freeform 69"/>
            <p:cNvSpPr/>
            <p:nvPr/>
          </p:nvSpPr>
          <p:spPr>
            <a:xfrm>
              <a:off x="4755616" y="2100478"/>
              <a:ext cx="2678113" cy="2682875"/>
            </a:xfrm>
            <a:custGeom>
              <a:rect l="l" t="t" r="r" b="b"/>
              <a:pathLst>
                <a:path w="1687" h="1690">
                  <a:moveTo>
                    <a:pt x="154" y="1690"/>
                  </a:moveTo>
                  <a:lnTo>
                    <a:pt x="0" y="154"/>
                  </a:lnTo>
                  <a:lnTo>
                    <a:pt x="1534" y="0"/>
                  </a:lnTo>
                  <a:lnTo>
                    <a:pt x="1687" y="1536"/>
                  </a:lnTo>
                  <a:lnTo>
                    <a:pt x="154" y="1690"/>
                  </a:lnTo>
                  <a:close/>
                </a:path>
              </a:pathLst>
            </a:custGeom>
            <a:noFill/>
            <a:ln w="12668">
              <a:solidFill>
                <a:srgbClr val="DFDFDF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胃疼的日常护理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241925" y="2259013"/>
            <a:ext cx="1933575" cy="1933575"/>
          </a:xfrm>
          <a:prstGeom prst="ellipse">
            <a:avLst/>
          </a:prstGeom>
          <a:solidFill>
            <a:schemeClr val="accent1">
              <a:alpha val="9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506694" y="1497044"/>
            <a:ext cx="2843213" cy="831818"/>
            <a:chOff x="2506694" y="1497044"/>
            <a:chExt cx="2843213" cy="831818"/>
          </a:xfrm>
        </p:grpSpPr>
        <p:sp>
          <p:nvSpPr>
            <p:cNvPr id="5" name="AutoShape 5"/>
            <p:cNvSpPr/>
            <p:nvPr/>
          </p:nvSpPr>
          <p:spPr>
            <a:xfrm>
              <a:off x="2506694" y="1497044"/>
              <a:ext cx="2843213" cy="831818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5941441" y="2961291"/>
            <a:ext cx="534543" cy="529019"/>
            <a:chOff x="5941441" y="2961291"/>
            <a:chExt cx="534543" cy="529019"/>
          </a:xfrm>
        </p:grpSpPr>
        <p:sp>
          <p:nvSpPr>
            <p:cNvPr id="7" name="Freeform 7"/>
            <p:cNvSpPr/>
            <p:nvPr/>
          </p:nvSpPr>
          <p:spPr>
            <a:xfrm>
              <a:off x="5941441" y="3257709"/>
              <a:ext cx="534543" cy="232601"/>
            </a:xfrm>
            <a:custGeom>
              <a:rect l="l" t="t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941441" y="2961291"/>
              <a:ext cx="534543" cy="307467"/>
            </a:xfrm>
            <a:custGeom>
              <a:rect l="l" t="t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饮食调整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449149" y="1107618"/>
            <a:ext cx="3394996" cy="490334"/>
            <a:chOff x="1449149" y="1107618"/>
            <a:chExt cx="3394996" cy="490334"/>
          </a:xfrm>
        </p:grpSpPr>
        <p:sp>
          <p:nvSpPr>
            <p:cNvPr id="32" name="TextBox 32"/>
            <p:cNvSpPr txBox="1"/>
            <p:nvPr/>
          </p:nvSpPr>
          <p:spPr>
            <a:xfrm>
              <a:off x="1449149" y="110761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规律饮食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680979" y="1460180"/>
            <a:ext cx="2931336" cy="1654845"/>
            <a:chOff x="1680979" y="1460180"/>
            <a:chExt cx="2931336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680979" y="146018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保持规律的饮食习惯，避免暴饮暴食，尽量少吃多餐。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49149" y="3556745"/>
            <a:ext cx="3394996" cy="490334"/>
            <a:chOff x="1449149" y="3556745"/>
            <a:chExt cx="3394996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1449149" y="35567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适量饮水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680979" y="3909306"/>
            <a:ext cx="2931336" cy="1654845"/>
            <a:chOff x="1680979" y="3909306"/>
            <a:chExt cx="2931336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1680979" y="390930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保持充足的水分摄入，有助于消化和排泄。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463317" y="1107618"/>
            <a:ext cx="3394996" cy="490334"/>
            <a:chOff x="7463317" y="1107618"/>
            <a:chExt cx="3394996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463317" y="110761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避免刺激性食物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695147" y="1460180"/>
            <a:ext cx="2931336" cy="1654845"/>
            <a:chOff x="7695147" y="1460180"/>
            <a:chExt cx="2931336" cy="1654845"/>
          </a:xfrm>
        </p:grpSpPr>
        <p:sp>
          <p:nvSpPr>
            <p:cNvPr id="42" name="TextBox 42"/>
            <p:cNvSpPr txBox="1"/>
            <p:nvPr/>
          </p:nvSpPr>
          <p:spPr>
            <a:xfrm>
              <a:off x="7695147" y="146018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避免食用辛辣、油腻、过酸、过甜等刺激性食物，以免加重胃部不适。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463317" y="3556745"/>
            <a:ext cx="3394996" cy="490334"/>
            <a:chOff x="7463317" y="3556745"/>
            <a:chExt cx="3394996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463317" y="35567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增加膳食纤维摄入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695147" y="3909306"/>
            <a:ext cx="2931336" cy="1654845"/>
            <a:chOff x="7695147" y="3909306"/>
            <a:chExt cx="2931336" cy="1654845"/>
          </a:xfrm>
        </p:grpSpPr>
        <p:sp>
          <p:nvSpPr>
            <p:cNvPr id="46" name="TextBox 46"/>
            <p:cNvSpPr txBox="1"/>
            <p:nvPr/>
          </p:nvSpPr>
          <p:spPr>
            <a:xfrm>
              <a:off x="7695147" y="390930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多吃蔬菜、水果、全谷类等富含膳食纤维的食物，有助于促进肠道蠕动，缓解胃部不适。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https://d.book118.com/897024124135006054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2024-09-29T01:55:06.449</cp:lastPrinted>
  <dcterms:created xsi:type="dcterms:W3CDTF">2024-09-28T17:55:06Z</dcterms:created>
  <dcterms:modified xsi:type="dcterms:W3CDTF">2024-09-28T17:55:08Z</dcterms:modified>
</cp:coreProperties>
</file>