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6ECFEA2-AE89-4539-9621-3156367548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4FC3F7-82BA-410B-9A5A-E48ED8B469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AAD9437-3B0A-4B54-B92A-86A149FED8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EB2656-1FE1-4D70-8D9E-B1D319089C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5D2BC0-0F3A-49C3-B47E-168B2C8006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6974551-6453-42CC-9395-A245042CA7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06E731-9723-4A64-A1D9-FADA6DA121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B8EE06-EE13-4DC2-B19B-44257CDD48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0C8CD1-C8F0-476B-90CC-C5A342D361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F60D03-A301-430F-BD8A-3124686185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E16B77-FEF7-47C3-8672-6E22C422B1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7063121060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项目变更管理与变更控制计划</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项目变更管理概述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变更控制计划制定</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变更申请与审批流程</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变更实施与监控</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变更效果评估与总结</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应对突发情况策略部署</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确保项目变更得到妥善管理，降低变更对项目目标、进度、预算和质量的不利影响，提高项目的成功率。</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随着项目进展，变更不可避免。有效的变更管理能够确保项目团队及时响应变更需求，调整项目计划和资源，确保项目顺利进行。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背景</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目的</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变更管理流程</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阐述项目变更的申请、评估、批准和实施流程。</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变更控制计划</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说明如何制定和执行变更控制计划，以确保项目变更在可控范围内进行。</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变更对项目的影响</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分析变更对项目目标、进度、预算和质量等方面的影响。</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变更管理实践</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分享项目团队在变更管理过程中的实践经验教训和改进措施。</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项目变更管理概述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变更定义与分类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变更定义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项目变更是指在项目实施过程中，由于各种原因导致项目范围、进度、成本、质量等方面发生的变化。</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变更分类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根据项目变更的性质和影响范围，可分为重大变更、重要变更和一般变更。</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966" r="14966"/>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确保项目变更得到及时、有效、合理的处理，保证项目顺利实施并实现项目目标。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变更管理目标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包括变更申请与审批、变更实施与监控、变更效果评估与总结等。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变更管理原则</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变更管理目标与原则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变更管理小组</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负责受理、审查、批准或驳回项目变更申请，并监督变更实施过程。</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项目经理</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负责提出项目变更申请，制定变更实施方案，监控变更实施过程，并向变更管理小组报告实施结果。</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其他干系人</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参与项目变更的讨论和决策，提供必要的支持和协助。</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变更管理角色与职责</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变更控制计划制定</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6222" y="4004786"/>
            <a:ext cx="1975009" cy="1972913"/>
          </a:xfrm>
          <a:prstGeom prst="ellipse">
            <a:avLst/>
          </a:prstGeom>
          <a:solidFill>
            <a:srgbClr val="FFFEFE">
              <a:alpha val="0"/>
            </a:srgbClr>
          </a:solidFill>
          <a:ln w="21431">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识别潜在变更因素</a:t>
              </a:r>
            </a:p>
          </p:txBody>
        </p:sp>
      </p:grpSp>
      <p:sp>
        <p:nvSpPr>
          <p:cNvPr id="25" name="AutoShape 25"/>
          <p:cNvSpPr/>
          <p:nvPr/>
        </p:nvSpPr>
        <p:spPr>
          <a:xfrm>
            <a:off x="653186" y="3037951"/>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1406232" y="3836623"/>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1736178" y="4137422"/>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8" name="Connector 28"/>
          <p:cNvCxnSpPr/>
          <p:nvPr/>
        </p:nvCxnSpPr>
        <p:spPr>
          <a:xfrm>
            <a:off x="1765528" y="3629025"/>
            <a:ext cx="8375194" cy="0"/>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9" name="AutoShape 29"/>
          <p:cNvSpPr/>
          <p:nvPr/>
        </p:nvSpPr>
        <p:spPr>
          <a:xfrm>
            <a:off x="2339362"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2976490"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613712"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250839"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888062"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525189" y="3540109"/>
            <a:ext cx="175736"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434666"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8071793"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162412" y="3540109"/>
            <a:ext cx="175736"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799634" y="3540109"/>
            <a:ext cx="175736"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709016"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346238"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144125" y="3028426"/>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897172" y="3827098"/>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11227117" y="4127897"/>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3510796" y="1383030"/>
            <a:ext cx="5170408" cy="1981390"/>
            <a:chOff x="3510796" y="1383030"/>
            <a:chExt cx="5170408" cy="1981390"/>
          </a:xfrm>
        </p:grpSpPr>
        <p:sp>
          <p:nvSpPr>
            <p:cNvPr id="45" name="AutoShape 45"/>
            <p:cNvSpPr/>
            <p:nvPr/>
          </p:nvSpPr>
          <p:spPr>
            <a:xfrm>
              <a:off x="6706195" y="1383030"/>
              <a:ext cx="1975009" cy="1975009"/>
            </a:xfrm>
            <a:prstGeom prst="ellipse">
              <a:avLst/>
            </a:prstGeom>
            <a:solidFill>
              <a:srgbClr val="FFFEFE">
                <a:alpha val="0"/>
              </a:srgbClr>
            </a:solidFill>
            <a:ln w="2143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6" name="AutoShape 46"/>
            <p:cNvSpPr/>
            <p:nvPr/>
          </p:nvSpPr>
          <p:spPr>
            <a:xfrm>
              <a:off x="3510796" y="1391507"/>
              <a:ext cx="1972913" cy="1972913"/>
            </a:xfrm>
            <a:prstGeom prst="ellipse">
              <a:avLst/>
            </a:prstGeom>
            <a:solidFill>
              <a:srgbClr val="FFFEFE">
                <a:alpha val="0"/>
              </a:srgbClr>
            </a:solidFill>
            <a:ln w="2143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7" name="TextBox 47"/>
            <p:cNvSpPr txBox="1"/>
            <p:nvPr/>
          </p:nvSpPr>
          <p:spPr>
            <a:xfrm>
              <a:off x="3620861"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时间表变更</a:t>
              </a:r>
            </a:p>
          </p:txBody>
        </p:sp>
        <p:sp>
          <p:nvSpPr>
            <p:cNvPr id="48" name="TextBox 48"/>
            <p:cNvSpPr txBox="1"/>
            <p:nvPr/>
          </p:nvSpPr>
          <p:spPr>
            <a:xfrm>
              <a:off x="6762276"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技术变更</a:t>
              </a:r>
            </a:p>
          </p:txBody>
        </p:sp>
        <p:sp>
          <p:nvSpPr>
            <p:cNvPr id="49" name="TextBox 49"/>
            <p:cNvSpPr txBox="1"/>
            <p:nvPr/>
          </p:nvSpPr>
          <p:spPr>
            <a:xfrm>
              <a:off x="3755288" y="2044732"/>
              <a:ext cx="1483930" cy="1058052"/>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项目进度计划、里程碑等方面的调整。</a:t>
              </a:r>
            </a:p>
          </p:txBody>
        </p:sp>
        <p:sp>
          <p:nvSpPr>
            <p:cNvPr id="50" name="TextBox 50"/>
            <p:cNvSpPr txBox="1"/>
            <p:nvPr/>
          </p:nvSpPr>
          <p:spPr>
            <a:xfrm>
              <a:off x="6951735" y="2122338"/>
              <a:ext cx="1483930" cy="902839"/>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项目所采用的技术、工具、方法等方面的更新或替换。</a:t>
              </a:r>
            </a:p>
          </p:txBody>
        </p:sp>
        <p:sp>
          <p:nvSpPr>
            <p:cNvPr id="51" name="Freeform 51"/>
            <p:cNvSpPr/>
            <p:nvPr/>
          </p:nvSpPr>
          <p:spPr>
            <a:xfrm>
              <a:off x="4303236" y="1457395"/>
              <a:ext cx="388033" cy="3880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7482437" y="1457395"/>
              <a:ext cx="422525" cy="422525"/>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3" name="AutoShape 53"/>
          <p:cNvSpPr/>
          <p:nvPr/>
        </p:nvSpPr>
        <p:spPr>
          <a:xfrm>
            <a:off x="5116990" y="4002691"/>
            <a:ext cx="1975009" cy="1975009"/>
          </a:xfrm>
          <a:prstGeom prst="ellipse">
            <a:avLst/>
          </a:prstGeom>
          <a:solidFill>
            <a:srgbClr val="FFFEFE">
              <a:alpha val="0"/>
            </a:srgbClr>
          </a:solidFill>
          <a:ln w="21431">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4" name="AutoShape 54"/>
          <p:cNvSpPr/>
          <p:nvPr/>
        </p:nvSpPr>
        <p:spPr>
          <a:xfrm>
            <a:off x="8300769" y="4023836"/>
            <a:ext cx="1975009" cy="1972913"/>
          </a:xfrm>
          <a:prstGeom prst="ellipse">
            <a:avLst/>
          </a:prstGeom>
          <a:solidFill>
            <a:srgbClr val="FFFFFF">
              <a:alpha val="0"/>
            </a:srgbClr>
          </a:solidFill>
          <a:ln w="19050">
            <a:solidFill>
              <a:schemeClr val="accent6">
                <a:alpha val="100000"/>
              </a:schemeClr>
            </a:solidFill>
            <a:prstDash val="solid"/>
          </a:ln>
        </p:spPr>
        <p:style>
          <a:lnRef idx="0">
            <a:schemeClr val="accent6"/>
          </a:lnRef>
          <a:fillRef idx="1">
            <a:schemeClr val="accent6"/>
          </a:fillRef>
          <a:effectRef idx="0">
            <a:schemeClr val="accent6"/>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5" name="TextBox 55"/>
          <p:cNvSpPr txBox="1"/>
          <p:nvPr/>
        </p:nvSpPr>
        <p:spPr>
          <a:xfrm>
            <a:off x="2060171" y="4450985"/>
            <a:ext cx="1862848"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项目范围变更</a:t>
            </a:r>
          </a:p>
        </p:txBody>
      </p:sp>
      <p:sp>
        <p:nvSpPr>
          <p:cNvPr id="56" name="TextBox 56"/>
          <p:cNvSpPr txBox="1"/>
          <p:nvPr/>
        </p:nvSpPr>
        <p:spPr>
          <a:xfrm>
            <a:off x="5200576"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成本变更</a:t>
            </a:r>
          </a:p>
        </p:txBody>
      </p:sp>
      <p:sp>
        <p:nvSpPr>
          <p:cNvPr id="57" name="TextBox 57"/>
          <p:cNvSpPr txBox="1"/>
          <p:nvPr/>
        </p:nvSpPr>
        <p:spPr>
          <a:xfrm>
            <a:off x="8356850"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组织结构变更</a:t>
            </a:r>
          </a:p>
        </p:txBody>
      </p:sp>
      <p:sp>
        <p:nvSpPr>
          <p:cNvPr id="58" name="AutoShape 58"/>
          <p:cNvSpPr/>
          <p:nvPr/>
        </p:nvSpPr>
        <p:spPr>
          <a:xfrm>
            <a:off x="8615094" y="4850347"/>
            <a:ext cx="1346359" cy="708660"/>
          </a:xfrm>
          <a:prstGeom prst="rect">
            <a:avLst/>
          </a:prstGeom>
          <a:solidFill>
            <a:srgbClr val="FFFFFF">
              <a:alpha val="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TextBox 59"/>
          <p:cNvSpPr txBox="1"/>
          <p:nvPr/>
        </p:nvSpPr>
        <p:spPr>
          <a:xfrm>
            <a:off x="2202233"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项目需求、功能、目标等方面的变化。</a:t>
            </a:r>
          </a:p>
        </p:txBody>
      </p:sp>
      <p:sp>
        <p:nvSpPr>
          <p:cNvPr id="60" name="TextBox 60"/>
          <p:cNvSpPr txBox="1"/>
          <p:nvPr/>
        </p:nvSpPr>
        <p:spPr>
          <a:xfrm>
            <a:off x="5362530" y="4850347"/>
            <a:ext cx="1483930" cy="929437"/>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项目预算、资源投入等方面的变化。</a:t>
            </a:r>
          </a:p>
        </p:txBody>
      </p:sp>
      <p:sp>
        <p:nvSpPr>
          <p:cNvPr id="61" name="TextBox 61"/>
          <p:cNvSpPr txBox="1"/>
          <p:nvPr/>
        </p:nvSpPr>
        <p:spPr>
          <a:xfrm>
            <a:off x="8546309"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项目团队人员、角色、职责等方面的调整。</a:t>
            </a:r>
          </a:p>
        </p:txBody>
      </p:sp>
      <p:sp>
        <p:nvSpPr>
          <p:cNvPr id="62" name="Freeform 62"/>
          <p:cNvSpPr/>
          <p:nvPr/>
        </p:nvSpPr>
        <p:spPr>
          <a:xfrm>
            <a:off x="2710345" y="4111847"/>
            <a:ext cx="386763" cy="38676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5932036" y="4134410"/>
            <a:ext cx="344918" cy="344918"/>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9085634" y="4181761"/>
            <a:ext cx="405279" cy="405279"/>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影响项目目标实现</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评估变更对项目目标、成果和收益的影响。</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增加项目成本和风险</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分析变更对项目预算、资源和时间等方面的影响，以及可能带来的风险和挑战。</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影响项目团队士气</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考虑变更对项目团队成员士气、积极性和合作的影响。</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需要重新分配资源</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根据变更需求，重新分配和调整项目资源，确保资源的有效利用。</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评估变更影响及风险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建立变更评审机制</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成立变更评审小组，对提出的变更请求进行评审和决策，确保变更的合理性和可行性。</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及时沟通和协调</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加强与项目干系人的沟通和协调，确保他们对变更的理解和支持，减少变更对项目团队的冲击。</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制定风险应对策略</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针对可能出现的风险和挑战，制定相应的应对策略和措施，降低变更对项目的影响。</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制定详细的变更管理计划</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明确变更管理流程、责任人和时间要求，确保变更得到及时响应和处理。</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制定应对措施和预案</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04</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变更申请与审批流程</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变更申请表格</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项目成员需填写标准的变更申请表格，明确阐述变更的内容、原因、影响范围及预期结果。</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附件资料</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根据变更的性质，可能需要提供相关的设计图纸、技术文档、成本估算等附件资料。</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提交途径</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变更申请表格和附件资料需通过指定的项目管理系统或邮件等方式提交给变更控制委员会。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提交变更申请</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评估标准</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制定明确的评估标准，包括变更对项目进度、成本、质量等方面的影响，以及变更的合理性、必要性和可行性。</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审批流程</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设计简洁高效的审批流程，确保变更申请能够及时得到处理。流程中应包括初步审查、详细评估、决策审批等环节。</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变更控制委员会</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设立专门的变更控制委员会，负责接收、评估和审批项目变更申请。</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审批流程设计</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https://d.book118.com/897063121060006030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2024-09-02T00:24:46.827</cp:lastPrinted>
  <dcterms:created xsi:type="dcterms:W3CDTF">2024-09-01T16:24:46Z</dcterms:created>
  <dcterms:modified xsi:type="dcterms:W3CDTF">2024-09-01T16:24:49Z</dcterms:modified>
</cp:coreProperties>
</file>