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4B9A6-2508-454A-B9D0-0D48FB8C1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4756D-DE1D-4196-AE38-548FAA11B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F90AF-F215-4652-8600-516817FC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9227D-F938-464F-95B5-A3806DB48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8162D-FA53-43DE-98FA-5B5F82722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FFECB3-8AF3-4053-9A1C-0AD4427C9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AEB14-C714-403F-80DB-E95EB8292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F727C-AE0A-4ADC-9B29-C3465645A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5F519-FCC9-4FE2-8F64-2B23A37C4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53E9D-2466-40CF-A278-A3ABDB071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27236-4FFF-4B37-9DE8-7850AFB48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40000" y="736282"/>
            <a:ext cx="5054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4902200" y="5003482"/>
            <a:ext cx="3378200" cy="1366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2181B7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1"/>
          <a:stretch>
            <a:fillRect/>
          </a:stretch>
        </p:blipFill>
        <p:spPr>
          <a:xfrm>
            <a:off x="154781" y="3140868"/>
            <a:ext cx="846137" cy="895349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2"/>
          <a:stretch>
            <a:fillRect/>
          </a:stretch>
        </p:blipFill>
        <p:spPr>
          <a:xfrm>
            <a:off x="154781" y="4085431"/>
            <a:ext cx="846137" cy="895349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3"/>
          <a:stretch>
            <a:fillRect/>
          </a:stretch>
        </p:blipFill>
        <p:spPr>
          <a:xfrm>
            <a:off x="153193" y="5026819"/>
            <a:ext cx="846137" cy="895350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4"/>
          <a:stretch>
            <a:fillRect/>
          </a:stretch>
        </p:blipFill>
        <p:spPr>
          <a:xfrm>
            <a:off x="151605" y="5972968"/>
            <a:ext cx="846137" cy="885825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5"/>
          <a:stretch>
            <a:fillRect/>
          </a:stretch>
        </p:blipFill>
        <p:spPr>
          <a:xfrm>
            <a:off x="154781" y="315118"/>
            <a:ext cx="846137" cy="895349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6"/>
          <a:stretch>
            <a:fillRect/>
          </a:stretch>
        </p:blipFill>
        <p:spPr>
          <a:xfrm>
            <a:off x="153193" y="1250156"/>
            <a:ext cx="846137" cy="895350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7"/>
          <a:stretch>
            <a:fillRect/>
          </a:stretch>
        </p:blipFill>
        <p:spPr>
          <a:xfrm>
            <a:off x="150811" y="0"/>
            <a:ext cx="8993188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2181B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8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2181B7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154781" y="3140868"/>
            <a:ext cx="846137" cy="895349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7"/>
          <a:stretch>
            <a:fillRect/>
          </a:stretch>
        </p:blipFill>
        <p:spPr>
          <a:xfrm>
            <a:off x="154781" y="4085431"/>
            <a:ext cx="846137" cy="895349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8"/>
          <a:stretch>
            <a:fillRect/>
          </a:stretch>
        </p:blipFill>
        <p:spPr>
          <a:xfrm>
            <a:off x="153193" y="5026819"/>
            <a:ext cx="846137" cy="895350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9"/>
          <a:stretch>
            <a:fillRect/>
          </a:stretch>
        </p:blipFill>
        <p:spPr>
          <a:xfrm>
            <a:off x="151605" y="5972968"/>
            <a:ext cx="846137" cy="885825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10"/>
          <a:stretch>
            <a:fillRect/>
          </a:stretch>
        </p:blipFill>
        <p:spPr>
          <a:xfrm>
            <a:off x="154781" y="315118"/>
            <a:ext cx="846137" cy="895349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11"/>
          <a:stretch>
            <a:fillRect/>
          </a:stretch>
        </p:blipFill>
        <p:spPr>
          <a:xfrm>
            <a:off x="153193" y="1250156"/>
            <a:ext cx="846137" cy="895350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2"/>
          <a:stretch>
            <a:fillRect/>
          </a:stretch>
        </p:blipFill>
        <p:spPr>
          <a:xfrm>
            <a:off x="150811" y="0"/>
            <a:ext cx="8993187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83540" y="240168"/>
            <a:ext cx="8204200" cy="21736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3540" y="2416440"/>
            <a:ext cx="8204200" cy="45961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64121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solidFill>
                  <a:srgbClr val="CCFFFF"/>
                </a:solidFill>
                <a:latin typeface="Microsoft JhengHei"/>
                <a:cs typeface="Microsoft JhengHei"/>
              </a:rPr>
              <a:t>企业竞争战略的制定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400" b="0" spc="-10">
                <a:solidFill>
                  <a:srgbClr val="CCFFFF"/>
                </a:solidFill>
                <a:latin typeface="宋体"/>
                <a:cs typeface="宋体"/>
              </a:rPr>
              <a:t>西南交通大学经济管理学院</a:t>
            </a:r>
            <a:endParaRPr sz="44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505200" y="2362200"/>
            <a:ext cx="2133600" cy="20558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97990" y="2638269"/>
            <a:ext cx="6311900" cy="2165350"/>
          </a:xfrm>
          <a:prstGeom prst="rect">
            <a:avLst/>
          </a:prstGeom>
        </p:spPr>
        <p:txBody>
          <a:bodyPr vert="horz" wrap="square" lIns="0" tIns="14605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150"/>
              </a:spcBef>
              <a:buClr>
                <a:srgbClr val="99FFCC"/>
              </a:buClr>
              <a:buSzPct val="72368"/>
              <a:buFont typeface="Wingdings"/>
              <a:buChar char=""/>
              <a:tabLst>
                <a:tab pos="355600"/>
              </a:tabLst>
            </a:pPr>
            <a:r>
              <a:rPr sz="3800" b="1" spc="-235">
                <a:solidFill>
                  <a:srgbClr val="FFFFFF"/>
                </a:solidFill>
                <a:latin typeface="Microsoft JhengHei"/>
                <a:cs typeface="Microsoft JhengHei"/>
              </a:rPr>
              <a:t>确定</a:t>
            </a:r>
            <a:r>
              <a:rPr sz="3800" b="1" spc="-210">
                <a:solidFill>
                  <a:srgbClr val="FFFFFF"/>
                </a:solidFill>
                <a:latin typeface="Microsoft JhengHei"/>
                <a:cs typeface="Microsoft JhengHei"/>
              </a:rPr>
              <a:t>企业宗旨和目标</a:t>
            </a:r>
            <a:endParaRPr sz="3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060"/>
              </a:spcBef>
              <a:buClr>
                <a:srgbClr val="99FFCC"/>
              </a:buClr>
              <a:buSzPct val="72368"/>
              <a:buFont typeface="Wingdings"/>
              <a:buChar char=""/>
              <a:tabLst>
                <a:tab pos="355600"/>
              </a:tabLst>
            </a:pPr>
            <a:r>
              <a:rPr sz="3800" b="1" spc="-235">
                <a:solidFill>
                  <a:srgbClr val="FFFFFF"/>
                </a:solidFill>
                <a:latin typeface="Microsoft JhengHei"/>
                <a:cs typeface="Microsoft JhengHei"/>
              </a:rPr>
              <a:t>战略</a:t>
            </a:r>
            <a:r>
              <a:rPr sz="3800" b="1" spc="-145">
                <a:solidFill>
                  <a:srgbClr val="FFFFFF"/>
                </a:solidFill>
                <a:latin typeface="Microsoft JhengHei"/>
                <a:cs typeface="Microsoft JhengHei"/>
              </a:rPr>
              <a:t>分析</a:t>
            </a:r>
            <a:endParaRPr sz="3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055"/>
              </a:spcBef>
              <a:buClr>
                <a:srgbClr val="99FFCC"/>
              </a:buClr>
              <a:buSzPct val="72368"/>
              <a:buFont typeface="Wingdings"/>
              <a:buChar char=""/>
              <a:tabLst>
                <a:tab pos="355600"/>
              </a:tabLst>
            </a:pPr>
            <a:r>
              <a:rPr sz="3800" b="1" spc="-235">
                <a:solidFill>
                  <a:srgbClr val="FFFFFF"/>
                </a:solidFill>
                <a:latin typeface="Microsoft JhengHei"/>
                <a:cs typeface="Microsoft JhengHei"/>
              </a:rPr>
              <a:t>居于</a:t>
            </a:r>
            <a:r>
              <a:rPr sz="3800" b="1" spc="-220">
                <a:solidFill>
                  <a:srgbClr val="FFFFFF"/>
                </a:solidFill>
                <a:latin typeface="Microsoft JhengHei"/>
                <a:cs typeface="Microsoft JhengHei"/>
              </a:rPr>
              <a:t>不同发展阶段的战略选择</a:t>
            </a:r>
            <a:endParaRPr sz="3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31122" rIns="0" bIns="0" rtlCol="0">
            <a:spAutoFit/>
          </a:bodyPr>
          <a:lstStyle/>
          <a:p>
            <a:pPr marL="2447290">
              <a:lnSpc>
                <a:spcPct val="100000"/>
              </a:lnSpc>
              <a:spcBef>
                <a:spcPts val="100"/>
              </a:spcBef>
            </a:pPr>
            <a:r>
              <a:rPr sz="3600" b="1" i="1" spc="-10">
                <a:latin typeface="Arial"/>
                <a:cs typeface="Arial"/>
              </a:rPr>
              <a:t>StrategySelection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30300" y="1797037"/>
            <a:ext cx="7835900" cy="3858895"/>
          </a:xfrm>
          <a:prstGeom prst="rect">
            <a:avLst/>
          </a:prstGeom>
        </p:spPr>
        <p:txBody>
          <a:bodyPr vert="horz" wrap="square" lIns="0" tIns="132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2800" b="1" spc="-28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、确定企业宗旨</a:t>
            </a:r>
            <a:r>
              <a:rPr sz="2800" b="1" spc="-90">
                <a:solidFill>
                  <a:srgbClr val="FFFFFF"/>
                </a:solidFill>
                <a:latin typeface="Microsoft JhengHei"/>
                <a:cs typeface="Microsoft JhengHei"/>
              </a:rPr>
              <a:t>（Mission）</a:t>
            </a:r>
            <a:r>
              <a:rPr sz="2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的重要性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</a:pPr>
            <a:r>
              <a:rPr sz="2850">
                <a:solidFill>
                  <a:srgbClr val="99FFCC"/>
                </a:solidFill>
                <a:latin typeface="Wingdings"/>
                <a:cs typeface="Wingdings"/>
              </a:rPr>
              <a:t>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保证企业内部对企业的目的取得共识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850">
                <a:solidFill>
                  <a:srgbClr val="99FFCC"/>
                </a:solidFill>
                <a:latin typeface="Wingdings"/>
                <a:cs typeface="Wingdings"/>
              </a:rPr>
              <a:t>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为有效地使用企业的资源提供一个基础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850">
                <a:solidFill>
                  <a:srgbClr val="99FFCC"/>
                </a:solidFill>
                <a:latin typeface="Wingdings"/>
                <a:cs typeface="Wingdings"/>
              </a:rPr>
              <a:t>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为合理分配企业的资源提供一个根据或标准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850">
                <a:solidFill>
                  <a:srgbClr val="99FFCC"/>
                </a:solidFill>
                <a:latin typeface="Wingdings"/>
                <a:cs typeface="Wingdings"/>
              </a:rPr>
              <a:t>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为企业建立一个一致的节奏或良好的环境</a:t>
            </a:r>
            <a:endParaRPr sz="2800">
              <a:latin typeface="宋体"/>
              <a:cs typeface="宋体"/>
            </a:endParaRPr>
          </a:p>
          <a:p>
            <a:pPr marL="355600" marR="5080" indent="-342900">
              <a:lnSpc>
                <a:spcPts val="3020"/>
              </a:lnSpc>
              <a:spcBef>
                <a:spcPts val="710"/>
              </a:spcBef>
            </a:pPr>
            <a:r>
              <a:rPr sz="2850">
                <a:solidFill>
                  <a:srgbClr val="99FFCC"/>
                </a:solidFill>
                <a:latin typeface="Wingdings"/>
                <a:cs typeface="Wingdings"/>
              </a:rPr>
              <a:t>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为企业管理者建立企业目标、选择企业战略、制定企业政策提供方向。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45"/>
              </a:spcBef>
            </a:pPr>
            <a:r>
              <a:rPr sz="2850">
                <a:solidFill>
                  <a:srgbClr val="99FFCC"/>
                </a:solidFill>
                <a:latin typeface="Wingdings"/>
                <a:cs typeface="Wingdings"/>
              </a:rPr>
              <a:t>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为企业成员理解企业的各种活动提供依据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17930" y="919839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latin typeface="Microsoft JhengHei"/>
                <a:cs typeface="Microsoft JhengHei"/>
              </a:rPr>
              <a:t>一、确定企业宗旨和目标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1740" y="1114107"/>
            <a:ext cx="2997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365">
                <a:latin typeface="Microsoft JhengHei"/>
                <a:cs typeface="Microsoft JhengHei"/>
              </a:rPr>
              <a:t>2</a:t>
            </a:r>
            <a:r>
              <a:rPr sz="3600" b="1" spc="-10">
                <a:latin typeface="Microsoft JhengHei"/>
                <a:cs typeface="Microsoft JhengHei"/>
              </a:rPr>
              <a:t>、宗旨的性质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21740" y="1884283"/>
            <a:ext cx="7835900" cy="2426335"/>
          </a:xfrm>
          <a:prstGeom prst="rect">
            <a:avLst/>
          </a:prstGeom>
        </p:spPr>
        <p:txBody>
          <a:bodyPr vert="horz" wrap="square" lIns="0" tIns="2311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820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企业的宗旨陈述是较宽泛的</a:t>
            </a:r>
            <a:endParaRPr sz="2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80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企业宗旨陈述应该比较全面</a:t>
            </a:r>
            <a:endParaRPr sz="28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20000"/>
              </a:lnSpc>
              <a:spcBef>
                <a:spcPts val="59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企业宗旨陈述又不能过于宽泛而不限制企业的战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</a:t>
            </a:r>
            <a:r>
              <a:rPr sz="2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战略选择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828800" y="5359399"/>
            <a:ext cx="7315200" cy="14938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83540" y="40423"/>
            <a:ext cx="8204200" cy="6754495"/>
          </a:xfrm>
          <a:prstGeom prst="rect">
            <a:avLst/>
          </a:prstGeom>
        </p:spPr>
        <p:txBody>
          <a:bodyPr vert="horz" wrap="square" lIns="0" tIns="1930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520"/>
              </a:spcBef>
              <a:buClr>
                <a:srgbClr val="99FFCC"/>
              </a:buClr>
              <a:buSzPct val="96610"/>
              <a:buFont typeface="Wingdings"/>
              <a:buChar char=""/>
              <a:tabLst>
                <a:tab pos="355600"/>
              </a:tabLst>
            </a:pPr>
            <a:r>
              <a:rPr sz="2950" b="1" spc="-185">
                <a:solidFill>
                  <a:srgbClr val="FFFFFF"/>
                </a:solidFill>
                <a:latin typeface="Microsoft JhengHei"/>
                <a:cs typeface="Microsoft JhengHei"/>
              </a:rPr>
              <a:t>美国的基尔公司</a:t>
            </a:r>
            <a:r>
              <a:rPr sz="2800" spc="-50">
                <a:solidFill>
                  <a:srgbClr val="FFFFFF"/>
                </a:solidFill>
                <a:latin typeface="黑体"/>
                <a:cs typeface="黑体"/>
              </a:rPr>
              <a:t>：</a:t>
            </a:r>
            <a:endParaRPr sz="2800">
              <a:latin typeface="黑体"/>
              <a:cs typeface="黑体"/>
            </a:endParaRPr>
          </a:p>
          <a:p>
            <a:pPr marL="12700" marR="360680">
              <a:lnSpc>
                <a:spcPct val="119500"/>
              </a:lnSpc>
              <a:spcBef>
                <a:spcPts val="68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“我们是专门从事零售业的公司。零售业是以人为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导向的行业。你们认识到我们的存在和成功取决于</a:t>
            </a:r>
            <a:endParaRPr sz="2800">
              <a:latin typeface="宋体"/>
              <a:cs typeface="宋体"/>
            </a:endParaRPr>
          </a:p>
          <a:p>
            <a:pPr marL="354965">
              <a:lnSpc>
                <a:spcPts val="3025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我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们是如何对下列几个关键团体负责的。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10000"/>
              </a:lnSpc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首先我们要对顾客负责。没有顾客我们就失去了存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在的理由，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我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   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们将尽力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为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   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更多的顾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客服务，并以专业化的方式满足他们的需要。我们将和顾客提供品种齐全、质量上乘的商品，有竞争力的价格、热情和专业化的服务。</a:t>
            </a:r>
            <a:endParaRPr sz="2800">
              <a:latin typeface="宋体"/>
              <a:cs typeface="宋体"/>
            </a:endParaRPr>
          </a:p>
          <a:p>
            <a:pPr marL="12700" marR="360680">
              <a:lnSpc>
                <a:spcPct val="110000"/>
              </a:lnSpc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其次是对股东负责。我们的目的是通过稳定的利润增长和诚实、认真的资产管理来获取理想的投资利</a:t>
            </a:r>
            <a:endParaRPr sz="2800">
              <a:latin typeface="宋体"/>
              <a:cs typeface="宋体"/>
            </a:endParaRPr>
          </a:p>
          <a:p>
            <a:pPr marL="354965">
              <a:lnSpc>
                <a:spcPts val="3025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润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率。这一目标的实现和本公司良好的管理记录将使公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-31103"/>
            <a:ext cx="8915400" cy="673544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对于公司的职工我们不仅负有社会责任，而且也有个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ct val="110000"/>
              </a:lnSpc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人责任。作为平等就业机会的提供者，我们努力创造和保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持一个令所有职工都有机会发挥自己的潜力的环境，并希望根据职工对公司的贡献进行奖罚。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我们保证与所有提供产品或服务的公司保持诚实和友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10000"/>
              </a:lnSpc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好的联系。我们对他们有要求，但这些要求是公正的。我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们只以价格、质量和服务作为评价供应者的标准。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我们认识到我们对所处的社区负有一定的责任。支持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02400"/>
              </a:lnSpc>
              <a:spcBef>
                <a:spcPts val="254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这一地区的有意义的项目将增进社区的健康发展，使职工有更好的地方居住，使公司有更好的地方工作。</a:t>
            </a:r>
            <a:endParaRPr sz="2800">
              <a:latin typeface="宋体"/>
              <a:cs typeface="宋体"/>
            </a:endParaRPr>
          </a:p>
          <a:p>
            <a:pPr marL="12700" marR="360680">
              <a:lnSpc>
                <a:spcPct val="100000"/>
              </a:lnSpc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我们深信自由企业制度和美国政府的民主方式，将提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供经济发展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的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    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最佳体系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    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我们有责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任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    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保证公司的利润率</a:t>
            </a:r>
            <a:endParaRPr sz="2800">
              <a:latin typeface="宋体"/>
              <a:cs typeface="宋体"/>
            </a:endParaRPr>
          </a:p>
          <a:p>
            <a:pPr marL="354965">
              <a:lnSpc>
                <a:spcPts val="2690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稳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定在适当的水平上。这些利润为企业发展和职工的安全提供保障。因此我们深信，随着利润的增长，公司的发展、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97939" y="3328683"/>
            <a:ext cx="3568700" cy="274955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380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25">
                <a:solidFill>
                  <a:srgbClr val="FFFFFF"/>
                </a:solidFill>
                <a:latin typeface="黑体"/>
                <a:cs typeface="黑体"/>
              </a:rPr>
              <a:t>顾客</a:t>
            </a:r>
            <a:endParaRPr sz="2800">
              <a:latin typeface="黑体"/>
              <a:cs typeface="黑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黑体"/>
                <a:cs typeface="黑体"/>
              </a:rPr>
              <a:t>产品或服务</a:t>
            </a:r>
            <a:endParaRPr sz="2800">
              <a:latin typeface="黑体"/>
              <a:cs typeface="黑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25">
                <a:solidFill>
                  <a:srgbClr val="FFFFFF"/>
                </a:solidFill>
                <a:latin typeface="黑体"/>
                <a:cs typeface="黑体"/>
              </a:rPr>
              <a:t>市场</a:t>
            </a:r>
            <a:endParaRPr sz="2800">
              <a:latin typeface="黑体"/>
              <a:cs typeface="黑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25">
                <a:solidFill>
                  <a:srgbClr val="FFFFFF"/>
                </a:solidFill>
                <a:latin typeface="黑体"/>
                <a:cs typeface="黑体"/>
              </a:rPr>
              <a:t>技术</a:t>
            </a:r>
            <a:endParaRPr sz="2800">
              <a:latin typeface="黑体"/>
              <a:cs typeface="黑体"/>
            </a:endParaRPr>
          </a:p>
          <a:p>
            <a:pPr marL="355600" marR="5080" indent="-342900">
              <a:lnSpc>
                <a:spcPts val="3020"/>
              </a:lnSpc>
              <a:spcBef>
                <a:spcPts val="720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黑体"/>
                <a:cs typeface="黑体"/>
              </a:rPr>
              <a:t>对生存、增长和盈利</a:t>
            </a:r>
            <a:r>
              <a:rPr sz="2800" spc="-20">
                <a:solidFill>
                  <a:srgbClr val="FFFFFF"/>
                </a:solidFill>
                <a:latin typeface="黑体"/>
                <a:cs typeface="黑体"/>
              </a:rPr>
              <a:t>的关注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21740" y="960120"/>
            <a:ext cx="7747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701665"/>
              </a:tabLst>
            </a:pPr>
            <a:r>
              <a:rPr sz="3200" b="1" spc="-325">
                <a:latin typeface="Microsoft JhengHei"/>
                <a:cs typeface="Microsoft JhengHei"/>
              </a:rPr>
              <a:t>3</a:t>
            </a:r>
            <a:r>
              <a:rPr sz="3200" b="1">
                <a:latin typeface="Microsoft JhengHei"/>
                <a:cs typeface="Microsoft JhengHei"/>
              </a:rPr>
              <a:t>、编写企业宗旨陈述</a:t>
            </a:r>
            <a:r>
              <a:rPr sz="3200" b="1" spc="-10">
                <a:latin typeface="Microsoft JhengHei"/>
                <a:cs typeface="Microsoft JhengHei"/>
              </a:rPr>
              <a:t>(Mission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120">
                <a:latin typeface="Microsoft JhengHei"/>
                <a:cs typeface="Microsoft JhengHei"/>
              </a:rPr>
              <a:t>Statement)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97499" y="3250447"/>
            <a:ext cx="3482975" cy="3188335"/>
          </a:xfrm>
          <a:prstGeom prst="rect">
            <a:avLst/>
          </a:prstGeom>
        </p:spPr>
        <p:txBody>
          <a:bodyPr vert="horz" wrap="square" lIns="0" tIns="144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35"/>
              </a:spcBef>
            </a:pPr>
            <a:r>
              <a:rPr sz="3250" spc="-960">
                <a:solidFill>
                  <a:srgbClr val="FF0066"/>
                </a:solidFill>
                <a:latin typeface="Wingdings"/>
                <a:cs typeface="Wingdings"/>
              </a:rPr>
              <a:t></a:t>
            </a:r>
            <a:r>
              <a:rPr sz="3200" spc="-25">
                <a:solidFill>
                  <a:srgbClr val="FFFFFF"/>
                </a:solidFill>
                <a:latin typeface="黑体"/>
                <a:cs typeface="黑体"/>
              </a:rPr>
              <a:t>哲学</a:t>
            </a:r>
            <a:endParaRPr sz="3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1090"/>
              </a:spcBef>
            </a:pPr>
            <a:r>
              <a:rPr sz="3250" spc="-960">
                <a:solidFill>
                  <a:srgbClr val="FF0066"/>
                </a:solidFill>
                <a:latin typeface="Wingdings"/>
                <a:cs typeface="Wingdings"/>
              </a:rPr>
              <a:t></a:t>
            </a:r>
            <a:r>
              <a:rPr sz="3200" spc="-15">
                <a:solidFill>
                  <a:srgbClr val="FFFFFF"/>
                </a:solidFill>
                <a:latin typeface="黑体"/>
                <a:cs typeface="黑体"/>
              </a:rPr>
              <a:t>自我意识</a:t>
            </a:r>
            <a:endParaRPr sz="3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1095"/>
              </a:spcBef>
            </a:pPr>
            <a:r>
              <a:rPr sz="3250" spc="-960">
                <a:solidFill>
                  <a:srgbClr val="FF0066"/>
                </a:solidFill>
                <a:latin typeface="Wingdings"/>
                <a:cs typeface="Wingdings"/>
              </a:rPr>
              <a:t></a:t>
            </a:r>
            <a:r>
              <a:rPr sz="3200" spc="-10">
                <a:solidFill>
                  <a:srgbClr val="FFFFFF"/>
                </a:solidFill>
                <a:latin typeface="黑体"/>
                <a:cs typeface="黑体"/>
              </a:rPr>
              <a:t>对公众印象的关注</a:t>
            </a:r>
            <a:endParaRPr sz="3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1090"/>
              </a:spcBef>
            </a:pPr>
            <a:r>
              <a:rPr sz="3250" spc="-960">
                <a:solidFill>
                  <a:srgbClr val="FF0066"/>
                </a:solidFill>
                <a:latin typeface="Wingdings"/>
                <a:cs typeface="Wingdings"/>
              </a:rPr>
              <a:t></a:t>
            </a:r>
            <a:r>
              <a:rPr sz="3200" spc="-10">
                <a:solidFill>
                  <a:srgbClr val="FFFFFF"/>
                </a:solidFill>
                <a:latin typeface="黑体"/>
                <a:cs typeface="黑体"/>
              </a:rPr>
              <a:t>利益协调的有效性</a:t>
            </a:r>
            <a:endParaRPr sz="3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1090"/>
              </a:spcBef>
            </a:pPr>
            <a:r>
              <a:rPr sz="3250" spc="-960">
                <a:solidFill>
                  <a:srgbClr val="FF0066"/>
                </a:solidFill>
                <a:latin typeface="Wingdings"/>
                <a:cs typeface="Wingdings"/>
              </a:rPr>
              <a:t></a:t>
            </a:r>
            <a:r>
              <a:rPr sz="3200" spc="-15">
                <a:solidFill>
                  <a:srgbClr val="FFFFFF"/>
                </a:solidFill>
                <a:latin typeface="黑体"/>
                <a:cs typeface="黑体"/>
              </a:rPr>
              <a:t>激励程度</a:t>
            </a:r>
            <a:endParaRPr sz="3200">
              <a:latin typeface="黑体"/>
              <a:cs typeface="黑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3886200" y="2133600"/>
            <a:ext cx="1076325" cy="20224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83540" y="490711"/>
            <a:ext cx="8204200" cy="624205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14"/>
              </a:spcBef>
              <a:buClr>
                <a:srgbClr val="99FFCC"/>
              </a:buClr>
              <a:buSzPct val="96610"/>
              <a:buFont typeface="Wingdings"/>
              <a:buChar char=""/>
              <a:tabLst>
                <a:tab pos="355600"/>
              </a:tabLst>
            </a:pPr>
            <a:r>
              <a:rPr sz="2950" b="1" spc="-185">
                <a:solidFill>
                  <a:srgbClr val="FFFFFF"/>
                </a:solidFill>
                <a:latin typeface="Microsoft JhengHei"/>
                <a:cs typeface="Microsoft JhengHei"/>
              </a:rPr>
              <a:t>玛丽凯化妆品公司的宗旨陈</a:t>
            </a:r>
            <a:r>
              <a:rPr sz="2950" b="1" spc="-50">
                <a:solidFill>
                  <a:srgbClr val="FFFFFF"/>
                </a:solidFill>
                <a:latin typeface="Microsoft JhengHei"/>
                <a:cs typeface="Microsoft JhengHei"/>
              </a:rPr>
              <a:t>述</a:t>
            </a:r>
            <a:endParaRPr sz="2950">
              <a:latin typeface="Microsoft JhengHei"/>
              <a:cs typeface="Microsoft JhengHei"/>
            </a:endParaRPr>
          </a:p>
          <a:p>
            <a:pPr marL="12700" marR="360680">
              <a:lnSpc>
                <a:spcPct val="134200"/>
              </a:lnSpc>
              <a:spcBef>
                <a:spcPts val="143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一个妇女的一生充满了各种选择，这些选择都是围绕着她如何运用了的时间、精力来达到其目标。然</a:t>
            </a:r>
            <a:endParaRPr sz="2800">
              <a:latin typeface="宋体"/>
              <a:cs typeface="宋体"/>
            </a:endParaRPr>
          </a:p>
          <a:p>
            <a:pPr marL="354965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而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15500"/>
              </a:lnSpc>
              <a:spcBef>
                <a:spcPts val="15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无论她的生活方式是什么样的，玛丽凯都是她正确的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选择。</a:t>
            </a:r>
            <a:r>
              <a:rPr sz="2950" b="1" spc="-185">
                <a:solidFill>
                  <a:srgbClr val="FFFFFF"/>
                </a:solidFill>
                <a:latin typeface="Microsoft JhengHei"/>
                <a:cs typeface="Microsoft JhengHei"/>
              </a:rPr>
              <a:t>（顾客</a:t>
            </a:r>
            <a:r>
              <a:rPr sz="295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950">
              <a:latin typeface="Microsoft JhengHei"/>
              <a:cs typeface="Microsoft JhengHei"/>
            </a:endParaRPr>
          </a:p>
          <a:p>
            <a:pPr marL="12700" marR="360680">
              <a:lnSpc>
                <a:spcPts val="4029"/>
              </a:lnSpc>
              <a:spcBef>
                <a:spcPts val="219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因为我们理解一个女人的需要，关心这些需要的满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足。我们所做的不只是将化妆品卖给一个妇女。我</a:t>
            </a:r>
            <a:endParaRPr sz="2800">
              <a:latin typeface="宋体"/>
              <a:cs typeface="宋体"/>
            </a:endParaRPr>
          </a:p>
          <a:p>
            <a:pPr marL="354965">
              <a:lnSpc>
                <a:spcPts val="3115"/>
              </a:lnSpc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们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ct val="120000"/>
              </a:lnSpc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要教给她一种养身之道，帮助她发现自身的魅力，并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且为保证她的美容和护肤方法与其生命不同阶段的需要相一致，提供不间断的服务。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2181B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4028" y="231243"/>
            <a:ext cx="7848600" cy="11798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8400"/>
              </a:lnSpc>
              <a:spcBef>
                <a:spcPts val="95"/>
              </a:spcBef>
            </a:pPr>
            <a:r>
              <a:rPr/>
              <a:t>我们公司在八十年代的目的是成为世界上</a:t>
            </a:r>
            <a:r>
              <a:rPr sz="2950" b="1" spc="-185">
                <a:latin typeface="Microsoft JhengHei"/>
                <a:cs typeface="Microsoft JhengHei"/>
              </a:rPr>
              <a:t>（市场</a:t>
            </a:r>
            <a:r>
              <a:rPr sz="2950" b="1" spc="-114">
                <a:latin typeface="Microsoft JhengHei"/>
                <a:cs typeface="Microsoft JhengHei"/>
              </a:rPr>
              <a:t>）</a:t>
            </a:r>
            <a:r>
              <a:rPr/>
              <a:t>最好的、以培养顾客为导向的护肤品</a:t>
            </a:r>
            <a:r>
              <a:rPr sz="2950" b="1" spc="-185">
                <a:latin typeface="Microsoft JhengHei"/>
                <a:cs typeface="Microsoft JhengHei"/>
              </a:rPr>
              <a:t>（产品）</a:t>
            </a:r>
            <a:r>
              <a:rPr spc="-25"/>
              <a:t>公司</a:t>
            </a:r>
            <a:endParaRPr sz="29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4028" y="1354735"/>
            <a:ext cx="8204200" cy="423418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 marR="5080">
              <a:lnSpc>
                <a:spcPct val="139000"/>
              </a:lnSpc>
              <a:spcBef>
                <a:spcPts val="120"/>
              </a:spcBef>
            </a:pPr>
            <a:r>
              <a:rPr sz="2950" b="1" spc="-185">
                <a:solidFill>
                  <a:srgbClr val="FFFFFF"/>
                </a:solidFill>
                <a:latin typeface="Microsoft JhengHei"/>
                <a:cs typeface="Microsoft JhengHei"/>
              </a:rPr>
              <a:t>（自我意识、公众印象）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。实现这一目的的方法是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教育妇女了解她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的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   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皮肤和相应的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护</a:t>
            </a:r>
            <a:r>
              <a:rPr sz="2800" spc="700">
                <a:solidFill>
                  <a:srgbClr val="FFFFFF"/>
                </a:solidFill>
                <a:latin typeface="宋体"/>
                <a:cs typeface="宋体"/>
              </a:rPr>
              <a:t>          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肤办法。我们的营销计划是以保持和美容咨询企业的良好关系为基础，再由这些咨询企业指导它们的顾客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12700" marR="360680">
              <a:lnSpc>
                <a:spcPct val="135500"/>
              </a:lnSpc>
              <a:spcBef>
                <a:spcPts val="155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妇女们都感谢她们在本公司得到的服务和知识。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因为注重研究和质量</a:t>
            </a:r>
            <a:r>
              <a:rPr sz="2950" b="1" spc="-185">
                <a:solidFill>
                  <a:srgbClr val="FFFFFF"/>
                </a:solidFill>
                <a:latin typeface="Microsoft JhengHei"/>
                <a:cs typeface="Microsoft JhengHei"/>
              </a:rPr>
              <a:t>（技术</a:t>
            </a:r>
            <a:r>
              <a:rPr sz="2950" b="1" spc="-95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2800" spc="-30">
                <a:solidFill>
                  <a:srgbClr val="FFFFFF"/>
                </a:solidFill>
                <a:latin typeface="宋体"/>
                <a:cs typeface="宋体"/>
              </a:rPr>
              <a:t>，我们对自己的产品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1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充满信心，相信它们会给顾客带来百分之百的满意。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2181B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我们这样做是因为本公司理解妇女们都希望貌美</a:t>
            </a:r>
          </a:p>
          <a:p>
            <a:pPr marL="12700" marR="5080" algn="just">
              <a:lnSpc>
                <a:spcPts val="3360"/>
              </a:lnSpc>
              <a:spcBef>
                <a:spcPts val="190"/>
              </a:spcBef>
            </a:pPr>
            <a:r>
              <a:rPr/>
              <a:t>和活泼，这就是我们80</a:t>
            </a:r>
            <a:r>
              <a:rPr spc="-5"/>
              <a:t>年代所要满足的需求。同样重</a:t>
            </a:r>
            <a:r>
              <a:rPr spc="-50"/>
              <a:t> </a:t>
            </a:r>
            <a:r>
              <a:rPr spc="-5"/>
              <a:t>要的是我们关心我们的顾客，并且我们要保证顾客知道这一点，因为顾客并不关心我们知道多少，直到她</a:t>
            </a:r>
            <a:r>
              <a:rPr/>
              <a:t>们知道我们多么关心她们。</a:t>
            </a:r>
            <a:r>
              <a:rPr sz="2950" b="1" spc="-185">
                <a:latin typeface="Microsoft JhengHei"/>
                <a:cs typeface="Microsoft JhengHei"/>
              </a:rPr>
              <a:t>（利益协调</a:t>
            </a:r>
            <a:r>
              <a:rPr sz="2950" b="1" spc="-50">
                <a:latin typeface="Microsoft JhengHei"/>
                <a:cs typeface="Microsoft JhengHei"/>
              </a:rPr>
              <a:t>）</a:t>
            </a:r>
            <a:endParaRPr sz="295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 spc="-5">
                <a:latin typeface="宋体"/>
                <a:cs typeface="宋体"/>
              </a:rPr>
              <a:t>上述都是玛丽凯经营哲学的一部分，它们是建立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ts val="3700"/>
              </a:lnSpc>
              <a:spcBef>
                <a:spcPts val="175"/>
              </a:spcBef>
            </a:pPr>
            <a:r>
              <a:rPr sz="2800" b="0">
                <a:latin typeface="宋体"/>
                <a:cs typeface="宋体"/>
              </a:rPr>
              <a:t>在这样一个金色原则</a:t>
            </a:r>
            <a:r>
              <a:rPr sz="2950" spc="-180"/>
              <a:t>（哲学）</a:t>
            </a:r>
            <a:r>
              <a:rPr sz="2800" b="0">
                <a:latin typeface="宋体"/>
                <a:cs typeface="宋体"/>
              </a:rPr>
              <a:t>之上的：本公司的管理者相信人类资源管理具有重要意义。因此要用良好的</a:t>
            </a:r>
            <a:r>
              <a:rPr sz="2800" b="0" spc="-2880">
                <a:latin typeface="宋体"/>
                <a:cs typeface="宋体"/>
              </a:rPr>
              <a:t>精</a:t>
            </a:r>
            <a:r>
              <a:rPr sz="2800" b="0">
                <a:latin typeface="宋体"/>
                <a:cs typeface="宋体"/>
              </a:rPr>
              <a:t>神鼓励、物质奖励、发展机会等激励本企业的职工和196755名独立的美容咨询顾问人员。本公司成功的关键因素之一是公司的组织结构，它能够刺激个体和团体的创造性、信息沟通和产生良好的表现</a:t>
            </a:r>
            <a:r>
              <a:rPr sz="2950" spc="-180"/>
              <a:t>（激励</a:t>
            </a:r>
            <a:endParaRPr sz="2950">
              <a:latin typeface="宋体"/>
              <a:cs typeface="宋体"/>
            </a:endParaRPr>
          </a:p>
          <a:p>
            <a:pPr marL="355600">
              <a:lnSpc>
                <a:spcPts val="2855"/>
              </a:lnSpc>
            </a:pPr>
            <a:r>
              <a:rPr sz="2950" spc="-150"/>
              <a:t>程</a:t>
            </a:r>
            <a:endParaRPr sz="2950"/>
          </a:p>
          <a:p>
            <a:pPr marL="12700">
              <a:lnSpc>
                <a:spcPct val="100000"/>
              </a:lnSpc>
              <a:spcBef>
                <a:spcPts val="155"/>
              </a:spcBef>
            </a:pPr>
            <a:r>
              <a:rPr sz="2950" spc="-185"/>
              <a:t>度）</a:t>
            </a:r>
            <a:r>
              <a:rPr sz="2800" b="0" spc="-5">
                <a:latin typeface="黑体"/>
                <a:cs typeface="黑体"/>
              </a:rPr>
              <a:t>。其结果是企业成员有高水平的满足感和由此产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155"/>
              </a:spcBef>
            </a:pPr>
            <a:r>
              <a:rPr sz="2800" b="0">
                <a:latin typeface="宋体"/>
                <a:cs typeface="宋体"/>
              </a:rPr>
              <a:t>生的高效率</a:t>
            </a:r>
            <a:r>
              <a:rPr sz="2950" spc="-185"/>
              <a:t>（对生存、增长和盈利的关注）</a:t>
            </a:r>
            <a:r>
              <a:rPr sz="2800" b="0" spc="-50"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45540" y="1989052"/>
            <a:ext cx="7124700" cy="3938270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0"/>
              </a:spcBef>
            </a:pPr>
            <a:r>
              <a:rPr sz="2950" b="1" spc="-185">
                <a:solidFill>
                  <a:srgbClr val="FFFFFF"/>
                </a:solidFill>
                <a:latin typeface="Microsoft JhengHei"/>
                <a:cs typeface="Microsoft JhengHei"/>
              </a:rPr>
              <a:t>重要性</a:t>
            </a:r>
            <a:r>
              <a:rPr sz="295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：</a:t>
            </a:r>
            <a:endParaRPr sz="295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07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目标给企业的发展指明方向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目标为效绩评价提供标准</a:t>
            </a:r>
            <a:endParaRPr sz="2800">
              <a:latin typeface="宋体"/>
              <a:cs typeface="宋体"/>
            </a:endParaRPr>
          </a:p>
          <a:p>
            <a:pPr marL="355600" marR="5080" indent="-342900">
              <a:lnSpc>
                <a:spcPts val="3020"/>
              </a:lnSpc>
              <a:spcBef>
                <a:spcPts val="720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帮助管理者有效地从事计划、组织、激励和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控制工作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29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减少企业的不确定性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减少企业内部的冲突，增加协同作用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为分配企业的资源提供依据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26539" y="885507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365">
                <a:latin typeface="Microsoft JhengHei"/>
                <a:cs typeface="Microsoft JhengHei"/>
              </a:rPr>
              <a:t>4</a:t>
            </a:r>
            <a:r>
              <a:rPr sz="3600" b="1">
                <a:latin typeface="Microsoft JhengHei"/>
                <a:cs typeface="Microsoft JhengHei"/>
              </a:rPr>
              <a:t>、目标(Goals)</a:t>
            </a:r>
            <a:r>
              <a:rPr sz="3600" b="1" spc="-20">
                <a:latin typeface="Microsoft JhengHei"/>
                <a:cs typeface="Microsoft JhengHei"/>
              </a:rPr>
              <a:t>的建立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54781" y="3140868"/>
            <a:ext cx="846137" cy="895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54781" y="4085431"/>
            <a:ext cx="846137" cy="895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153193" y="5026819"/>
            <a:ext cx="846137" cy="89535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151605" y="5972968"/>
            <a:ext cx="846137" cy="885825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150811" y="0"/>
            <a:ext cx="8993505" cy="6858000"/>
            <a:chOff x="150811" y="0"/>
            <a:chExt cx="8993505" cy="6858000"/>
          </a:xfrm>
        </p:grpSpPr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54781" y="315118"/>
              <a:ext cx="846137" cy="89534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53193" y="1250156"/>
              <a:ext cx="846137" cy="89535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50811" y="0"/>
              <a:ext cx="8993187" cy="6858000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145540" y="253109"/>
            <a:ext cx="7747000" cy="64084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038985">
              <a:lnSpc>
                <a:spcPct val="100000"/>
              </a:lnSpc>
              <a:spcBef>
                <a:spcPts val="90"/>
              </a:spcBef>
            </a:pPr>
            <a:r>
              <a:rPr sz="2550" b="1" spc="-160">
                <a:solidFill>
                  <a:srgbClr val="FFFFFF"/>
                </a:solidFill>
                <a:latin typeface="Microsoft JhengHei"/>
                <a:cs typeface="Microsoft JhengHei"/>
              </a:rPr>
              <a:t>目标的设置原则</a:t>
            </a:r>
            <a:r>
              <a:rPr sz="255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：</a:t>
            </a:r>
            <a:endParaRPr sz="2550">
              <a:latin typeface="Microsoft JhengHei"/>
              <a:cs typeface="Microsoft JhengHei"/>
            </a:endParaRPr>
          </a:p>
          <a:p>
            <a:pPr marL="2124710" indent="-343535">
              <a:lnSpc>
                <a:spcPct val="100000"/>
              </a:lnSpc>
              <a:spcBef>
                <a:spcPts val="140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2124710"/>
              </a:tabLst>
            </a:pP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可接受性</a:t>
            </a:r>
            <a:endParaRPr sz="2800">
              <a:latin typeface="宋体"/>
              <a:cs typeface="宋体"/>
            </a:endParaRPr>
          </a:p>
          <a:p>
            <a:pPr marL="2124710" indent="-343535">
              <a:lnSpc>
                <a:spcPct val="100000"/>
              </a:lnSpc>
              <a:buClr>
                <a:srgbClr val="99FFCC"/>
              </a:buClr>
              <a:buSzPct val="101785"/>
              <a:buFont typeface="Wingdings"/>
              <a:buChar char=""/>
              <a:tabLst>
                <a:tab pos="2124710"/>
              </a:tabLst>
            </a:pP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可检验性</a:t>
            </a:r>
            <a:endParaRPr sz="2800">
              <a:latin typeface="宋体"/>
              <a:cs typeface="宋体"/>
            </a:endParaRPr>
          </a:p>
          <a:p>
            <a:pPr marL="2124710" indent="-343535">
              <a:lnSpc>
                <a:spcPct val="100000"/>
              </a:lnSpc>
              <a:buClr>
                <a:srgbClr val="99FFCC"/>
              </a:buClr>
              <a:buSzPct val="101785"/>
              <a:buFont typeface="Wingdings"/>
              <a:buChar char=""/>
              <a:tabLst>
                <a:tab pos="2124710"/>
              </a:tabLst>
            </a:pP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可分解性</a:t>
            </a:r>
            <a:endParaRPr sz="2800">
              <a:latin typeface="宋体"/>
              <a:cs typeface="宋体"/>
            </a:endParaRPr>
          </a:p>
          <a:p>
            <a:pPr marL="2124710" indent="-343535">
              <a:lnSpc>
                <a:spcPct val="100000"/>
              </a:lnSpc>
              <a:buClr>
                <a:srgbClr val="99FFCC"/>
              </a:buClr>
              <a:buSzPct val="101785"/>
              <a:buFont typeface="Wingdings"/>
              <a:buChar char=""/>
              <a:tabLst>
                <a:tab pos="2124710"/>
              </a:tabLst>
            </a:pP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可实现性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3466465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美国管理学者</a:t>
            </a:r>
            <a:r>
              <a:rPr sz="3350" b="1" spc="-175">
                <a:solidFill>
                  <a:srgbClr val="FFFFFF"/>
                </a:solidFill>
                <a:latin typeface="Microsoft JhengHei"/>
                <a:cs typeface="Microsoft JhengHei"/>
              </a:rPr>
              <a:t>彼</a:t>
            </a:r>
            <a:r>
              <a:rPr sz="3350" b="1" spc="-50">
                <a:solidFill>
                  <a:srgbClr val="FFFFFF"/>
                </a:solidFill>
                <a:latin typeface="Microsoft JhengHei"/>
                <a:cs typeface="Microsoft JhengHei"/>
              </a:rPr>
              <a:t>得</a:t>
            </a:r>
            <a:r>
              <a:rPr sz="335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3350" b="1" spc="2335">
                <a:solidFill>
                  <a:srgbClr val="FFFFFF"/>
                </a:solidFill>
                <a:latin typeface="Microsoft JhengHei"/>
                <a:cs typeface="Microsoft JhengHei"/>
              </a:rPr>
              <a:t>·</a:t>
            </a:r>
            <a:r>
              <a:rPr sz="3350" b="1" spc="-175">
                <a:solidFill>
                  <a:srgbClr val="FFFFFF"/>
                </a:solidFill>
                <a:latin typeface="Microsoft JhengHei"/>
                <a:cs typeface="Microsoft JhengHei"/>
              </a:rPr>
              <a:t>德鲁克</a:t>
            </a:r>
            <a:r>
              <a:rPr sz="3200">
                <a:solidFill>
                  <a:srgbClr val="FFFFFF"/>
                </a:solidFill>
                <a:latin typeface="黑体"/>
                <a:cs typeface="黑体"/>
              </a:rPr>
              <a:t>认为企业</a:t>
            </a:r>
            <a:r>
              <a:rPr sz="3200" spc="-50">
                <a:solidFill>
                  <a:srgbClr val="FFFFFF"/>
                </a:solidFill>
                <a:latin typeface="黑体"/>
                <a:cs typeface="黑体"/>
              </a:rPr>
              <a:t>应</a:t>
            </a:r>
            <a:endParaRPr sz="3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该在以下关键领域建立目标：</a:t>
            </a:r>
            <a:endParaRPr sz="32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  <a:spcBef>
                <a:spcPts val="90"/>
              </a:spcBef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市场营销、创新、生产率、赢利能力、物质和货币资源、管理者的表现和发展、工作</a:t>
            </a:r>
            <a:r>
              <a:rPr sz="32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表现和态度、社会责任。</a:t>
            </a:r>
            <a:endParaRPr sz="3200">
              <a:latin typeface="宋体"/>
              <a:cs typeface="宋体"/>
            </a:endParaRPr>
          </a:p>
          <a:p>
            <a:pPr marL="850265">
              <a:lnSpc>
                <a:spcPct val="100000"/>
              </a:lnSpc>
              <a:spcBef>
                <a:spcPts val="2750"/>
              </a:spcBef>
            </a:pPr>
            <a:r>
              <a:rPr sz="3250" spc="-105">
                <a:solidFill>
                  <a:srgbClr val="FFFFFF"/>
                </a:solidFill>
                <a:latin typeface="Wingdings"/>
                <a:cs typeface="Wingdings"/>
              </a:rPr>
              <a:t></a:t>
            </a:r>
            <a:r>
              <a:rPr sz="3200" b="1" spc="-105">
                <a:solidFill>
                  <a:srgbClr val="FFFFFF"/>
                </a:solidFill>
                <a:latin typeface="Arial"/>
                <a:cs typeface="Arial"/>
              </a:rPr>
              <a:t>Customer</a:t>
            </a:r>
            <a:r>
              <a:rPr sz="3200" b="1" spc="-5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10">
                <a:solidFill>
                  <a:srgbClr val="FFFFFF"/>
                </a:solidFill>
                <a:latin typeface="Arial"/>
                <a:cs typeface="Arial"/>
              </a:rPr>
              <a:t>Satisfaction</a:t>
            </a:r>
            <a:endParaRPr sz="3200">
              <a:latin typeface="Arial"/>
              <a:cs typeface="Arial"/>
            </a:endParaRPr>
          </a:p>
          <a:p>
            <a:pPr marL="850265">
              <a:lnSpc>
                <a:spcPct val="100000"/>
              </a:lnSpc>
              <a:spcBef>
                <a:spcPts val="155"/>
              </a:spcBef>
            </a:pPr>
            <a:r>
              <a:rPr sz="3250" spc="-105">
                <a:solidFill>
                  <a:srgbClr val="FFFFFF"/>
                </a:solidFill>
                <a:latin typeface="Wingdings"/>
                <a:cs typeface="Wingdings"/>
              </a:rPr>
              <a:t></a:t>
            </a:r>
            <a:r>
              <a:rPr sz="3200" b="1" spc="-105">
                <a:solidFill>
                  <a:srgbClr val="FFFFFF"/>
                </a:solidFill>
                <a:latin typeface="Arial"/>
                <a:cs typeface="Arial"/>
              </a:rPr>
              <a:t>Employee</a:t>
            </a:r>
            <a:r>
              <a:rPr sz="3200" b="1" spc="-5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b="1" spc="-10">
                <a:solidFill>
                  <a:srgbClr val="FFFFFF"/>
                </a:solidFill>
                <a:latin typeface="Arial"/>
                <a:cs typeface="Arial"/>
              </a:rPr>
              <a:t>Satisfaction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07340" y="100151"/>
            <a:ext cx="8191500" cy="6350000"/>
          </a:xfrm>
          <a:prstGeom prst="rect">
            <a:avLst/>
          </a:prstGeom>
        </p:spPr>
        <p:txBody>
          <a:bodyPr vert="horz" wrap="square" lIns="0" tIns="238760" rIns="0" bIns="0" rtlCol="0">
            <a:spAutoFit/>
          </a:bodyPr>
          <a:lstStyle/>
          <a:p>
            <a:pPr marL="2070100" indent="-228600">
              <a:lnSpc>
                <a:spcPct val="100000"/>
              </a:lnSpc>
              <a:spcBef>
                <a:spcPts val="1880"/>
              </a:spcBef>
              <a:buClr>
                <a:srgbClr val="99FFCC"/>
              </a:buClr>
              <a:buSzPct val="96052"/>
              <a:buFont typeface="Arial"/>
              <a:buChar char="•"/>
              <a:tabLst>
                <a:tab pos="2070100"/>
              </a:tabLst>
            </a:pPr>
            <a:r>
              <a:rPr sz="3800" b="1" spc="-235">
                <a:solidFill>
                  <a:srgbClr val="FFFFFF"/>
                </a:solidFill>
                <a:latin typeface="Microsoft JhengHei"/>
                <a:cs typeface="Microsoft JhengHei"/>
              </a:rPr>
              <a:t>惠普公司的目</a:t>
            </a:r>
            <a:r>
              <a:rPr sz="3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标</a:t>
            </a:r>
            <a:endParaRPr sz="38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380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利润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：获取利润以使公司的成长获得宽松的财务环</a:t>
            </a:r>
            <a:endParaRPr sz="2800">
              <a:latin typeface="黑体"/>
              <a:cs typeface="黑体"/>
            </a:endParaRPr>
          </a:p>
          <a:p>
            <a:pPr marL="354965">
              <a:lnSpc>
                <a:spcPct val="100000"/>
              </a:lnSpc>
              <a:spcBef>
                <a:spcPts val="1005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境，并为公司其它目标提供资源。</a:t>
            </a:r>
            <a:endParaRPr sz="2800">
              <a:latin typeface="宋体"/>
              <a:cs typeface="宋体"/>
            </a:endParaRPr>
          </a:p>
          <a:p>
            <a:pPr marL="354965" marR="5080" indent="-342900">
              <a:lnSpc>
                <a:spcPct val="120000"/>
              </a:lnSpc>
              <a:spcBef>
                <a:spcPts val="75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顾客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：通过提供高质量的商品和服务并使我们的顾</a:t>
            </a:r>
            <a:r>
              <a:rPr sz="2800" spc="700">
                <a:solidFill>
                  <a:srgbClr val="FFFFFF"/>
                </a:solidFill>
                <a:latin typeface="黑体"/>
                <a:cs typeface="黑体"/>
              </a:rPr>
              <a:t> 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客获得最大限度的满足感来换取他们的尊重和忠实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354965" marR="5080" indent="-342900" algn="just">
              <a:lnSpc>
                <a:spcPct val="120000"/>
              </a:lnSpc>
              <a:spcBef>
                <a:spcPts val="670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感兴趣的领域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：参与到那些有助于加强我们的技术</a:t>
            </a:r>
            <a:r>
              <a:rPr sz="28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及客户基础的领域中去，那将会使我们获得持续增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长的机会。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34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增长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：除了开发用以满足消费者真正需求的产品的</a:t>
            </a:r>
            <a:endParaRPr sz="2800">
              <a:latin typeface="黑体"/>
              <a:cs typeface="黑体"/>
            </a:endParaRPr>
          </a:p>
          <a:p>
            <a:pPr marL="354965">
              <a:lnSpc>
                <a:spcPct val="100000"/>
              </a:lnSpc>
              <a:spcBef>
                <a:spcPts val="670"/>
              </a:spcBef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能力外，我们将尽可能增长。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924800" y="152400"/>
            <a:ext cx="1066800" cy="8778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9740" y="328716"/>
            <a:ext cx="7835900" cy="5316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20000"/>
              </a:lnSpc>
              <a:spcBef>
                <a:spcPts val="100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员工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：帮助他们分享公司的成功，基于他们的工</a:t>
            </a:r>
            <a:r>
              <a:rPr sz="28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作表现给他们提供安稳的工作，保证他们工作在一个安全、愉快的环境中，充分认可每个人的贡献并帮助他们获取满足感和事业上的成就感。</a:t>
            </a:r>
            <a:endParaRPr sz="28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20000"/>
              </a:lnSpc>
              <a:spcBef>
                <a:spcPts val="670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管理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：通过建立一种机制，鼓励每个员工为实现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清晰的目标而采取充分自由的行动，来培养他们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的创造力和创新精神。</a:t>
            </a:r>
            <a:endParaRPr sz="2800">
              <a:latin typeface="宋体"/>
              <a:cs typeface="宋体"/>
            </a:endParaRPr>
          </a:p>
          <a:p>
            <a:pPr marL="355600" marR="5080" indent="-342900">
              <a:lnSpc>
                <a:spcPct val="120000"/>
              </a:lnSpc>
              <a:spcBef>
                <a:spcPts val="675"/>
              </a:spcBef>
              <a:buClr>
                <a:srgbClr val="99FFCC"/>
              </a:buClr>
              <a:buSzPct val="101785"/>
              <a:buFont typeface="Wingdings"/>
              <a:buChar char=""/>
              <a:tabLst>
                <a:tab pos="35560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社会义务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：在任何一个我们参与经营的国度里，</a:t>
            </a:r>
            <a:r>
              <a:rPr sz="2800" spc="700">
                <a:solidFill>
                  <a:srgbClr val="FFFFFF"/>
                </a:solidFill>
                <a:latin typeface="黑体"/>
                <a:cs typeface="黑体"/>
              </a:rPr>
              <a:t>                  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我们都要立志于创立一个节俭、有头脑和充满社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会责任感的惠普。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48400" y="5715000"/>
            <a:ext cx="2057400" cy="7635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8539" y="1126172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0">
                <a:solidFill>
                  <a:srgbClr val="CCFFFF"/>
                </a:solidFill>
                <a:latin typeface="Microsoft JhengHei"/>
                <a:cs typeface="Microsoft JhengHei"/>
              </a:rPr>
              <a:t>事业与理想</a:t>
            </a:r>
          </a:p>
        </p:txBody>
      </p:sp>
      <p:sp>
        <p:nvSpPr>
          <p:cNvPr id="3" name="object 3"/>
          <p:cNvSpPr/>
          <p:nvPr/>
        </p:nvSpPr>
        <p:spPr>
          <a:xfrm>
            <a:off x="1219200" y="2044700"/>
            <a:ext cx="2743200" cy="3898900"/>
          </a:xfrm>
          <a:custGeom>
            <a:rect l="l" t="t" r="r" b="b"/>
            <a:pathLst>
              <a:path w="2743200" h="3898900">
                <a:moveTo>
                  <a:pt x="0" y="0"/>
                </a:moveTo>
                <a:lnTo>
                  <a:pt x="2743200" y="0"/>
                </a:lnTo>
                <a:lnTo>
                  <a:pt x="2743200" y="3898900"/>
                </a:lnTo>
                <a:lnTo>
                  <a:pt x="0" y="38989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310639" y="2088832"/>
            <a:ext cx="25019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900" marR="5080" indent="-3429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企业生存的意义</a:t>
            </a:r>
            <a:r>
              <a:rPr sz="2800" spc="-20">
                <a:solidFill>
                  <a:srgbClr val="FFFFFF"/>
                </a:solidFill>
                <a:latin typeface="宋体"/>
                <a:cs typeface="宋体"/>
              </a:rPr>
              <a:t>与使命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63039" y="3777932"/>
            <a:ext cx="368300" cy="173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just">
              <a:lnSpc>
                <a:spcPct val="100000"/>
              </a:lnSpc>
              <a:spcBef>
                <a:spcPts val="100"/>
              </a:spcBef>
            </a:pP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企业宗旨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128837" y="3576637"/>
            <a:ext cx="4276725" cy="2676525"/>
            <a:chOff x="2128837" y="3576637"/>
            <a:chExt cx="4276725" cy="2676525"/>
          </a:xfrm>
        </p:grpSpPr>
        <p:sp>
          <p:nvSpPr>
            <p:cNvPr id="7" name="object 7"/>
            <p:cNvSpPr/>
            <p:nvPr/>
          </p:nvSpPr>
          <p:spPr>
            <a:xfrm flipH="1">
              <a:off x="2133600" y="3581400"/>
              <a:ext cx="0" cy="1981200"/>
            </a:xfrm>
            <a:custGeom>
              <a:rect l="l" t="t" r="r" b="b"/>
              <a:pathLst>
                <a:path h="1981200">
                  <a:moveTo>
                    <a:pt x="0" y="0"/>
                  </a:moveTo>
                  <a:lnTo>
                    <a:pt x="0" y="198120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133600" y="3581400"/>
              <a:ext cx="381000" cy="1981200"/>
            </a:xfrm>
            <a:custGeom>
              <a:rect l="l" t="t" r="r" b="b"/>
              <a:pathLst>
                <a:path w="381000" h="1981200">
                  <a:moveTo>
                    <a:pt x="0" y="0"/>
                  </a:moveTo>
                  <a:lnTo>
                    <a:pt x="381000" y="0"/>
                  </a:lnTo>
                </a:path>
                <a:path w="381000" h="1981200">
                  <a:moveTo>
                    <a:pt x="0" y="457200"/>
                  </a:moveTo>
                  <a:lnTo>
                    <a:pt x="381000" y="457200"/>
                  </a:lnTo>
                </a:path>
                <a:path w="381000" h="1981200">
                  <a:moveTo>
                    <a:pt x="0" y="990600"/>
                  </a:moveTo>
                  <a:lnTo>
                    <a:pt x="381000" y="990600"/>
                  </a:lnTo>
                </a:path>
                <a:path w="381000" h="1981200">
                  <a:moveTo>
                    <a:pt x="0" y="1524000"/>
                  </a:moveTo>
                  <a:lnTo>
                    <a:pt x="381000" y="1524000"/>
                  </a:lnTo>
                </a:path>
                <a:path w="381000" h="1981200">
                  <a:moveTo>
                    <a:pt x="0" y="1981200"/>
                  </a:moveTo>
                  <a:lnTo>
                    <a:pt x="381000" y="198120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6019799" y="3657599"/>
              <a:ext cx="0" cy="2590800"/>
            </a:xfrm>
            <a:custGeom>
              <a:rect l="l" t="t" r="r" b="b"/>
              <a:pathLst>
                <a:path h="2590800">
                  <a:moveTo>
                    <a:pt x="0" y="0"/>
                  </a:moveTo>
                  <a:lnTo>
                    <a:pt x="0" y="2590799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019799" y="3657599"/>
              <a:ext cx="381000" cy="1676400"/>
            </a:xfrm>
            <a:custGeom>
              <a:rect l="l" t="t" r="r" b="b"/>
              <a:pathLst>
                <a:path w="381000" h="1676400">
                  <a:moveTo>
                    <a:pt x="0" y="0"/>
                  </a:moveTo>
                  <a:lnTo>
                    <a:pt x="381000" y="0"/>
                  </a:lnTo>
                </a:path>
                <a:path w="381000" h="1676400">
                  <a:moveTo>
                    <a:pt x="0" y="381000"/>
                  </a:moveTo>
                  <a:lnTo>
                    <a:pt x="381000" y="381000"/>
                  </a:lnTo>
                </a:path>
                <a:path w="381000" h="1676400">
                  <a:moveTo>
                    <a:pt x="0" y="762000"/>
                  </a:moveTo>
                  <a:lnTo>
                    <a:pt x="381000" y="762000"/>
                  </a:lnTo>
                </a:path>
                <a:path w="381000" h="1676400">
                  <a:moveTo>
                    <a:pt x="0" y="1219200"/>
                  </a:moveTo>
                  <a:lnTo>
                    <a:pt x="381000" y="1219200"/>
                  </a:lnTo>
                </a:path>
                <a:path w="381000" h="1676400">
                  <a:moveTo>
                    <a:pt x="0" y="1676400"/>
                  </a:moveTo>
                  <a:lnTo>
                    <a:pt x="381000" y="167640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2606039" y="3151505"/>
            <a:ext cx="1231900" cy="2520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614680" algn="just">
              <a:lnSpc>
                <a:spcPct val="145800"/>
              </a:lnSpc>
              <a:spcBef>
                <a:spcPts val="100"/>
              </a:spcBef>
            </a:pP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股东员工顾客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ts val="2860"/>
              </a:lnSpc>
              <a:spcBef>
                <a:spcPts val="1320"/>
              </a:spcBef>
            </a:pP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商业伙伴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ts val="2860"/>
              </a:lnSpc>
            </a:pPr>
            <a:r>
              <a:rPr sz="2400" b="1" spc="-25">
                <a:solidFill>
                  <a:srgbClr val="FFFFFF"/>
                </a:solidFill>
                <a:latin typeface="Times New Roman"/>
                <a:cs typeface="Times New Roman"/>
              </a:rPr>
              <a:t>……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257800" y="2057400"/>
            <a:ext cx="3581400" cy="4508500"/>
          </a:xfrm>
          <a:prstGeom prst="rect">
            <a:avLst/>
          </a:prstGeom>
          <a:ln w="9525">
            <a:solidFill>
              <a:srgbClr val="FFFFFF"/>
            </a:solidFill>
          </a:ln>
        </p:spPr>
        <p:txBody>
          <a:bodyPr vert="horz" wrap="square" lIns="0" tIns="4254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35"/>
              </a:spcBef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关于事业的梦想</a:t>
            </a:r>
            <a:r>
              <a:rPr sz="3200" spc="-25">
                <a:solidFill>
                  <a:srgbClr val="FFFFFF"/>
                </a:solidFill>
                <a:latin typeface="Impact"/>
                <a:cs typeface="Impact"/>
              </a:rPr>
              <a:t>……</a:t>
            </a:r>
            <a:endParaRPr sz="3200">
              <a:latin typeface="Impact"/>
              <a:cs typeface="Impact"/>
            </a:endParaRPr>
          </a:p>
          <a:p>
            <a:pPr marL="548640">
              <a:lnSpc>
                <a:spcPct val="100000"/>
              </a:lnSpc>
              <a:spcBef>
                <a:spcPts val="1485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企业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2015</a:t>
            </a: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年愿景</a:t>
            </a:r>
            <a:endParaRPr sz="2800">
              <a:latin typeface="Microsoft JhengHei"/>
              <a:cs typeface="Microsoft JhengHei"/>
            </a:endParaRPr>
          </a:p>
          <a:p>
            <a:pPr marL="1234440" marR="815975">
              <a:lnSpc>
                <a:spcPct val="104200"/>
              </a:lnSpc>
              <a:spcBef>
                <a:spcPts val="1495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产品与服务</a:t>
            </a: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顾客</a:t>
            </a:r>
            <a:endParaRPr sz="2400">
              <a:latin typeface="Microsoft JhengHei"/>
              <a:cs typeface="Microsoft JhengHei"/>
            </a:endParaRPr>
          </a:p>
          <a:p>
            <a:pPr marL="1234440" marR="1120775">
              <a:lnSpc>
                <a:spcPct val="125000"/>
              </a:lnSpc>
            </a:pP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供应商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经营规模</a:t>
            </a:r>
            <a:endParaRPr sz="2400">
              <a:latin typeface="Microsoft JhengHei"/>
              <a:cs typeface="Microsoft JhengHei"/>
            </a:endParaRPr>
          </a:p>
          <a:p>
            <a:pPr marL="1234440" marR="1120775">
              <a:lnSpc>
                <a:spcPct val="104200"/>
              </a:lnSpc>
              <a:spcBef>
                <a:spcPts val="595"/>
              </a:spcBef>
            </a:pP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财务表现</a:t>
            </a: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组织</a:t>
            </a:r>
            <a:endParaRPr sz="2400">
              <a:latin typeface="Microsoft JhengHei"/>
              <a:cs typeface="Microsoft JhengHei"/>
            </a:endParaRPr>
          </a:p>
          <a:p>
            <a:pPr marL="1234440">
              <a:lnSpc>
                <a:spcPts val="2840"/>
              </a:lnSpc>
            </a:pPr>
            <a:r>
              <a:rPr sz="2400" b="1" spc="-25">
                <a:solidFill>
                  <a:srgbClr val="FFFFFF"/>
                </a:solidFill>
                <a:latin typeface="Times New Roman"/>
                <a:cs typeface="Times New Roman"/>
              </a:rPr>
              <a:t>……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957637" y="3195637"/>
            <a:ext cx="2443480" cy="3057525"/>
            <a:chOff x="3957637" y="3195637"/>
            <a:chExt cx="2443480" cy="3057525"/>
          </a:xfrm>
        </p:grpSpPr>
        <p:sp>
          <p:nvSpPr>
            <p:cNvPr id="14" name="object 14"/>
            <p:cNvSpPr/>
            <p:nvPr/>
          </p:nvSpPr>
          <p:spPr>
            <a:xfrm>
              <a:off x="6019799" y="5791199"/>
              <a:ext cx="381000" cy="457200"/>
            </a:xfrm>
            <a:custGeom>
              <a:rect l="l" t="t" r="r" b="b"/>
              <a:pathLst>
                <a:path w="381000" h="457200">
                  <a:moveTo>
                    <a:pt x="0" y="0"/>
                  </a:moveTo>
                  <a:lnTo>
                    <a:pt x="381000" y="0"/>
                  </a:lnTo>
                </a:path>
                <a:path w="381000" h="457200">
                  <a:moveTo>
                    <a:pt x="0" y="457200"/>
                  </a:moveTo>
                  <a:lnTo>
                    <a:pt x="381000" y="45720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962400" y="3200400"/>
              <a:ext cx="1219200" cy="457200"/>
            </a:xfrm>
            <a:custGeom>
              <a:rect l="l" t="t" r="r" b="b"/>
              <a:pathLst>
                <a:path w="1219200" h="457200">
                  <a:moveTo>
                    <a:pt x="914398" y="457200"/>
                  </a:moveTo>
                  <a:lnTo>
                    <a:pt x="914398" y="342900"/>
                  </a:lnTo>
                  <a:lnTo>
                    <a:pt x="0" y="342900"/>
                  </a:lnTo>
                  <a:lnTo>
                    <a:pt x="0" y="114300"/>
                  </a:lnTo>
                  <a:lnTo>
                    <a:pt x="914398" y="114300"/>
                  </a:lnTo>
                  <a:lnTo>
                    <a:pt x="914398" y="0"/>
                  </a:lnTo>
                  <a:lnTo>
                    <a:pt x="1219200" y="228600"/>
                  </a:lnTo>
                  <a:lnTo>
                    <a:pt x="914398" y="457200"/>
                  </a:lnTo>
                  <a:close/>
                </a:path>
              </a:pathLst>
            </a:custGeom>
            <a:solidFill>
              <a:srgbClr val="99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962400" y="3200400"/>
              <a:ext cx="1219200" cy="457200"/>
            </a:xfrm>
            <a:custGeom>
              <a:rect l="l" t="t" r="r" b="b"/>
              <a:pathLst>
                <a:path w="1219200" h="457200">
                  <a:moveTo>
                    <a:pt x="0" y="114300"/>
                  </a:moveTo>
                  <a:lnTo>
                    <a:pt x="914398" y="114300"/>
                  </a:lnTo>
                  <a:lnTo>
                    <a:pt x="914398" y="0"/>
                  </a:lnTo>
                  <a:lnTo>
                    <a:pt x="1219200" y="228600"/>
                  </a:lnTo>
                  <a:lnTo>
                    <a:pt x="914398" y="457200"/>
                  </a:lnTo>
                  <a:lnTo>
                    <a:pt x="914398" y="342900"/>
                  </a:lnTo>
                  <a:lnTo>
                    <a:pt x="0" y="342900"/>
                  </a:lnTo>
                  <a:lnTo>
                    <a:pt x="0" y="11430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https://d.book118.com/897064121101006030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宋体</vt:lpstr>
      <vt:lpstr>Microsoft JhengHei</vt:lpstr>
      <vt:lpstr>Wingdings</vt:lpstr>
      <vt:lpstr>黑体</vt:lpstr>
      <vt:lpstr>Times New Roman</vt:lpstr>
      <vt:lpstr>Impact</vt:lpstr>
      <vt:lpstr>Office Theme</vt:lpstr>
      <vt:lpstr>企业竞争战略的制定</vt:lpstr>
      <vt:lpstr>StrategySelection</vt:lpstr>
      <vt:lpstr>一、确定企业宗旨和目标</vt:lpstr>
      <vt:lpstr>2、宗旨的性质</vt:lpstr>
      <vt:lpstr>PowerPoint Presentation</vt:lpstr>
      <vt:lpstr>PowerPoint Presentation</vt:lpstr>
      <vt:lpstr>3、编写企业宗旨陈述(Mission	Statement)</vt:lpstr>
      <vt:lpstr>PowerPoint Presentation</vt:lpstr>
      <vt:lpstr>我们公司在八十年代的目的是成为世界上（市场）最好的、以培养顾客为导向的护肤品（产品）公司</vt:lpstr>
      <vt:lpstr>我们这样做是因为本公司理解妇女们都希望貌美
和活泼，这就是我们80年代所要满足的需求。同样重 要的是我们关心我们的顾客，并且我们要保证顾客知道这一点，因为顾客并不关心我们知道多少，直到她们知道我们多么关心她们。（利益协调）</vt:lpstr>
      <vt:lpstr>4、目标(Goals)的建立</vt:lpstr>
      <vt:lpstr>PowerPoint Presentation</vt:lpstr>
      <vt:lpstr>PowerPoint Presentation</vt:lpstr>
      <vt:lpstr>PowerPoint Presentation</vt:lpstr>
      <vt:lpstr>事业与理想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2024-09-02T03:25:57.880</cp:lastPrinted>
  <dcterms:created xsi:type="dcterms:W3CDTF">2024-09-01T19:25:57Z</dcterms:created>
  <dcterms:modified xsi:type="dcterms:W3CDTF">2024-09-01T19:25:59Z</dcterms:modified>
</cp:coreProperties>
</file>