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BD616AD-41EC-4271-9277-FC3FFC3593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BE5F94-E307-4CF3-8184-3AB77643C8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19F0744-92C8-4BF0-A7D1-25C4C893DF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5AE3C0E-7767-4AAA-B1DB-8098CEE98D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4F3052B-5875-4176-BC3C-EC561354551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9A1D810-06F4-40F3-B584-DA63C3D5813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0C0DEB3-A15B-4323-8451-AA6743E1246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4AB4345-1AD3-40C7-A2B8-6795592BF0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4FA921B-F612-4F7C-B322-5094D95EE1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6EA48E-E57B-4F46-8B7A-FECC573B86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8C5D5A-061B-4B23-B45C-BA14DD53F4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7101201044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纤支镜在肺部肿瘤的分期和评估中的应用</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纤支镜简介与原理</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肺部肿瘤概述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纤支镜在肺部肿瘤分期中应用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纤支镜在肺部肿瘤评估中应用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并发症处理与风险防范</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01</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纤支镜简介与原理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纤支镜，全称为纤维支气管镜，是一种由几万根透光度很高的玻璃或丙烯树脂拉成很细的纤维所组成的导光束，用来诊断和治疗支气管疾病的一种仪器。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发展历程</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纤支镜经历了从硬质支气管镜到可曲式支气管镜的演变。随着光学技术、电子技术和计算机技术的不断发展，纤支镜的构造和性能也不断改进和完善，使其在肺部疾病的诊断和治疗中发挥着越来越重要的作用。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纤支镜定义及发展历程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纤支镜通过口或鼻插入患者的下呼吸道，利用透光度很高的玻璃或丙烯树脂纤维所组成的导光束，将气管、支气管及更远处的图像传输到显示屏上，供医生观察和诊断。</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工作原理</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患者通常采用仰卧位，头部稍后仰。医生将纤支镜经口或鼻插入，通过声门进入气管和支气管。在插入过程中，医生会观察患者的呼吸、心率等生命体征，并根据需要采集样本或进行治疗。</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操作方法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工作原理与操作方法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适应症</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纤支镜适用于多种肺部疾病的诊断和治疗，如肺癌、肺炎、肺结核等。特别是在肺癌的分期和评估中，纤支镜可以帮助医生确定肿瘤的位置、大小和侵犯范围，为制定治疗方案提供重要依据。</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禁忌症</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虽然纤支镜在肺部疾病的诊断和治疗中具有重要作用，但并非所有患者都适合接受纤支镜检查。例如，严重心肺功能不全、凝血机制障碍、严重上腔静脉阻塞综合征以及不能耐受检查者等，都是纤支镜检查的禁忌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适应症与禁忌症</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安全性及并发症预防</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纤支镜检查是一种相对安全的检查方法。在检查前，医生会详细询问患者的病史和过敏史，并进行必要的体格检查和实验室检查，以确保患者的安全。在检查过程中，医生会密切观察患者的生命体征，并根据需要及时处理可能出现的异常情况。</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安全性</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虽然纤支镜检查的并发症发生率较低，但仍需采取有效措施进行预防。常见的并发症包括喉头水肿、支气管痉挛、出血、感染等。为预防这些并发症的发生，医生会在检查前对患者进行充分的评估和准备，并在检查过程中严格遵守无菌操作原则。同时，医生还会在检查后密切观察患者的病情变化，并及时处理可能出现的异常情况。</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并发症预防</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02</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肺部肿瘤概述</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肺部肿瘤是全球范围内发病率和死亡率较高的恶性肿瘤之一，与环境因素、吸烟习惯等密切相关。</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发病率与死亡率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3875" r="38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地域与人群分布</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3892" r="138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流行趋势与变化</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917" r="191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肺部肿瘤的发病率在不同地域和人群中存在差异，城市地区、工业发达地区的发病率相对较高。</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近年来，随着吸烟人群的减少和早期筛查的普及，肺部肿瘤的发病率和死亡率呈现缓慢下降趋势。</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肺部肿瘤流行病学特点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肺部肿瘤早期症状不典型，随着病情发展可出现咳嗽、咳痰、胸痛、呼吸困难等症状。</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临床表现</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肺部肿瘤的诊断主要依据影像学检查（如X线、CT等）和病理学检查（如痰细胞学检查、支气管镜检查等）。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诊断依据</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根据肿瘤的大小、侵犯范围、淋巴结转移情况等，肺部肿瘤可分为不同的分期和分型，对治疗和预后评估有重要意义。</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分期与分型</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临床表现与诊断依据</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治疗方法及预后评估</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治疗方法</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肺部肿瘤的治疗方法包括手术切除、放疗、化疗、免疫治疗等，具体方案需根据患者病情和身体状况制定。</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预后评估</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预后评估主要依据肿瘤的分期、分型、治疗方式等因素，早期发现和规范治疗可显著提高患者的生存率和生活质量。</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生存率</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肺部肿瘤的生存率与肿瘤的分期、分型、治疗方式等因素有关，早期肺部肿瘤的5年生存率较高。</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生活质量影响因素</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肺部肿瘤患者的生活质量受到多种因素的影响，包括身体状况、心理状态、社会支持等。积极的治疗和康复措施有助于提高患者的生活质量。</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生存率与生活质量影响因素</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03</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纤支镜在肺部肿瘤分期中应用</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TNM分期系统简介</a:t>
              </a:r>
            </a:p>
          </p:txBody>
        </p:sp>
      </p:grpSp>
      <p:sp>
        <p:nvSpPr>
          <p:cNvPr id="43" name="TextBox 43"/>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TNM分期系统是国际通用的肿瘤分期标准，其中T代表原发肿瘤的大小和侵犯范围，N代表区域淋巴结转移情况，M代表远处转移情况。</a:t>
            </a:r>
          </a:p>
        </p:txBody>
      </p:sp>
      <p:sp>
        <p:nvSpPr>
          <p:cNvPr id="44" name="TextBox 44"/>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TNM分期系统对于肺部肿瘤的分期具有重要意义，能够准确评估患者的病情和预后，为制定治疗方案提供依据。</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483105"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483105"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83105"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纤支镜在TNM分期中作用</a:t>
              </a:r>
            </a:p>
          </p:txBody>
        </p:sp>
      </p:grpSp>
      <p:sp>
        <p:nvSpPr>
          <p:cNvPr id="27" name="TextBox 27"/>
          <p:cNvSpPr txBox="1"/>
          <p:nvPr/>
        </p:nvSpPr>
        <p:spPr>
          <a:xfrm>
            <a:off x="6483105" y="2015068"/>
            <a:ext cx="5082159" cy="1071601"/>
          </a:xfrm>
          <a:prstGeom prst="rect">
            <a:avLst/>
          </a:prstGeom>
        </p:spPr>
        <p:txBody>
          <a:bodyPr vert="horz" wrap="square" lIns="0"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pPr>
            <a:r>
              <a:rPr lang="en-US" sz="1500">
                <a:solidFill>
                  <a:schemeClr val="dk1">
                    <a:alpha val="100000"/>
                  </a:schemeClr>
                </a:solidFill>
                <a:latin typeface="Microsoft Yahei"/>
                <a:ea typeface="Microsoft Yahei"/>
                <a:cs typeface="Microsoft Yahei"/>
              </a:rPr>
              <a:t>纤支镜可以直接观察气道和支气管的病变情况，对于T分期的评估具有重要价值，能够准确判断肿瘤的大小、形态和侵犯范围。</a:t>
            </a:r>
          </a:p>
        </p:txBody>
      </p:sp>
      <p:sp>
        <p:nvSpPr>
          <p:cNvPr id="28" name="TextBox 28"/>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02</a:t>
            </a:r>
          </a:p>
        </p:txBody>
      </p:sp>
      <p:sp>
        <p:nvSpPr>
          <p:cNvPr id="29" name="TextBox 29"/>
          <p:cNvSpPr txBox="1"/>
          <p:nvPr/>
        </p:nvSpPr>
        <p:spPr>
          <a:xfrm>
            <a:off x="6483105" y="3652633"/>
            <a:ext cx="5082159" cy="1071601"/>
          </a:xfrm>
          <a:prstGeom prst="rect">
            <a:avLst/>
          </a:prstGeom>
        </p:spPr>
        <p:txBody>
          <a:bodyPr vert="horz" wrap="square" lIns="0"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pPr>
            <a:r>
              <a:rPr lang="en-US" sz="1500">
                <a:solidFill>
                  <a:schemeClr val="dk1">
                    <a:alpha val="100000"/>
                  </a:schemeClr>
                </a:solidFill>
                <a:latin typeface="Microsoft Yahei"/>
                <a:ea typeface="Microsoft Yahei"/>
                <a:cs typeface="Microsoft Yahei"/>
              </a:rPr>
              <a:t>通过纤支镜进行针吸活检（TBNA）或刷检等技术，可以获取肿瘤组织或细胞进行病理学检查，进一步确定N分期和M分期。</a:t>
            </a:r>
          </a:p>
        </p:txBody>
      </p:sp>
      <p:sp>
        <p:nvSpPr>
          <p:cNvPr id="30" name="TextBox 3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03</a:t>
            </a:r>
          </a:p>
        </p:txBody>
      </p:sp>
      <p:sp>
        <p:nvSpPr>
          <p:cNvPr id="31" name="TextBox 31"/>
          <p:cNvSpPr txBox="1"/>
          <p:nvPr/>
        </p:nvSpPr>
        <p:spPr>
          <a:xfrm>
            <a:off x="6483105" y="5239966"/>
            <a:ext cx="5082159" cy="1071601"/>
          </a:xfrm>
          <a:prstGeom prst="rect">
            <a:avLst/>
          </a:prstGeom>
        </p:spPr>
        <p:txBody>
          <a:bodyPr vert="horz" wrap="square" lIns="0"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pPr>
            <a:r>
              <a:rPr lang="en-US" sz="1500">
                <a:solidFill>
                  <a:schemeClr val="dk1">
                    <a:alpha val="100000"/>
                  </a:schemeClr>
                </a:solidFill>
                <a:latin typeface="Microsoft Yahei"/>
                <a:ea typeface="Microsoft Yahei"/>
                <a:cs typeface="Microsoft Yahei"/>
              </a:rPr>
              <a:t>纤支镜还可以辅助进行胸腔镜或纵隔镜等检查，提高分期的准确性。</a:t>
            </a:r>
          </a:p>
        </p:txBody>
      </p:sp>
      <p:sp>
        <p:nvSpPr>
          <p:cNvPr id="32" name="TextBox 32"/>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01</a:t>
            </a:r>
          </a:p>
        </p:txBody>
      </p:sp>
      <p:sp>
        <p:nvSpPr>
          <p:cNvPr id="33" name="AutoShape 33"/>
          <p:cNvSpPr/>
          <p:nvPr/>
        </p:nvSpPr>
        <p:spPr>
          <a:xfrm>
            <a:off x="616886" y="1350481"/>
            <a:ext cx="4929007" cy="4929007"/>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1224015" y="1957609"/>
            <a:ext cx="3714750" cy="371475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1795515" y="2529109"/>
            <a:ext cx="2571750" cy="257175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533112" y="3266707"/>
            <a:ext cx="1096555" cy="1096555"/>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5"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实际操作技巧与注意事项</a:t>
              </a:r>
            </a:p>
          </p:txBody>
        </p:sp>
      </p:grpSp>
      <p:sp>
        <p:nvSpPr>
          <p:cNvPr id="28" name="AutoShape 28"/>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sp>
        <p:nvSpPr>
          <p:cNvPr id="30" name="TextBox 30"/>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操作前需对患者进行全面评估，包括心肺功能、凝血功能等，确保手术安全。</a:t>
            </a:r>
          </a:p>
        </p:txBody>
      </p:sp>
      <p:sp>
        <p:nvSpPr>
          <p:cNvPr id="31" name="AutoShape 31"/>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sp>
        <p:nvSpPr>
          <p:cNvPr id="33" name="TextBox 33"/>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操作过程中需保持轻柔、准确，避免对肿瘤造成刺激或损伤，减少并发症的发生。</a:t>
            </a:r>
          </a:p>
        </p:txBody>
      </p:sp>
      <p:sp>
        <p:nvSpPr>
          <p:cNvPr id="34" name="AutoShape 34"/>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术后需密切观察患者的生命体征和病情变化，及时处理可能出现的并发症。</a:t>
            </a:r>
          </a:p>
        </p:txBody>
      </p:sp>
      <p:sp>
        <p:nvSpPr>
          <p:cNvPr id="36" name="TextBox 36"/>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https://d.book118.com/897101201044006051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Arial"/>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Arial"/>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2024-09-24T06:53:33.440</cp:lastPrinted>
  <dcterms:created xsi:type="dcterms:W3CDTF">2024-09-23T22:53:33Z</dcterms:created>
  <dcterms:modified xsi:type="dcterms:W3CDTF">2024-09-23T22:53:35Z</dcterms:modified>
</cp:coreProperties>
</file>