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2" r:id="rId2"/>
    <p:sldMasterId id="2147483710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A01FE-80D9-4019-943C-D005E9684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0FB27-EC06-4681-AEAD-9BBBEED4F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EEA8F-96EF-4739-A707-FA155878F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33930-44E5-4971-9E53-7D7C1B341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829697-7A0C-46DD-8B01-C38215E26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AFB39-A111-4C46-A686-5ABA7191B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02A4A-D503-4140-9BF4-29372AD6F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3C7BB-D184-404A-B3C0-A69190838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65A05-0729-49EB-BAB4-FAE5A6715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DB792-2542-4214-A5E0-739C92716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9E5A7-66B3-4B66-910B-EEBB439CA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558"/>
            <a:ext cx="7772400" cy="1470116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440"/>
            <a:ext cx="6400800" cy="175270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7173"/>
            <a:ext cx="7772400" cy="136216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893"/>
            <a:ext cx="7772400" cy="150028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225"/>
            <a:ext cx="4038600" cy="339587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225"/>
            <a:ext cx="4038600" cy="339587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55"/>
            <a:ext cx="8229600" cy="1143071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208"/>
            <a:ext cx="4040188" cy="63980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5010"/>
            <a:ext cx="4040188" cy="395153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535208"/>
            <a:ext cx="4041775" cy="63980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2175010"/>
            <a:ext cx="4041775" cy="395153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5" name="组合 4"/>
          <p:cNvGrpSpPr/>
          <p:nvPr userDrawn="1"/>
        </p:nvGrpSpPr>
        <p:grpSpPr>
          <a:xfrm>
            <a:off x="2375756" y="309636"/>
            <a:ext cx="2813723" cy="355494"/>
            <a:chOff x="665958" y="319364"/>
            <a:chExt cx="3751634" cy="355581"/>
          </a:xfrm>
        </p:grpSpPr>
        <p:sp>
          <p:nvSpPr>
            <p:cNvPr id="6" name="文本框 23"/>
            <p:cNvSpPr txBox="1"/>
            <p:nvPr/>
          </p:nvSpPr>
          <p:spPr>
            <a:xfrm>
              <a:off x="665958" y="319364"/>
              <a:ext cx="1869442" cy="33726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16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标题文字内容 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" name="文本框 23"/>
            <p:cNvSpPr txBox="1"/>
            <p:nvPr/>
          </p:nvSpPr>
          <p:spPr>
            <a:xfrm>
              <a:off x="2306003" y="429775"/>
              <a:ext cx="2111589" cy="24517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ru-RU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000" smtClean="0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  Click </a:t>
              </a:r>
              <a:r>
                <a:rPr lang="en-US" altLang="zh-CN" sz="1000">
                  <a:solidFill>
                    <a:schemeClr val="tx1">
                      <a:lumMod val="50000"/>
                      <a:lumOff val="5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rPr>
                <a:t>here to add Title</a:t>
              </a:r>
              <a:endParaRPr lang="zh-CN" altLang="en-US" sz="10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8" name="矩形 7"/>
          <p:cNvSpPr/>
          <p:nvPr userDrawn="1"/>
        </p:nvSpPr>
        <p:spPr>
          <a:xfrm>
            <a:off x="5724128" y="309636"/>
            <a:ext cx="3419872" cy="44315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9" name="矩形 8"/>
          <p:cNvSpPr/>
          <p:nvPr userDrawn="1"/>
        </p:nvSpPr>
        <p:spPr>
          <a:xfrm>
            <a:off x="0" y="309636"/>
            <a:ext cx="1943708" cy="43194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0" name="矩形 9"/>
          <p:cNvSpPr/>
          <p:nvPr userDrawn="1"/>
        </p:nvSpPr>
        <p:spPr>
          <a:xfrm>
            <a:off x="5688128" y="309636"/>
            <a:ext cx="36000" cy="4318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1" name="矩形 10"/>
          <p:cNvSpPr/>
          <p:nvPr userDrawn="1"/>
        </p:nvSpPr>
        <p:spPr>
          <a:xfrm>
            <a:off x="1943708" y="309636"/>
            <a:ext cx="36000" cy="4318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</p:cSld>
  <p:clrMapOvr>
    <a:masterClrMapping/>
  </p:clrMapOvr>
  <p:transition advClick="0" advTm="1000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dur="500" fill="hold" grpId="2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dur="500" fill="hold" grpId="3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1"/>
      <p:bldP spid="10" grpId="2"/>
      <p:bldP spid="11" grpId="3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73067"/>
            <a:ext cx="3008313" cy="11621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67"/>
            <a:ext cx="5111750" cy="58534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435190"/>
            <a:ext cx="3008313" cy="46913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896"/>
            <a:ext cx="5486400" cy="566773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813"/>
            <a:ext cx="5486400" cy="411505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669"/>
            <a:ext cx="5486400" cy="8049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6388"/>
            <a:ext cx="2057400" cy="4389709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6388"/>
            <a:ext cx="6019800" cy="4389709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advClick="0" advTm="1000">
    <p:strips dir="rd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119B5-5681-403A-890C-31B5DA30945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745"/>
            <a:ext cx="2895600" cy="365149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C3CBB-3DD3-44D7-A6CB-12C5A9732C6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B3E8A1-A929-4838-B3D4-FE44A5CAA5D6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D89A70-2703-4228-BDEF-180967B8E827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706F0C-93D9-450F-B14F-67FC851DB9B2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425DEB-5AC2-4BAA-89D5-F4DE61E3E7DA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20A482-FE7F-4BCB-AE02-BA3D1ECB3FD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C6A5D6-77FA-4558-85E8-1B7D440FA4AF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5422ED-769A-45A8-8037-5AD4939FFEDE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C95B4B-AE34-4146-8AC5-BC6EEEEA572D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569D93-B49F-4667-8665-61ACB8F13B2F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0363" y="685800"/>
            <a:ext cx="2135187" cy="51816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85800"/>
            <a:ext cx="6256338" cy="51816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DD08E0-6E67-421E-A5F4-0FC4379D21BD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dgm" preserve="1">
  <p:cSld name="标题和图示或组织结构图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pPr lvl="0"/>
            <a:endParaRPr lang="zh-CN" alt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1891C9-FB3B-44A9-8EE2-9AE008293671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OverObj" preserve="1">
  <p:cSld name="标题和文本在内容之上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4800" y="1981200"/>
            <a:ext cx="8540750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04800" y="4000500"/>
            <a:ext cx="8540750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880B09-56BA-4F90-ADDF-F3F72ED4EDA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AndTx" preserve="1">
  <p:cSld name="标题，内容与文本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3E14FF-B387-42EC-A839-B0BFA6A3F951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Only" preserve="1">
  <p:cSld name="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301625" y="685800"/>
            <a:ext cx="8543925" cy="51816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A8EB0F-6CBF-4CEC-A438-DA4F91B84889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OverTx" preserve="1">
  <p:cSld name="标题和内容在文本之上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8540750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304800" y="4000500"/>
            <a:ext cx="8540750" cy="186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C1EA95-8D8D-4FA8-90F6-B7ED71C225A4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AndObj" preserve="1">
  <p:cSld name="标题，文本与内容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5" y="685800"/>
            <a:ext cx="854075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4800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1981200"/>
            <a:ext cx="4194175" cy="3886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3CED99-354E-47DB-9FC2-3A2EC26E01BF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3C171F-8C0C-40F7-81F1-A597458EEB31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slideLayout" Target="../slideLayouts/slideLayout36.xml" /><Relationship Id="rId14" Type="http://schemas.openxmlformats.org/officeDocument/2006/relationships/slideLayout" Target="../slideLayouts/slideLayout37.xml" /><Relationship Id="rId15" Type="http://schemas.openxmlformats.org/officeDocument/2006/relationships/slideLayout" Target="../slideLayouts/slideLayout38.xml" /><Relationship Id="rId16" Type="http://schemas.openxmlformats.org/officeDocument/2006/relationships/slideLayout" Target="../slideLayouts/slideLayout39.xml" /><Relationship Id="rId17" Type="http://schemas.openxmlformats.org/officeDocument/2006/relationships/slideLayout" Target="../slideLayouts/slideLayout40.xml" /><Relationship Id="rId18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55"/>
            <a:ext cx="8229600" cy="11430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300"/>
            <a:ext cx="8229600" cy="45262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744"/>
            <a:ext cx="2133600" cy="3651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200" b="1" i="0" u="none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93307F22-230B-43CC-A12D-60549723895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744"/>
            <a:ext cx="2895600" cy="3651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200" b="1" i="0" u="none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744"/>
            <a:ext cx="2133600" cy="3651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200" b="1" i="0" u="none" kern="1200">
                <a:solidFill>
                  <a:schemeClr val="tx1">
                    <a:tint val="75000"/>
                  </a:schemeClr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C2D381C-2371-41C8-9939-C182CA1622F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</p:sldLayoutIdLst>
  <p:transition advClick="0" advTm="1000">
    <p:strips dir="rd"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3075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2836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2836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2836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53983738-ADE6-44E4-83DE-41A024D79A8C}" type="slidenum">
              <a:rPr lang="en-US" altLang="zh-CN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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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0310120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sz="5400">
                <a:solidFill>
                  <a:srgbClr val="3A2246"/>
                </a:solidFill>
                <a:ea typeface="微软雅黑" panose="020b0503020204020204" charset="-122"/>
              </a:rPr>
              <a:t>癫痫病人的护理</a:t>
            </a:r>
            <a:endParaRPr sz="540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04800" y="2744788"/>
            <a:ext cx="8540750" cy="3122612"/>
          </a:xfrm>
        </p:spPr>
        <p:txBody>
          <a:bodyPr/>
          <a:lstStyle/>
          <a:p>
            <a:pPr eaLnBrk="1" hangingPunct="1"/>
            <a:r>
              <a:rPr lang="en-US" altLang="zh-CN" smtClean="0">
                <a:solidFill>
                  <a:srgbClr val="3A2246"/>
                </a:solidFill>
                <a:ea typeface="微软雅黑" panose="020b0503020204020204" charset="-122"/>
              </a:rPr>
              <a:t> </a:t>
            </a:r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癫痫是慢性反复发作性短暂脑功能失调综合征,以脑神经元异常放电引起反复痫性发作为特征,是发作性意识丧失的常见原因。</a:t>
            </a:r>
            <a:endParaRPr lang="zh-CN" altLang="en-US" smtClean="0">
              <a:solidFill>
                <a:srgbClr val="3A2246"/>
              </a:solidFill>
              <a:ea typeface="微软雅黑" panose="020b0503020204020204" charset="-122"/>
            </a:endParaRPr>
          </a:p>
          <a:p>
            <a:pPr eaLnBrk="1" hangingPunct="1"/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是神经系统疾病中仅次于脑卒中的第二大常见疾病。</a:t>
            </a:r>
            <a:endParaRPr lang="zh-CN" altLang="en-US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6147" name="AutoShape 4"/>
          <p:cNvSpPr>
            <a:spLocks noChangeArrowheads="1"/>
          </p:cNvSpPr>
          <p:nvPr>
            <p:ph type="title"/>
          </p:nvPr>
        </p:nvSpPr>
        <p:spPr>
          <a:xfrm>
            <a:off x="2590800" y="838200"/>
            <a:ext cx="2362200" cy="11430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33CCCC">
              <a:alpha val="50980"/>
            </a:srgbClr>
          </a:solidFill>
        </p:spPr>
        <p:txBody>
          <a:bodyPr/>
          <a:lstStyle/>
          <a:p>
            <a:pPr eaLnBrk="1" hangingPunct="1"/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定义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838200" y="2438400"/>
            <a:ext cx="7467600" cy="3429000"/>
          </a:xfrm>
        </p:spPr>
        <p:txBody>
          <a:bodyPr/>
          <a:lstStyle/>
          <a:p>
            <a:pPr algn="just" eaLnBrk="1" hangingPunct="1">
              <a:buFont typeface="Wingdings" panose="05000000000000000000" pitchFamily="2" charset="2"/>
              <a:buNone/>
            </a:pPr>
            <a:r>
              <a:rPr lang="en-US" altLang="zh-CN" smtClean="0">
                <a:solidFill>
                  <a:srgbClr val="3A2246"/>
                </a:solidFill>
                <a:ea typeface="微软雅黑" panose="020b0503020204020204" charset="-122"/>
              </a:rPr>
              <a:t>           </a:t>
            </a:r>
            <a:r>
              <a:rPr lang="zh-CN" altLang="en-US" sz="3600" smtClean="0">
                <a:solidFill>
                  <a:srgbClr val="3A2246"/>
                </a:solidFill>
                <a:ea typeface="微软雅黑" panose="020b0503020204020204" charset="-122"/>
              </a:rPr>
              <a:t>癫痫发病机制复杂,尚未完全阐明,但引起发作的主要电生理改变为大脑神经元出现异常、过度放电。</a:t>
            </a:r>
            <a:endParaRPr lang="zh-CN" altLang="en-US" sz="3600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7171" name="AutoShape 4"/>
          <p:cNvSpPr>
            <a:spLocks noChangeArrowheads="1"/>
          </p:cNvSpPr>
          <p:nvPr>
            <p:ph type="title"/>
          </p:nvPr>
        </p:nvSpPr>
        <p:spPr>
          <a:xfrm>
            <a:off x="2667000" y="838200"/>
            <a:ext cx="2211388" cy="8382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>
              <a:alpha val="50980"/>
            </a:srgbClr>
          </a:solidFill>
        </p:spPr>
        <p:txBody>
          <a:bodyPr/>
          <a:lstStyle/>
          <a:p>
            <a:pPr eaLnBrk="1" hangingPunct="1"/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发病机制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603250" y="2133600"/>
            <a:ext cx="8540750" cy="2743200"/>
          </a:xfrm>
        </p:spPr>
        <p:txBody>
          <a:bodyPr/>
          <a:lstStyle/>
          <a:p>
            <a:pPr eaLnBrk="1" hangingPunct="1"/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原发性癫痫又称特发性癫痫,主要由遗传因素所致。</a:t>
            </a:r>
            <a:endParaRPr lang="zh-CN" altLang="en-US" smtClean="0">
              <a:solidFill>
                <a:srgbClr val="3A2246"/>
              </a:solidFill>
              <a:ea typeface="微软雅黑" panose="020b0503020204020204" charset="-122"/>
            </a:endParaRPr>
          </a:p>
          <a:p>
            <a:pPr eaLnBrk="1" hangingPunct="1"/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继发性癫痫又称症状性癫痫,由脑内器质性病变与代谢疾病所致。 </a:t>
            </a:r>
            <a:endParaRPr lang="zh-CN" altLang="en-US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8195" name="AutoShape 5"/>
          <p:cNvSpPr>
            <a:spLocks noChangeArrowheads="1"/>
          </p:cNvSpPr>
          <p:nvPr>
            <p:ph type="title"/>
          </p:nvPr>
        </p:nvSpPr>
        <p:spPr>
          <a:xfrm>
            <a:off x="2628900" y="915988"/>
            <a:ext cx="2717800" cy="730250"/>
          </a:xfrm>
          <a:prstGeom prst="wave">
            <a:avLst>
              <a:gd name="adj1" fmla="val 13005"/>
              <a:gd name="adj2" fmla="val 0"/>
            </a:avLst>
          </a:prstGeom>
          <a:solidFill>
            <a:srgbClr val="993366">
              <a:alpha val="50980"/>
            </a:srgbClr>
          </a:solidFill>
        </p:spPr>
        <p:txBody>
          <a:bodyPr/>
          <a:lstStyle/>
          <a:p>
            <a:pPr eaLnBrk="1" hangingPunct="1"/>
            <a:r>
              <a:rPr lang="zh-CN" altLang="en-US" sz="2800" b="1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分  类</a:t>
            </a:r>
            <a:endParaRPr lang="zh-CN" altLang="en-US" sz="2800" b="1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14"/>
          <p:cNvSpPr>
            <a:spLocks noChangeArrowheads="1"/>
          </p:cNvSpPr>
          <p:nvPr/>
        </p:nvSpPr>
        <p:spPr bwMode="auto">
          <a:xfrm>
            <a:off x="3199105" y="762000"/>
            <a:ext cx="2593391" cy="762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i="1" u="sng">
                <a:solidFill>
                  <a:srgbClr val="3A2246"/>
                </a:solidFill>
                <a:ea typeface="微软雅黑" panose="020b0503020204020204" charset="-122"/>
              </a:rPr>
              <a:t>护理评估</a:t>
            </a:r>
            <a:endParaRPr lang="zh-CN" altLang="en-US" sz="4400" i="1" u="sng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9219" name="AutoShape 15"/>
          <p:cNvSpPr>
            <a:spLocks noChangeArrowheads="1"/>
          </p:cNvSpPr>
          <p:nvPr>
            <p:ph type="body" idx="4294967295"/>
          </p:nvPr>
        </p:nvSpPr>
        <p:spPr>
          <a:xfrm>
            <a:off x="457200" y="1752600"/>
            <a:ext cx="2438400" cy="11430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339966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b="1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    </a:t>
            </a:r>
            <a:r>
              <a:rPr lang="zh-CN" altLang="en-US" b="1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健康史</a:t>
            </a:r>
            <a:endParaRPr lang="zh-CN" altLang="en-US" b="1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sp>
        <p:nvSpPr>
          <p:cNvPr id="9220" name="AutoShape 17"/>
          <p:cNvSpPr>
            <a:spLocks noChangeArrowheads="1"/>
          </p:cNvSpPr>
          <p:nvPr/>
        </p:nvSpPr>
        <p:spPr bwMode="auto">
          <a:xfrm>
            <a:off x="1600200" y="2590800"/>
            <a:ext cx="2438400" cy="11430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>
              <a:alpha val="5098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en-US" altLang="zh-CN" sz="3200" b="1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 </a:t>
            </a:r>
            <a:r>
              <a:rPr lang="zh-CN" altLang="en-US" sz="3200" b="1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身体状况</a:t>
            </a:r>
            <a:endParaRPr lang="zh-CN" altLang="en-US" sz="3200" b="1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sp>
        <p:nvSpPr>
          <p:cNvPr id="9221" name="AutoShape 18"/>
          <p:cNvSpPr>
            <a:spLocks noChangeArrowheads="1"/>
          </p:cNvSpPr>
          <p:nvPr/>
        </p:nvSpPr>
        <p:spPr bwMode="auto">
          <a:xfrm>
            <a:off x="2819400" y="3352800"/>
            <a:ext cx="3352800" cy="11430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99CC">
              <a:alpha val="5098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en-US" altLang="zh-CN" sz="3200" b="1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 </a:t>
            </a:r>
            <a:r>
              <a:rPr lang="zh-CN" altLang="en-US" sz="3200" b="1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心理</a:t>
            </a:r>
            <a:r>
              <a:rPr lang="en-US" altLang="zh-CN" sz="3200" b="1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-</a:t>
            </a:r>
            <a:r>
              <a:rPr lang="zh-CN" altLang="en-US" sz="3200" b="1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社会状况</a:t>
            </a:r>
            <a:r>
              <a:rPr lang="zh-CN" altLang="en-US" sz="3200">
                <a:solidFill>
                  <a:srgbClr val="3A2246"/>
                </a:solidFill>
                <a:ea typeface="微软雅黑" panose="020b0503020204020204" charset="-122"/>
              </a:rPr>
              <a:t> </a:t>
            </a:r>
            <a:endParaRPr lang="zh-CN" altLang="en-US" sz="320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9222" name="AutoShape 19"/>
          <p:cNvSpPr>
            <a:spLocks noChangeArrowheads="1"/>
          </p:cNvSpPr>
          <p:nvPr/>
        </p:nvSpPr>
        <p:spPr bwMode="auto">
          <a:xfrm>
            <a:off x="4648200" y="4191000"/>
            <a:ext cx="2438400" cy="11430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969696">
              <a:alpha val="5098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en-US" altLang="zh-CN" sz="3200" b="1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 </a:t>
            </a:r>
            <a:r>
              <a:rPr lang="zh-CN" altLang="en-US" sz="3200" b="1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辅助检查</a:t>
            </a:r>
            <a:endParaRPr lang="zh-CN" altLang="en-US" sz="3200" b="1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sp>
        <p:nvSpPr>
          <p:cNvPr id="9223" name="AutoShape 20"/>
          <p:cNvSpPr>
            <a:spLocks noChangeArrowheads="1"/>
          </p:cNvSpPr>
          <p:nvPr/>
        </p:nvSpPr>
        <p:spPr bwMode="auto">
          <a:xfrm>
            <a:off x="6019800" y="5029200"/>
            <a:ext cx="2590800" cy="11430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993300">
              <a:alpha val="5098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None/>
            </a:pPr>
            <a:r>
              <a:rPr lang="en-US" altLang="zh-CN" sz="3200" b="1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  </a:t>
            </a:r>
            <a:r>
              <a:rPr lang="zh-CN" altLang="en-US" sz="3200" b="1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治疗要点</a:t>
            </a:r>
            <a:endParaRPr lang="zh-CN" altLang="en-US" sz="3200" b="1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04800" y="1295400"/>
            <a:ext cx="8229600" cy="50292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询问病人有无癫痫发作的家族史。</a:t>
            </a:r>
            <a:endParaRPr lang="zh-CN" altLang="en-US" sz="2800" smtClean="0">
              <a:solidFill>
                <a:srgbClr val="3A2246"/>
              </a:solidFill>
              <a:ea typeface="微软雅黑" panose="020b0503020204020204" charset="-122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有无脑部先天性疾病、颅脑外伤、颅内感染、脑血管病、脑缺氧等病史。</a:t>
            </a:r>
            <a:endParaRPr lang="zh-CN" altLang="en-US" sz="2800" smtClean="0">
              <a:solidFill>
                <a:srgbClr val="3A2246"/>
              </a:solidFill>
              <a:ea typeface="微软雅黑" panose="020b0503020204020204" charset="-122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有无儿童期的高热惊厥、一氧化碳、药物、食物、金属类中毒及营养代谢障碍疾病。</a:t>
            </a:r>
            <a:endParaRPr lang="zh-CN" altLang="en-US" sz="2800" smtClean="0">
              <a:solidFill>
                <a:srgbClr val="3A2246"/>
              </a:solidFill>
              <a:ea typeface="微软雅黑" panose="020b0503020204020204" charset="-122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是否存在睡眠不足、饥饿、过饱、疲劳、饮酒、便秘、感情冲动、强烈的声光刺激、一过性代谢紊乱等诱发因素。</a:t>
            </a:r>
            <a:endParaRPr lang="zh-CN" altLang="en-US" sz="2800" smtClean="0">
              <a:solidFill>
                <a:srgbClr val="3A2246"/>
              </a:solidFill>
              <a:ea typeface="微软雅黑" panose="020b0503020204020204" charset="-122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了解首次癫痫发作的时间、诱因、表现,发作频度、诊治经过及用药情况等。</a:t>
            </a:r>
            <a:endParaRPr lang="zh-CN" altLang="en-US" sz="2800" smtClean="0">
              <a:solidFill>
                <a:srgbClr val="3A2246"/>
              </a:solidFill>
              <a:ea typeface="微软雅黑" panose="020b0503020204020204" charset="-122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女病人应了解其癫痫发作与月经有无关系。</a:t>
            </a:r>
            <a:endParaRPr lang="zh-CN" altLang="en-US" sz="2800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10243" name="AutoShape 4"/>
          <p:cNvSpPr>
            <a:spLocks noChangeArrowheads="1"/>
          </p:cNvSpPr>
          <p:nvPr>
            <p:ph type="title"/>
          </p:nvPr>
        </p:nvSpPr>
        <p:spPr>
          <a:xfrm>
            <a:off x="3124200" y="228600"/>
            <a:ext cx="2514600" cy="8382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健康史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04800" y="2133600"/>
            <a:ext cx="8229600" cy="4038600"/>
          </a:xfrm>
        </p:spPr>
        <p:txBody>
          <a:bodyPr/>
          <a:lstStyle/>
          <a:p>
            <a:pPr algn="just" eaLnBrk="1" hangingPunct="1"/>
            <a:r>
              <a:rPr lang="zh-CN" altLang="en-US" sz="36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癫痫具有短暂性、刻板性、间歇性与反复发作性特征。</a:t>
            </a:r>
            <a:endParaRPr lang="zh-CN" altLang="en-US" sz="36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algn="just" eaLnBrk="1" hangingPunct="1"/>
            <a:r>
              <a:rPr lang="zh-CN" altLang="en-US" sz="36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癫痫发作常分为部分性发作、全面性发作与不能分类的癫痫发作三大类。</a:t>
            </a:r>
            <a:endParaRPr lang="zh-CN" altLang="en-US" sz="36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sp>
        <p:nvSpPr>
          <p:cNvPr id="11267" name="AutoShape 3"/>
          <p:cNvSpPr>
            <a:spLocks noChangeArrowheads="1"/>
          </p:cNvSpPr>
          <p:nvPr>
            <p:ph type="title"/>
          </p:nvPr>
        </p:nvSpPr>
        <p:spPr>
          <a:xfrm>
            <a:off x="2474913" y="457200"/>
            <a:ext cx="2405062" cy="1127125"/>
          </a:xfrm>
          <a:prstGeom prst="wave">
            <a:avLst>
              <a:gd name="adj1" fmla="val 13005"/>
              <a:gd name="adj2" fmla="val 0"/>
            </a:avLst>
          </a:prstGeom>
          <a:solidFill>
            <a:srgbClr val="808000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身体状况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1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04800" y="1676400"/>
            <a:ext cx="85344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US" altLang="zh-CN" b="1" smtClean="0">
                <a:solidFill>
                  <a:srgbClr val="3A2246"/>
                </a:solidFill>
                <a:latin typeface="+mj-lt"/>
                <a:ea typeface="微软雅黑" panose="020b0503020204020204" charset="-122"/>
                <a:cs typeface="+mj-cs"/>
              </a:rPr>
              <a:t>1</a:t>
            </a:r>
            <a:r>
              <a:rPr lang="zh-CN" altLang="en-US" b="1" smtClean="0">
                <a:solidFill>
                  <a:srgbClr val="3A2246"/>
                </a:solidFill>
                <a:latin typeface="+mj-lt"/>
                <a:ea typeface="微软雅黑" panose="020b0503020204020204" charset="-122"/>
                <a:cs typeface="+mj-cs"/>
              </a:rPr>
              <a:t>、部分性发作   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分为下面三种类型: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(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1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)单纯部分性发作: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持续时间较短,一般不超过</a:t>
            </a:r>
            <a:r>
              <a:rPr lang="en-US" altLang="zh-CN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1min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,无意识障碍。常以发作性一侧肢体、局部肌肉感受障碍或节律性抽动为特征,或表现为杰克逊发作。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(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2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)复杂部分性发作: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又称精神运动性发作,主要特征是意识障碍。</a:t>
            </a: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于发作开始时出现各种精神症状或特别感受,随后出现意识障碍、自动症或遗忘症。此型病灶多在颞叶,又称颞叶癫痫。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(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3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)部分性发作继发泛化。</a:t>
            </a:r>
            <a:endParaRPr lang="zh-CN" altLang="en-US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sp>
        <p:nvSpPr>
          <p:cNvPr id="12291" name="AutoShape 4"/>
          <p:cNvSpPr>
            <a:spLocks noChangeArrowheads="1"/>
          </p:cNvSpPr>
          <p:nvPr>
            <p:ph type="title"/>
          </p:nvPr>
        </p:nvSpPr>
        <p:spPr>
          <a:xfrm>
            <a:off x="3200400" y="533400"/>
            <a:ext cx="2405063" cy="9906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808000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身体状况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609600" y="1981200"/>
            <a:ext cx="8075613" cy="38100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CN" b="1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2</a:t>
            </a:r>
            <a:r>
              <a:rPr lang="zh-CN" altLang="en-US" b="1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、全面性发作   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发作伴有意识障碍或以意识障碍为首发症状,分为六种类型</a:t>
            </a:r>
            <a:endParaRPr lang="zh-CN" altLang="en-US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(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1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)全面性强直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-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阵挛发作:又称大发作,是最常见的发作类型之一。主要特征为全身肌肉强直与阵挛,伴意识丧失与自主神经功能障碍。多数病人无前驱症状,发作持续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5</a:t>
            </a:r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～ 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10min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。分为三期:</a:t>
            </a:r>
            <a:endParaRPr lang="zh-CN" altLang="en-US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    ①强直期;②阵挛期;③惊厥后期。</a:t>
            </a:r>
            <a:endParaRPr lang="zh-CN" altLang="en-US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sp>
        <p:nvSpPr>
          <p:cNvPr id="13315" name="AutoShape 4"/>
          <p:cNvSpPr>
            <a:spLocks noChangeArrowheads="1"/>
          </p:cNvSpPr>
          <p:nvPr>
            <p:ph type="title"/>
          </p:nvPr>
        </p:nvSpPr>
        <p:spPr>
          <a:xfrm>
            <a:off x="3352800" y="533400"/>
            <a:ext cx="2284413" cy="8382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身体状况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685800" y="1981200"/>
            <a:ext cx="8077200" cy="3810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强直期</a:t>
            </a:r>
            <a:endParaRPr lang="zh-CN" altLang="en-US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   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病人突然意识丧失,发出尖叫后摔倒,全身骨骼肌强直性收缩,眼球上翻,喉部痉挛,口先强张后突闭,可咬破舌尖,颈部与躯干先屈曲后转为角弓反张,上肢上举后旋转为内收前旋,下肢自屈曲转为伸直、足内翻,呼吸肌强直导致呼吸暂停,持续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10</a:t>
            </a:r>
            <a:r>
              <a:rPr lang="en-US" altLang="zh-CN" smtClean="0">
                <a:solidFill>
                  <a:srgbClr val="3A2246"/>
                </a:solidFill>
                <a:ea typeface="微软雅黑" panose="020b0503020204020204" charset="-122"/>
              </a:rPr>
              <a:t>~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30s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后进入阵挛期。</a:t>
            </a:r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 </a:t>
            </a:r>
            <a:endParaRPr lang="zh-CN" altLang="en-US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14339" name="AutoShape 3"/>
          <p:cNvSpPr>
            <a:spLocks noChangeArrowheads="1"/>
          </p:cNvSpPr>
          <p:nvPr>
            <p:ph type="title"/>
          </p:nvPr>
        </p:nvSpPr>
        <p:spPr>
          <a:xfrm>
            <a:off x="3352800" y="685800"/>
            <a:ext cx="2206625" cy="8382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身体状况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533400" y="2209800"/>
            <a:ext cx="8077200" cy="35052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阵挛期</a:t>
            </a:r>
            <a:endParaRPr lang="zh-CN" altLang="en-US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  全身肌肉一张一弛交替抽搐,阵挛频率逐渐变慢,松弛期逐渐延长,本期持续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30</a:t>
            </a:r>
            <a:r>
              <a:rPr lang="zh-CN" altLang="en-US" smtClean="0">
                <a:solidFill>
                  <a:srgbClr val="3A2246"/>
                </a:solidFill>
                <a:latin typeface="宋体" panose="02010600030101010101" pitchFamily="2" charset="-122"/>
                <a:ea typeface="微软雅黑" panose="020b0503020204020204" charset="-122"/>
              </a:rPr>
              <a:t>～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60s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或更长。最后一次强烈阵挛后抽搐突然终止,所有肌肉松弛,但意识仍未恢复</a:t>
            </a:r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。 </a:t>
            </a:r>
            <a:endParaRPr lang="zh-CN" altLang="en-US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15363" name="AutoShape 3"/>
          <p:cNvSpPr>
            <a:spLocks noChangeArrowheads="1"/>
          </p:cNvSpPr>
          <p:nvPr>
            <p:ph type="title"/>
          </p:nvPr>
        </p:nvSpPr>
        <p:spPr>
          <a:xfrm>
            <a:off x="3352800" y="533400"/>
            <a:ext cx="2206625" cy="8382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身体状况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609600" y="1600200"/>
            <a:ext cx="8077200" cy="41910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惊厥后期</a:t>
            </a:r>
            <a:endParaRPr lang="zh-CN" altLang="en-US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   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阵挛期后可出现短暂的强直痉挛,以面部与咬肌为主,导致牙关紧闭,可发生舌咬伤。本期全身肌肉松弛,括约肌松弛可出现尿失禁。呼吸首先恢复,心率、血压与瞳孔也随之恢复正常,意识逐渐苏醒。发作开始至意识恢复历时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5</a:t>
            </a:r>
            <a:r>
              <a:rPr lang="zh-CN" altLang="en-US" smtClean="0">
                <a:solidFill>
                  <a:srgbClr val="3A2246"/>
                </a:solidFill>
                <a:latin typeface="宋体" panose="02010600030101010101" pitchFamily="2" charset="-122"/>
                <a:ea typeface="微软雅黑" panose="020b0503020204020204" charset="-122"/>
              </a:rPr>
              <a:t>～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10min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。部分病人进入昏睡状态,持续数小时或更长,清醒后常感头昏、头痛、全身酸痛与疲乏无力,对发作过程全无记忆。</a:t>
            </a:r>
            <a:endParaRPr lang="zh-CN" altLang="en-US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sp>
        <p:nvSpPr>
          <p:cNvPr id="16387" name="AutoShape 3"/>
          <p:cNvSpPr>
            <a:spLocks noChangeArrowheads="1"/>
          </p:cNvSpPr>
          <p:nvPr>
            <p:ph type="title"/>
          </p:nvPr>
        </p:nvSpPr>
        <p:spPr>
          <a:xfrm>
            <a:off x="3352800" y="457200"/>
            <a:ext cx="2249488" cy="974725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身体状况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04800" y="1981200"/>
            <a:ext cx="8540750" cy="38862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(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2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)强直性发作: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常在睡眠中发作,表现为全身强直性肌痉挛,常伴有瞳孔扩大、面色潮红等自主神经紊乱症状。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(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3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)阵挛性发作: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常发生于婴幼儿,表现为重复阵挛性抽动伴意识障碍,无强直期,恢复较快。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(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4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)肌阵挛发作: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表现为突然、快速、短暂的肌肉或肌群收缩,可累及全身,或局限于面部、躯干与肢体。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/>
            <a:endParaRPr lang="en-US" altLang="zh-CN" sz="2800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17411" name="AutoShape 4"/>
          <p:cNvSpPr>
            <a:spLocks noChangeArrowheads="1"/>
          </p:cNvSpPr>
          <p:nvPr>
            <p:ph type="title"/>
          </p:nvPr>
        </p:nvSpPr>
        <p:spPr>
          <a:xfrm>
            <a:off x="3200400" y="609600"/>
            <a:ext cx="1828800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808000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身体状况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609600" y="1600200"/>
            <a:ext cx="8001000" cy="44196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(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5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)失神发作: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典型失神发作称小发作,多见于儿童。特征性表现是突发短暂的(</a:t>
            </a:r>
            <a:r>
              <a:rPr lang="en-US" altLang="zh-CN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5</a:t>
            </a:r>
            <a:r>
              <a:rPr lang="zh-CN" altLang="en-US" sz="2800" smtClean="0">
                <a:solidFill>
                  <a:srgbClr val="3A2246"/>
                </a:solidFill>
                <a:latin typeface="宋体" panose="02010600030101010101" pitchFamily="2" charset="-122"/>
                <a:ea typeface="微软雅黑" panose="020b0503020204020204" charset="-122"/>
              </a:rPr>
              <a:t>～</a:t>
            </a:r>
            <a:r>
              <a:rPr lang="en-US" altLang="zh-CN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10s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)意识丧失与正在进行的动作中断,双眼茫然瞪视,呼之不应,状如</a:t>
            </a: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“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楞神</a:t>
            </a: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”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,一般可不能跌倒, 事后马上清醒,接着原先活动,对发作无记忆,每日可发作数次至数百次。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(</a:t>
            </a: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6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)失张力发作: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表现为部分或全身肌肉的张力突然降低,导致垂颈、张口、肢体下垂与跌倒等,持续数秒至</a:t>
            </a:r>
            <a:r>
              <a:rPr lang="en-US" altLang="zh-CN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1min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,发作后马上清醒并站起。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sp>
        <p:nvSpPr>
          <p:cNvPr id="18435" name="AutoShape 3"/>
          <p:cNvSpPr>
            <a:spLocks noChangeArrowheads="1"/>
          </p:cNvSpPr>
          <p:nvPr>
            <p:ph type="title"/>
          </p:nvPr>
        </p:nvSpPr>
        <p:spPr>
          <a:xfrm>
            <a:off x="3505200" y="533400"/>
            <a:ext cx="1862138" cy="728663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00FF">
              <a:alpha val="25098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身体状况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331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455613" y="1981200"/>
            <a:ext cx="8389937" cy="38862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US" altLang="zh-CN" sz="2800" smtClean="0">
                <a:solidFill>
                  <a:srgbClr val="3A2246"/>
                </a:solidFill>
                <a:ea typeface="微软雅黑" panose="020b0503020204020204" charset="-122"/>
              </a:rPr>
              <a:t> </a:t>
            </a:r>
            <a:r>
              <a:rPr lang="en-US" altLang="zh-CN" b="1" smtClean="0">
                <a:solidFill>
                  <a:srgbClr val="3A2246"/>
                </a:solidFill>
                <a:latin typeface="+mj-lt"/>
                <a:ea typeface="微软雅黑" panose="020b0503020204020204" charset="-122"/>
                <a:cs typeface="+mj-cs"/>
              </a:rPr>
              <a:t>3</a:t>
            </a:r>
            <a:r>
              <a:rPr lang="zh-CN" altLang="en-US" b="1" smtClean="0">
                <a:solidFill>
                  <a:srgbClr val="3A2246"/>
                </a:solidFill>
                <a:latin typeface="+mj-lt"/>
                <a:ea typeface="微软雅黑" panose="020b0503020204020204" charset="-122"/>
                <a:cs typeface="+mj-cs"/>
              </a:rPr>
              <a:t>、癫痫持续状态  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又称癫痫状态</a:t>
            </a:r>
            <a:endParaRPr lang="zh-CN" altLang="en-US" sz="2800" smtClean="0">
              <a:solidFill>
                <a:srgbClr val="3A2246"/>
              </a:solidFill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  ◆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指癫痫连续发作之间意识尚未完全恢复又频繁发作,或癫痫发作持续</a:t>
            </a:r>
            <a:r>
              <a:rPr lang="en-US" altLang="zh-CN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30min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以上不自行停止。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 </a:t>
            </a: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◆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常见原因为突然停用抗癫痫药,或急性脑病、脑卒中、脑炎、外伤、肿瘤与药物中毒。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 </a:t>
            </a: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◆</a:t>
            </a:r>
            <a:r>
              <a:rPr lang="zh-CN" altLang="en-US" sz="2800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抗癫痫药物治疗不规范、感染、精神紧张、过度疲劳、孕产与饮酒等可诱发因素。</a:t>
            </a:r>
            <a:endParaRPr lang="zh-CN" altLang="en-US" sz="2800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</p:txBody>
      </p:sp>
      <p:sp>
        <p:nvSpPr>
          <p:cNvPr id="19459" name="AutoShape 4"/>
          <p:cNvSpPr>
            <a:spLocks noChangeArrowheads="1"/>
          </p:cNvSpPr>
          <p:nvPr>
            <p:ph type="title"/>
          </p:nvPr>
        </p:nvSpPr>
        <p:spPr>
          <a:xfrm>
            <a:off x="3124200" y="533400"/>
            <a:ext cx="2135188" cy="9144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FF6600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600" b="1" smtClean="0">
                <a:solidFill>
                  <a:srgbClr val="3A2246"/>
                </a:solidFill>
                <a:ea typeface="微软雅黑" panose="020b0503020204020204" charset="-122"/>
              </a:rPr>
              <a:t>身体状况</a:t>
            </a:r>
            <a:endParaRPr lang="zh-CN" altLang="en-US" sz="36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AutoShape 4"/>
          <p:cNvSpPr>
            <a:spLocks noChangeArrowheads="1"/>
          </p:cNvSpPr>
          <p:nvPr>
            <p:ph type="title"/>
          </p:nvPr>
        </p:nvSpPr>
        <p:spPr>
          <a:xfrm>
            <a:off x="3200400" y="304800"/>
            <a:ext cx="2593975" cy="11430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CC99FF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2800" b="1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心理</a:t>
            </a:r>
            <a:r>
              <a:rPr lang="en-US" altLang="zh-CN" sz="2800" b="1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-</a:t>
            </a:r>
            <a:r>
              <a:rPr lang="zh-CN" altLang="en-US" sz="2800" b="1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社会状况</a:t>
            </a:r>
            <a:r>
              <a:rPr lang="zh-CN" altLang="en-US" sz="4000" smtClean="0">
                <a:solidFill>
                  <a:srgbClr val="3A2246"/>
                </a:solidFill>
                <a:ea typeface="微软雅黑" panose="020b0503020204020204" charset="-122"/>
              </a:rPr>
              <a:t> </a:t>
            </a:r>
            <a:endParaRPr lang="zh-CN" altLang="en-US" sz="4000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4800" y="1676400"/>
            <a:ext cx="8540750" cy="3733800"/>
          </a:xfrm>
        </p:spPr>
        <p:txBody>
          <a:bodyPr/>
          <a:lstStyle/>
          <a:p>
            <a:pPr eaLnBrk="1" hangingPunct="1"/>
            <a:r>
              <a:rPr lang="en-US" altLang="zh-CN" sz="2400" smtClean="0">
                <a:solidFill>
                  <a:srgbClr val="3A2246"/>
                </a:solidFill>
                <a:ea typeface="微软雅黑" panose="020b0503020204020204" charset="-122"/>
              </a:rPr>
              <a:t> </a:t>
            </a:r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癫痫发作时可出现抽搐、跌伤、尿失禁等有碍病人自身形象的表现,常使病人自尊心受挫而产生自卑感。</a:t>
            </a:r>
            <a:endParaRPr lang="zh-CN" altLang="en-US" smtClean="0">
              <a:solidFill>
                <a:srgbClr val="3A2246"/>
              </a:solidFill>
              <a:ea typeface="微软雅黑" panose="020b0503020204020204" charset="-122"/>
            </a:endParaRPr>
          </a:p>
          <a:p>
            <a:pPr eaLnBrk="1" hangingPunct="1"/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癫痫反复发作影响生活与工作,使病人对生活丧失信心。</a:t>
            </a:r>
            <a:endParaRPr lang="zh-CN" altLang="en-US" smtClean="0">
              <a:solidFill>
                <a:srgbClr val="3A2246"/>
              </a:solidFill>
              <a:ea typeface="微软雅黑" panose="020b0503020204020204" charset="-122"/>
            </a:endParaRPr>
          </a:p>
          <a:p>
            <a:pPr eaLnBrk="1" hangingPunct="1"/>
            <a:r>
              <a:rPr lang="zh-CN" altLang="en-US" smtClean="0">
                <a:solidFill>
                  <a:srgbClr val="3A2246"/>
                </a:solidFill>
                <a:ea typeface="微软雅黑" panose="020b0503020204020204" charset="-122"/>
              </a:rPr>
              <a:t>假如缺乏家庭、社会支持,病人可产生绝望心理。</a:t>
            </a:r>
            <a:endParaRPr lang="zh-CN" altLang="en-US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AutoShape 4"/>
          <p:cNvSpPr>
            <a:spLocks noChangeArrowheads="1"/>
          </p:cNvSpPr>
          <p:nvPr>
            <p:ph type="title"/>
          </p:nvPr>
        </p:nvSpPr>
        <p:spPr>
          <a:xfrm>
            <a:off x="3352800" y="0"/>
            <a:ext cx="2135188" cy="990600"/>
          </a:xfrm>
          <a:prstGeom prst="wave">
            <a:avLst>
              <a:gd name="adj1" fmla="val 13005"/>
              <a:gd name="adj2" fmla="val 0"/>
            </a:avLst>
          </a:prstGeom>
          <a:solidFill>
            <a:srgbClr val="993366">
              <a:alpha val="50980"/>
            </a:srgbClr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 b="1" smtClean="0">
                <a:solidFill>
                  <a:srgbClr val="3A2246"/>
                </a:solidFill>
                <a:ea typeface="微软雅黑" panose="020b0503020204020204" charset="-122"/>
              </a:rPr>
              <a:t>辅助检查</a:t>
            </a:r>
            <a:endParaRPr lang="zh-CN" altLang="en-US" sz="32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533400" y="1143000"/>
            <a:ext cx="8007350" cy="38100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1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、脑电图检查  </a:t>
            </a:r>
            <a:endParaRPr lang="en-US" altLang="zh-CN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发作时有特异性脑电图改变,对本病诊断有重要价值。</a:t>
            </a:r>
            <a:endParaRPr lang="zh-CN" altLang="en-US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2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、影像学检查  </a:t>
            </a:r>
            <a:endParaRPr lang="en-US" altLang="zh-CN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确定脑结构异常或病变,有助于继发性癫痫的病因诊断。</a:t>
            </a:r>
            <a:endParaRPr lang="zh-CN" altLang="en-US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3</a:t>
            </a: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、实验室检查  </a:t>
            </a:r>
            <a:endParaRPr lang="en-US" altLang="zh-CN" smtClean="0">
              <a:solidFill>
                <a:srgbClr val="3A2246"/>
              </a:solidFill>
              <a:latin typeface="隶书" panose="02010509060101010101" pitchFamily="49" charset="-122"/>
              <a:ea typeface="微软雅黑" panose="020b0503020204020204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mtClean="0">
                <a:solidFill>
                  <a:srgbClr val="3A2246"/>
                </a:solidFill>
                <a:latin typeface="隶书" panose="02010509060101010101" pitchFamily="49" charset="-122"/>
                <a:ea typeface="微软雅黑" panose="020b0503020204020204" charset="-122"/>
              </a:rPr>
              <a:t>可了解病人有无贫血、低血糖及寄生虫病等。</a:t>
            </a:r>
            <a:r>
              <a:rPr lang="zh-CN" altLang="en-US" sz="2800" smtClean="0">
                <a:solidFill>
                  <a:srgbClr val="3A2246"/>
                </a:solidFill>
                <a:ea typeface="微软雅黑" panose="020b0503020204020204" charset="-122"/>
              </a:rPr>
              <a:t> </a:t>
            </a:r>
            <a:endParaRPr lang="zh-CN" altLang="en-US" sz="2800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14"/>
          <p:cNvSpPr>
            <a:spLocks noGrp="1" noRot="1" noChangeArrowheads="1"/>
          </p:cNvSpPr>
          <p:nvPr>
            <p:ph type="title"/>
          </p:nvPr>
        </p:nvSpPr>
        <p:spPr>
          <a:xfrm>
            <a:off x="4800600" y="4800600"/>
            <a:ext cx="3962400" cy="457200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zh-CN" altLang="en-US" sz="1800" b="1" smtClean="0">
                <a:solidFill>
                  <a:srgbClr val="3A2246"/>
                </a:solidFill>
                <a:ea typeface="微软雅黑" panose="020b0503020204020204" charset="-122"/>
              </a:rPr>
              <a:t>正常脑电波各种波形</a:t>
            </a:r>
            <a:endParaRPr lang="zh-CN" altLang="en-US" sz="1800" b="1" smtClean="0">
              <a:solidFill>
                <a:srgbClr val="3A2246"/>
              </a:solidFill>
              <a:ea typeface="微软雅黑" panose="020b0503020204020204" charset="-122"/>
            </a:endParaRPr>
          </a:p>
        </p:txBody>
      </p:sp>
      <p:pic>
        <p:nvPicPr>
          <p:cNvPr id="22531" name="Picture 18" descr="正常脑电图"/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lum brigh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0" y="1371600"/>
            <a:ext cx="3965575" cy="3429000"/>
          </a:xfrm>
          <a:noFill/>
        </p:spPr>
      </p:pic>
      <p:pic>
        <p:nvPicPr>
          <p:cNvPr id="22532" name="Picture 20" descr="qqqqqqq正常脑电图"/>
          <p:cNvPicPr>
            <a:picLocks noChangeAspect="1" noChangeArrowheads="1"/>
          </p:cNvPicPr>
          <p:nvPr>
            <p:ph sz="half" idx="1"/>
          </p:nvPr>
        </p:nvPicPr>
        <p:blipFill>
          <a:blip r:embed="rId3">
            <a:lum brigh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371600"/>
            <a:ext cx="4191000" cy="3838575"/>
          </a:xfrm>
          <a:noFill/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https://d.book118.com/897103101201006034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10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BD8B36"/>
      </a:accent1>
      <a:accent2>
        <a:srgbClr val="0F243E"/>
      </a:accent2>
      <a:accent3>
        <a:srgbClr val="BD8B36"/>
      </a:accent3>
      <a:accent4>
        <a:srgbClr val="F79600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古瓶荷花">
  <a:themeElements>
    <a:clrScheme name="古瓶荷花 1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E"/>
      </a:accent4>
      <a:accent5>
        <a:srgbClr val="E2F4FF"/>
      </a:accent5>
      <a:accent6>
        <a:srgbClr val="2D8AE7"/>
      </a:accent6>
      <a:hlink>
        <a:srgbClr val="CC0066"/>
      </a:hlink>
      <a:folHlink>
        <a:srgbClr val="7D7DA9"/>
      </a:folHlink>
    </a:clrScheme>
    <a:fontScheme name="古瓶荷花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>
            <a:alpha val="48000"/>
          </a:schemeClr>
        </a:solidFill>
        <a:ln w="381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63500" dir="3187806" algn="ctr" rotWithShape="0">
            <a:schemeClr val="bg2"/>
          </a:outerShdw>
        </a:effectLst>
      </a:spPr>
      <a:bodyPr vert="horz" wrap="square" lIns="91440" tIns="45720" rIns="91440" bIns="45720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>
            <a:alpha val="48000"/>
          </a:schemeClr>
        </a:solidFill>
        <a:ln w="381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63500" dir="3187806" algn="ctr" rotWithShape="0">
            <a:schemeClr val="bg2"/>
          </a:outerShdw>
        </a:effectLst>
      </a:spPr>
      <a:bodyPr vert="horz" wrap="square" lIns="91440" tIns="45720" rIns="91440" bIns="45720" numCol="1" anchor="ctr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古瓶荷花 1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E"/>
        </a:accent4>
        <a:accent5>
          <a:srgbClr val="E2F4FF"/>
        </a:accent5>
        <a:accent6>
          <a:srgbClr val="2D8AE7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2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6FAF5"/>
        </a:accent3>
        <a:accent4>
          <a:srgbClr val="006765"/>
        </a:accent4>
        <a:accent5>
          <a:srgbClr val="F1F5F0"/>
        </a:accent5>
        <a:accent6>
          <a:srgbClr val="E78A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3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C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4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A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5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F"/>
        </a:accent3>
        <a:accent4>
          <a:srgbClr val="53537E"/>
        </a:accent4>
        <a:accent5>
          <a:srgbClr val="FFEEEE"/>
        </a:accent5>
        <a:accent6>
          <a:srgbClr val="E78A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6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C"/>
        </a:accent4>
        <a:accent5>
          <a:srgbClr val="E9F7FF"/>
        </a:accent5>
        <a:accent6>
          <a:srgbClr val="E78A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7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EEE"/>
        </a:accent3>
        <a:accent4>
          <a:srgbClr val="0056AE"/>
        </a:accent4>
        <a:accent5>
          <a:srgbClr val="FFFFE2"/>
        </a:accent5>
        <a:accent6>
          <a:srgbClr val="008A8A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8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12121"/>
        </a:accent4>
        <a:accent5>
          <a:srgbClr val="E1E1EB"/>
        </a:accent5>
        <a:accent6>
          <a:srgbClr val="E7B9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Times New Roman</vt:lpstr>
      <vt:lpstr>宋体</vt:lpstr>
      <vt:lpstr>微软雅黑</vt:lpstr>
      <vt:lpstr>Wingdings</vt:lpstr>
      <vt:lpstr>隶书</vt:lpstr>
      <vt:lpstr>Office Theme</vt:lpstr>
      <vt:lpstr>PowerPoint Presentation</vt:lpstr>
      <vt:lpstr>定义</vt:lpstr>
      <vt:lpstr>发病机制</vt:lpstr>
      <vt:lpstr>分  类</vt:lpstr>
      <vt:lpstr>PowerPoint Presentation</vt:lpstr>
      <vt:lpstr>健康史</vt:lpstr>
      <vt:lpstr>身体状况</vt:lpstr>
      <vt:lpstr>身体状况</vt:lpstr>
      <vt:lpstr>身体状况</vt:lpstr>
      <vt:lpstr>身体状况</vt:lpstr>
      <vt:lpstr>身体状况</vt:lpstr>
      <vt:lpstr>身体状况</vt:lpstr>
      <vt:lpstr>身体状况</vt:lpstr>
      <vt:lpstr>身体状况</vt:lpstr>
      <vt:lpstr>身体状况</vt:lpstr>
      <vt:lpstr>心理-社会状况 </vt:lpstr>
      <vt:lpstr>辅助检查</vt:lpstr>
      <vt:lpstr>正常脑电波各种波形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2024-09-09T03:08:58.120</cp:lastPrinted>
  <dcterms:created xsi:type="dcterms:W3CDTF">2024-09-08T19:08:58Z</dcterms:created>
  <dcterms:modified xsi:type="dcterms:W3CDTF">2024-09-08T19:09:00Z</dcterms:modified>
</cp:coreProperties>
</file>