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2" r:id="rId44"/>
    <p:sldId id="385" r:id="rId45"/>
    <p:sldId id="388" r:id="rId46"/>
    <p:sldId id="391" r:id="rId47"/>
    <p:sldId id="394" r:id="rId48"/>
    <p:sldId id="396" r:id="rId49"/>
  </p:sldIdLst>
  <p:sldSz cx="9144000" cy="5143500"/>
  <p:notesSz cx="6858000" cy="9144000"/>
  <p:custDataLst>
    <p:tags r:id="rId5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slide" Target="slides/slide43.xml" /><Relationship Id="rId46" Type="http://schemas.openxmlformats.org/officeDocument/2006/relationships/slide" Target="slides/slide44.xml" /><Relationship Id="rId47" Type="http://schemas.openxmlformats.org/officeDocument/2006/relationships/slide" Target="slides/slide45.xml" /><Relationship Id="rId48" Type="http://schemas.openxmlformats.org/officeDocument/2006/relationships/slide" Target="slides/slide46.xml" /><Relationship Id="rId49" Type="http://schemas.openxmlformats.org/officeDocument/2006/relationships/slide" Target="slides/slide47.xml" /><Relationship Id="rId5" Type="http://schemas.openxmlformats.org/officeDocument/2006/relationships/slide" Target="slides/slide3.xml" /><Relationship Id="rId50" Type="http://schemas.openxmlformats.org/officeDocument/2006/relationships/tags" Target="tags/tag1.xml" /><Relationship Id="rId51" Type="http://schemas.openxmlformats.org/officeDocument/2006/relationships/presProps" Target="presProps.xml" /><Relationship Id="rId52" Type="http://schemas.openxmlformats.org/officeDocument/2006/relationships/viewProps" Target="viewProps.xml" /><Relationship Id="rId53" Type="http://schemas.openxmlformats.org/officeDocument/2006/relationships/theme" Target="theme/theme1.xml" /><Relationship Id="rId54" Type="http://schemas.openxmlformats.org/officeDocument/2006/relationships/tableStyles" Target="tableStyles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18920-93A8-4AEC-A9DB-A952A085C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B6B74-6801-4FC2-9C54-D0EFF82BB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8ACDA-DA6C-40A5-805D-E814D1212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DE866-2117-4EEE-9A26-17FAC3FD7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FF60B0-97A4-429A-B298-24BD10002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6A5E58-CC0F-444C-B82D-C9E040D2A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50DE0F-E2AC-4435-A7A5-0CD7FEA15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B1345-FEC6-4D7F-BFB3-0C39B479B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B92B85-CF8E-45DD-96F4-A495140DD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8E447-7A79-418F-9179-03250DF07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D6275-EB3B-4173-95D2-D954C4BE3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45629" y="2160259"/>
            <a:ext cx="6120130" cy="5740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CC00CC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2880360"/>
            <a:ext cx="6400800" cy="12858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CC00CC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CC00CC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183005"/>
            <a:ext cx="3977640" cy="33947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CC00CC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5902" y="272353"/>
            <a:ext cx="8672194" cy="9226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CC00CC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63600" y="1825625"/>
            <a:ext cx="7553325" cy="25901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4783455"/>
            <a:ext cx="292608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4783455"/>
            <a:ext cx="2103120" cy="257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8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9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pn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4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1200314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28292" y="1799897"/>
            <a:ext cx="612013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47165"/>
              </a:tabLst>
            </a:pPr>
            <a:r>
              <a:rPr>
                <a:solidFill>
                  <a:srgbClr val="000000"/>
                </a:solidFill>
              </a:rPr>
              <a:t>Unit</a:t>
            </a:r>
            <a:r>
              <a:rPr spc="-15">
                <a:solidFill>
                  <a:srgbClr val="000000"/>
                </a:solidFill>
              </a:rPr>
              <a:t> </a:t>
            </a:r>
            <a:r>
              <a:rPr spc="-50">
                <a:solidFill>
                  <a:srgbClr val="000000"/>
                </a:solidFill>
              </a:rPr>
              <a:t>8</a:t>
            </a:r>
            <a:r>
              <a:rPr>
                <a:solidFill>
                  <a:srgbClr val="000000"/>
                </a:solidFill>
              </a:rPr>
              <a:t>	When</a:t>
            </a:r>
            <a:r>
              <a:rPr spc="-20">
                <a:solidFill>
                  <a:srgbClr val="000000"/>
                </a:solidFill>
              </a:rPr>
              <a:t> </a:t>
            </a:r>
            <a:r>
              <a:rPr>
                <a:solidFill>
                  <a:srgbClr val="000000"/>
                </a:solidFill>
              </a:rPr>
              <a:t>is</a:t>
            </a:r>
            <a:r>
              <a:rPr spc="-10">
                <a:solidFill>
                  <a:srgbClr val="000000"/>
                </a:solidFill>
              </a:rPr>
              <a:t> </a:t>
            </a:r>
            <a:r>
              <a:rPr>
                <a:solidFill>
                  <a:srgbClr val="000000"/>
                </a:solidFill>
              </a:rPr>
              <a:t>your</a:t>
            </a:r>
            <a:r>
              <a:rPr spc="-5">
                <a:solidFill>
                  <a:srgbClr val="000000"/>
                </a:solidFill>
              </a:rPr>
              <a:t> </a:t>
            </a:r>
            <a:r>
              <a:rPr spc="-10">
                <a:solidFill>
                  <a:srgbClr val="000000"/>
                </a:solidFill>
              </a:rPr>
              <a:t>birthday?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283644" y="2660643"/>
            <a:ext cx="2812415" cy="11931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  <a:tabLst>
                <a:tab pos="1861185"/>
              </a:tabLst>
            </a:pPr>
            <a:r>
              <a:rPr sz="3200" b="1">
                <a:latin typeface="Times New Roman"/>
                <a:cs typeface="Times New Roman"/>
              </a:rPr>
              <a:t>Section</a:t>
            </a:r>
            <a:r>
              <a:rPr sz="3200" b="1" spc="-20">
                <a:latin typeface="Times New Roman"/>
                <a:cs typeface="Times New Roman"/>
              </a:rPr>
              <a:t> </a:t>
            </a:r>
            <a:r>
              <a:rPr sz="3200" b="1" spc="-50">
                <a:latin typeface="Times New Roman"/>
                <a:cs typeface="Times New Roman"/>
              </a:rPr>
              <a:t>A</a:t>
            </a:r>
            <a:r>
              <a:rPr sz="3200" b="1">
                <a:latin typeface="Times New Roman"/>
                <a:cs typeface="Times New Roman"/>
              </a:rPr>
              <a:t>	1a-</a:t>
            </a:r>
            <a:r>
              <a:rPr sz="3200" b="1" spc="-25">
                <a:latin typeface="Times New Roman"/>
                <a:cs typeface="Times New Roman"/>
              </a:rPr>
              <a:t>2e</a:t>
            </a:r>
            <a:endParaRPr sz="32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2470"/>
              </a:spcBef>
            </a:pPr>
            <a:r>
              <a:rPr sz="2400" b="1" spc="-10">
                <a:latin typeface="Times New Roman"/>
                <a:cs typeface="Times New Roman"/>
              </a:rPr>
              <a:t>R·</a:t>
            </a:r>
            <a:r>
              <a:rPr sz="2400" b="1" spc="-10">
                <a:latin typeface="微软雅黑"/>
                <a:cs typeface="微软雅黑"/>
              </a:rPr>
              <a:t>七年级上册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62952" y="160656"/>
            <a:ext cx="15487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solidFill>
                  <a:srgbClr val="CC00CC"/>
                </a:solidFill>
                <a:latin typeface="Times New Roman"/>
                <a:cs typeface="Times New Roman"/>
              </a:rPr>
              <a:t>Lead-</a:t>
            </a:r>
            <a:r>
              <a:rPr sz="3600" b="1" spc="-25">
                <a:solidFill>
                  <a:srgbClr val="CC00CC"/>
                </a:solidFill>
                <a:latin typeface="Times New Roman"/>
                <a:cs typeface="Times New Roman"/>
              </a:rPr>
              <a:t>in</a:t>
            </a:r>
            <a:endParaRPr sz="3600">
              <a:latin typeface="Times New Roman"/>
              <a:cs typeface="Times New Roman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746250" y="1487487"/>
            <a:ext cx="5726430" cy="3424554"/>
            <a:chOff x="1746250" y="1487487"/>
            <a:chExt cx="5726430" cy="3424554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752600" y="1498600"/>
              <a:ext cx="5716587" cy="3413125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751013" y="1492250"/>
              <a:ext cx="5716905" cy="3413125"/>
            </a:xfrm>
            <a:custGeom>
              <a:rect l="l" t="t" r="r" b="b"/>
              <a:pathLst>
                <a:path w="5716905" h="3413125">
                  <a:moveTo>
                    <a:pt x="0" y="0"/>
                  </a:moveTo>
                  <a:lnTo>
                    <a:pt x="5716587" y="0"/>
                  </a:lnTo>
                  <a:lnTo>
                    <a:pt x="5716587" y="3413125"/>
                  </a:lnTo>
                  <a:lnTo>
                    <a:pt x="0" y="3413125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E46C0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2674303" y="815254"/>
            <a:ext cx="2205355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000" b="1">
                <a:latin typeface="Times New Roman"/>
                <a:cs typeface="Times New Roman"/>
              </a:rPr>
              <a:t>When</a:t>
            </a:r>
            <a:r>
              <a:rPr sz="3000" b="1" spc="-10">
                <a:latin typeface="Times New Roman"/>
                <a:cs typeface="Times New Roman"/>
              </a:rPr>
              <a:t> </a:t>
            </a:r>
            <a:r>
              <a:rPr sz="3000" b="1">
                <a:latin typeface="Times New Roman"/>
                <a:cs typeface="Times New Roman"/>
              </a:rPr>
              <a:t>is</a:t>
            </a:r>
            <a:r>
              <a:rPr sz="3000" b="1" spc="-10">
                <a:latin typeface="Times New Roman"/>
                <a:cs typeface="Times New Roman"/>
              </a:rPr>
              <a:t> </a:t>
            </a:r>
            <a:r>
              <a:rPr sz="3000" b="1" spc="-20">
                <a:latin typeface="Times New Roman"/>
                <a:cs typeface="Times New Roman"/>
              </a:rPr>
              <a:t>your </a:t>
            </a:r>
            <a:r>
              <a:rPr sz="3000" b="1" spc="-10">
                <a:latin typeface="Times New Roman"/>
                <a:cs typeface="Times New Roman"/>
              </a:rPr>
              <a:t>birthday?</a:t>
            </a:r>
            <a:endParaRPr sz="30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87531" y="-39492"/>
            <a:ext cx="2075180" cy="543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00"/>
              <a:t>New</a:t>
            </a:r>
            <a:r>
              <a:rPr sz="3400" spc="-15"/>
              <a:t> </a:t>
            </a:r>
            <a:r>
              <a:rPr sz="3400" spc="-10"/>
              <a:t>words</a:t>
            </a:r>
            <a:endParaRPr sz="3400"/>
          </a:p>
        </p:txBody>
      </p:sp>
      <p:sp>
        <p:nvSpPr>
          <p:cNvPr id="3" name="object 3"/>
          <p:cNvSpPr/>
          <p:nvPr/>
        </p:nvSpPr>
        <p:spPr>
          <a:xfrm>
            <a:off x="3735080" y="3497571"/>
            <a:ext cx="2133600" cy="0"/>
          </a:xfrm>
          <a:custGeom>
            <a:rect l="l" t="t" r="r" b="b"/>
            <a:pathLst>
              <a:path w="2133600">
                <a:moveTo>
                  <a:pt x="0" y="0"/>
                </a:moveTo>
                <a:lnTo>
                  <a:pt x="21336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2429828" y="2857923"/>
            <a:ext cx="1051560" cy="1290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8200"/>
              </a:lnSpc>
              <a:spcBef>
                <a:spcPts val="100"/>
              </a:spcBef>
            </a:pPr>
            <a:r>
              <a:rPr sz="2800" b="1" spc="-10">
                <a:latin typeface="Times New Roman"/>
                <a:cs typeface="Times New Roman"/>
              </a:rPr>
              <a:t>March April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3518201" y="4130031"/>
            <a:ext cx="2133600" cy="0"/>
          </a:xfrm>
          <a:custGeom>
            <a:rect l="l" t="t" r="r" b="b"/>
            <a:pathLst>
              <a:path w="2133600">
                <a:moveTo>
                  <a:pt x="0" y="0"/>
                </a:moveTo>
                <a:lnTo>
                  <a:pt x="21336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2429828" y="4328583"/>
            <a:ext cx="71691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latin typeface="Times New Roman"/>
                <a:cs typeface="Times New Roman"/>
              </a:rPr>
              <a:t>May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3400159" y="4762491"/>
            <a:ext cx="2133600" cy="0"/>
          </a:xfrm>
          <a:custGeom>
            <a:rect l="l" t="t" r="r" b="b"/>
            <a:pathLst>
              <a:path w="2133600">
                <a:moveTo>
                  <a:pt x="0" y="0"/>
                </a:moveTo>
                <a:lnTo>
                  <a:pt x="21336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2429828" y="960967"/>
            <a:ext cx="3777615" cy="19227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48200"/>
              </a:lnSpc>
              <a:spcBef>
                <a:spcPts val="95"/>
              </a:spcBef>
              <a:tabLst>
                <a:tab pos="1177925"/>
                <a:tab pos="1454150"/>
                <a:tab pos="1512570"/>
                <a:tab pos="1630680"/>
                <a:tab pos="1945639"/>
                <a:tab pos="2017395"/>
                <a:tab pos="3409950"/>
                <a:tab pos="3764279"/>
              </a:tabLst>
            </a:pPr>
            <a:r>
              <a:rPr sz="2800" b="1" spc="-10">
                <a:latin typeface="Times New Roman"/>
                <a:cs typeface="Times New Roman"/>
              </a:rPr>
              <a:t>month</a:t>
            </a:r>
            <a:r>
              <a:rPr sz="2800" b="1">
                <a:latin typeface="Times New Roman"/>
                <a:cs typeface="Times New Roman"/>
              </a:rPr>
              <a:t>	</a:t>
            </a:r>
            <a:r>
              <a:rPr sz="2800" b="1" u="heavy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	</a:t>
            </a:r>
            <a:r>
              <a:rPr sz="2800" b="1" u="heavy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月；月</a:t>
            </a:r>
            <a:r>
              <a:rPr sz="2800" b="1" u="heavy" spc="-5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份</a:t>
            </a:r>
            <a:r>
              <a:rPr sz="2800" b="1" spc="-50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January</a:t>
            </a:r>
            <a:r>
              <a:rPr sz="2800" b="1">
                <a:latin typeface="Times New Roman"/>
                <a:cs typeface="Times New Roman"/>
              </a:rPr>
              <a:t>	</a:t>
            </a:r>
            <a:r>
              <a:rPr sz="4200" b="1" u="heavy" baseline="-1984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		</a:t>
            </a:r>
            <a:r>
              <a:rPr sz="4200" b="1" u="heavy" baseline="-1984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一</a:t>
            </a:r>
            <a:r>
              <a:rPr sz="4200" b="1" u="heavy" spc="-75" baseline="-1984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月</a:t>
            </a:r>
            <a:r>
              <a:rPr sz="4200" b="1" u="heavy" baseline="-1984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	</a:t>
            </a:r>
            <a:r>
              <a:rPr sz="4200" b="1" baseline="-1984">
                <a:solidFill>
                  <a:srgbClr val="FF0000"/>
                </a:solidFill>
                <a:latin typeface="微软雅黑"/>
                <a:cs typeface="微软雅黑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February</a:t>
            </a:r>
            <a:r>
              <a:rPr sz="2800" b="1">
                <a:latin typeface="Times New Roman"/>
                <a:cs typeface="Times New Roman"/>
              </a:rPr>
              <a:t>			</a:t>
            </a:r>
            <a:r>
              <a:rPr sz="2800" b="1" u="heavy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	</a:t>
            </a:r>
            <a:r>
              <a:rPr sz="2800" b="1" u="heavy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二</a:t>
            </a:r>
            <a:r>
              <a:rPr sz="2800" b="1" u="heavy" spc="-5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月</a:t>
            </a:r>
            <a:r>
              <a:rPr sz="2800" b="1" u="heavy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微软雅黑"/>
                <a:cs typeface="微软雅黑"/>
              </a:rPr>
              <a:t>		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363403" y="3027045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0000"/>
                </a:solidFill>
                <a:latin typeface="微软雅黑"/>
                <a:cs typeface="微软雅黑"/>
              </a:rPr>
              <a:t>三月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363403" y="3639820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0000"/>
                </a:solidFill>
                <a:latin typeface="微软雅黑"/>
                <a:cs typeface="微软雅黑"/>
              </a:rPr>
              <a:t>四月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218940" y="4290695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0000"/>
                </a:solidFill>
                <a:latin typeface="微软雅黑"/>
                <a:cs typeface="微软雅黑"/>
              </a:rPr>
              <a:t>五月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429828" y="590020"/>
            <a:ext cx="83566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latin typeface="Times New Roman"/>
                <a:cs typeface="Times New Roman"/>
              </a:rPr>
              <a:t>when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3429969" y="1023928"/>
            <a:ext cx="3378200" cy="0"/>
          </a:xfrm>
          <a:custGeom>
            <a:rect l="l" t="t" r="r" b="b"/>
            <a:pathLst>
              <a:path w="3378200">
                <a:moveTo>
                  <a:pt x="0" y="0"/>
                </a:moveTo>
                <a:lnTo>
                  <a:pt x="33782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3498215" y="528320"/>
            <a:ext cx="3225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305">
                <a:solidFill>
                  <a:srgbClr val="FF0000"/>
                </a:solidFill>
                <a:latin typeface="微软雅黑"/>
                <a:cs typeface="微软雅黑"/>
              </a:rPr>
              <a:t>(</a:t>
            </a:r>
            <a:r>
              <a:rPr sz="2800" b="1" spc="60">
                <a:solidFill>
                  <a:srgbClr val="FF0000"/>
                </a:solidFill>
                <a:latin typeface="微软雅黑"/>
                <a:cs typeface="微软雅黑"/>
              </a:rPr>
              <a:t>疑问副词)</a:t>
            </a:r>
            <a:r>
              <a:rPr sz="2800" b="1" spc="-15">
                <a:solidFill>
                  <a:srgbClr val="FF0000"/>
                </a:solidFill>
                <a:latin typeface="微软雅黑"/>
                <a:cs typeface="微软雅黑"/>
              </a:rPr>
              <a:t>什么时候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171806" y="881053"/>
            <a:ext cx="2133600" cy="0"/>
          </a:xfrm>
          <a:custGeom>
            <a:rect l="l" t="t" r="r" b="b"/>
            <a:pathLst>
              <a:path w="2133600">
                <a:moveTo>
                  <a:pt x="0" y="0"/>
                </a:moveTo>
                <a:lnTo>
                  <a:pt x="21336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250439" y="241405"/>
            <a:ext cx="756920" cy="1290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8200"/>
              </a:lnSpc>
              <a:spcBef>
                <a:spcPts val="100"/>
              </a:spcBef>
            </a:pPr>
            <a:r>
              <a:rPr sz="2800" b="1" spc="-20">
                <a:latin typeface="Times New Roman"/>
                <a:cs typeface="Times New Roman"/>
              </a:rPr>
              <a:t>June July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092808" y="1513513"/>
            <a:ext cx="2133600" cy="0"/>
          </a:xfrm>
          <a:custGeom>
            <a:rect l="l" t="t" r="r" b="b"/>
            <a:pathLst>
              <a:path w="2133600">
                <a:moveTo>
                  <a:pt x="0" y="0"/>
                </a:moveTo>
                <a:lnTo>
                  <a:pt x="21336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2250439" y="1712065"/>
            <a:ext cx="111188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Times New Roman"/>
                <a:cs typeface="Times New Roman"/>
              </a:rPr>
              <a:t>August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527164" y="2145973"/>
            <a:ext cx="2133600" cy="0"/>
          </a:xfrm>
          <a:custGeom>
            <a:rect l="l" t="t" r="r" b="b"/>
            <a:pathLst>
              <a:path w="2133600">
                <a:moveTo>
                  <a:pt x="0" y="0"/>
                </a:moveTo>
                <a:lnTo>
                  <a:pt x="21336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2250439" y="2344525"/>
            <a:ext cx="16637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Times New Roman"/>
                <a:cs typeface="Times New Roman"/>
              </a:rPr>
              <a:t>September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078833" y="2778433"/>
            <a:ext cx="2133600" cy="0"/>
          </a:xfrm>
          <a:custGeom>
            <a:rect l="l" t="t" r="r" b="b"/>
            <a:pathLst>
              <a:path w="2133600">
                <a:moveTo>
                  <a:pt x="0" y="0"/>
                </a:moveTo>
                <a:lnTo>
                  <a:pt x="21336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2250439" y="2976985"/>
            <a:ext cx="126873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Times New Roman"/>
                <a:cs typeface="Times New Roman"/>
              </a:rPr>
              <a:t>October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683816" y="3410893"/>
            <a:ext cx="2133600" cy="0"/>
          </a:xfrm>
          <a:custGeom>
            <a:rect l="l" t="t" r="r" b="b"/>
            <a:pathLst>
              <a:path w="2133600">
                <a:moveTo>
                  <a:pt x="0" y="0"/>
                </a:moveTo>
                <a:lnTo>
                  <a:pt x="21336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4019736" y="4043353"/>
            <a:ext cx="2133600" cy="0"/>
          </a:xfrm>
          <a:custGeom>
            <a:rect l="l" t="t" r="r" b="b"/>
            <a:pathLst>
              <a:path w="2133600">
                <a:moveTo>
                  <a:pt x="0" y="0"/>
                </a:moveTo>
                <a:lnTo>
                  <a:pt x="21336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2250439" y="3403705"/>
            <a:ext cx="1604645" cy="1290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48200"/>
              </a:lnSpc>
              <a:spcBef>
                <a:spcPts val="100"/>
              </a:spcBef>
            </a:pPr>
            <a:r>
              <a:rPr sz="2800" b="1" spc="-10">
                <a:latin typeface="Times New Roman"/>
                <a:cs typeface="Times New Roman"/>
              </a:rPr>
              <a:t>November December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3979317" y="4675813"/>
            <a:ext cx="2133600" cy="0"/>
          </a:xfrm>
          <a:custGeom>
            <a:rect l="l" t="t" r="r" b="b"/>
            <a:pathLst>
              <a:path w="2133600">
                <a:moveTo>
                  <a:pt x="0" y="0"/>
                </a:moveTo>
                <a:lnTo>
                  <a:pt x="21336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4" name="object 14"/>
          <p:cNvSpPr txBox="1"/>
          <p:nvPr/>
        </p:nvSpPr>
        <p:spPr>
          <a:xfrm>
            <a:off x="3710940" y="367982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0000"/>
                </a:solidFill>
                <a:latin typeface="Microsoft JhengHei"/>
                <a:cs typeface="Microsoft JhengHei"/>
              </a:rPr>
              <a:t>六月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3858578" y="1036320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0000"/>
                </a:solidFill>
                <a:latin typeface="Microsoft JhengHei"/>
                <a:cs typeface="Microsoft JhengHei"/>
              </a:rPr>
              <a:t>七月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4003040" y="1674495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0000"/>
                </a:solidFill>
                <a:latin typeface="Microsoft JhengHei"/>
                <a:cs typeface="Microsoft JhengHei"/>
              </a:rPr>
              <a:t>八月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4431665" y="2274570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0000"/>
                </a:solidFill>
                <a:latin typeface="Microsoft JhengHei"/>
                <a:cs typeface="Microsoft JhengHei"/>
              </a:rPr>
              <a:t>九月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434840" y="2942907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0000"/>
                </a:solidFill>
                <a:latin typeface="Microsoft JhengHei"/>
                <a:cs typeface="Microsoft JhengHei"/>
              </a:rPr>
              <a:t>十月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434840" y="3590607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FF0000"/>
                </a:solidFill>
                <a:latin typeface="Microsoft JhengHei"/>
                <a:cs typeface="Microsoft JhengHei"/>
              </a:rPr>
              <a:t>十一月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650740" y="4220845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FF0000"/>
                </a:solidFill>
                <a:latin typeface="Microsoft JhengHei"/>
                <a:cs typeface="Microsoft JhengHei"/>
              </a:rPr>
              <a:t>十二月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227435" y="1780738"/>
            <a:ext cx="2133600" cy="0"/>
          </a:xfrm>
          <a:custGeom>
            <a:rect l="l" t="t" r="r" b="b"/>
            <a:pathLst>
              <a:path w="2133600">
                <a:moveTo>
                  <a:pt x="0" y="0"/>
                </a:moveTo>
                <a:lnTo>
                  <a:pt x="21336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3169851" y="2428438"/>
            <a:ext cx="2133600" cy="0"/>
          </a:xfrm>
          <a:custGeom>
            <a:rect l="l" t="t" r="r" b="b"/>
            <a:pathLst>
              <a:path w="2133600">
                <a:moveTo>
                  <a:pt x="0" y="0"/>
                </a:moveTo>
                <a:lnTo>
                  <a:pt x="21336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842453" y="1130930"/>
            <a:ext cx="1042035" cy="19685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41700"/>
              </a:lnSpc>
              <a:spcBef>
                <a:spcPts val="95"/>
              </a:spcBef>
            </a:pPr>
            <a:r>
              <a:rPr sz="3000" spc="-10">
                <a:solidFill>
                  <a:srgbClr val="000000"/>
                </a:solidFill>
              </a:rPr>
              <a:t>happy </a:t>
            </a:r>
            <a:r>
              <a:rPr sz="3000" spc="-25">
                <a:solidFill>
                  <a:srgbClr val="000000"/>
                </a:solidFill>
              </a:rPr>
              <a:t>old </a:t>
            </a:r>
            <a:r>
              <a:rPr sz="3000" spc="-10">
                <a:solidFill>
                  <a:srgbClr val="000000"/>
                </a:solidFill>
              </a:rPr>
              <a:t>party</a:t>
            </a:r>
            <a:endParaRPr sz="3000"/>
          </a:p>
        </p:txBody>
      </p:sp>
      <p:sp>
        <p:nvSpPr>
          <p:cNvPr id="5" name="object 5"/>
          <p:cNvSpPr/>
          <p:nvPr/>
        </p:nvSpPr>
        <p:spPr>
          <a:xfrm>
            <a:off x="3105979" y="3076138"/>
            <a:ext cx="2133600" cy="0"/>
          </a:xfrm>
          <a:custGeom>
            <a:rect l="l" t="t" r="r" b="b"/>
            <a:pathLst>
              <a:path w="2133600">
                <a:moveTo>
                  <a:pt x="0" y="0"/>
                </a:moveTo>
                <a:lnTo>
                  <a:pt x="21336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3087053" y="1320482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FF0000"/>
                </a:solidFill>
                <a:latin typeface="Microsoft JhengHei"/>
                <a:cs typeface="Microsoft JhengHei"/>
              </a:rPr>
              <a:t>愉快的；高兴的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163253" y="1933257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FF0000"/>
                </a:solidFill>
                <a:latin typeface="Microsoft JhengHei"/>
                <a:cs typeface="Microsoft JhengHei"/>
              </a:rPr>
              <a:t>年老的；旧的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595053" y="2571432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0000"/>
                </a:solidFill>
                <a:latin typeface="Microsoft JhengHei"/>
                <a:cs typeface="Microsoft JhengHei"/>
              </a:rPr>
              <a:t>聚会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5867400" y="2540000"/>
            <a:ext cx="2686050" cy="17462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77671" y="189107"/>
            <a:ext cx="2362835" cy="543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400"/>
              <a:t>New</a:t>
            </a:r>
            <a:r>
              <a:rPr sz="3400" spc="-15"/>
              <a:t> </a:t>
            </a:r>
            <a:r>
              <a:rPr sz="3400" spc="-10"/>
              <a:t>phrases</a:t>
            </a:r>
            <a:endParaRPr sz="3400"/>
          </a:p>
        </p:txBody>
      </p:sp>
      <p:sp>
        <p:nvSpPr>
          <p:cNvPr id="3" name="object 3"/>
          <p:cNvSpPr txBox="1"/>
          <p:nvPr/>
        </p:nvSpPr>
        <p:spPr>
          <a:xfrm>
            <a:off x="2429828" y="1658408"/>
            <a:ext cx="258381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Happy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birthday!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429828" y="2290868"/>
            <a:ext cx="192151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How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old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…?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429828" y="2923328"/>
            <a:ext cx="129921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See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you!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366703" y="1684813"/>
            <a:ext cx="1869439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856105"/>
              </a:tabLst>
            </a:pPr>
            <a:r>
              <a:rPr sz="2600" b="1" u="heavy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生日快</a:t>
            </a:r>
            <a:r>
              <a:rPr sz="2600" b="1" u="heavy" spc="-5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乐</a:t>
            </a:r>
            <a:r>
              <a:rPr sz="2600" b="1" u="heavy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	</a:t>
            </a:r>
            <a:endParaRPr sz="26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599940" y="2081053"/>
            <a:ext cx="2006600" cy="6667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10489" algn="ctr">
              <a:lnSpc>
                <a:spcPts val="2525"/>
              </a:lnSpc>
              <a:spcBef>
                <a:spcPts val="100"/>
              </a:spcBef>
            </a:pP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！</a:t>
            </a:r>
            <a:endParaRPr sz="2600">
              <a:latin typeface="Microsoft JhengHei"/>
              <a:cs typeface="Microsoft JhengHei"/>
            </a:endParaRPr>
          </a:p>
          <a:p>
            <a:pPr algn="ctr">
              <a:lnSpc>
                <a:spcPts val="2525"/>
              </a:lnSpc>
            </a:pPr>
            <a:r>
              <a:rPr sz="2600" b="1" u="heavy" spc="355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……</a:t>
            </a:r>
            <a:r>
              <a:rPr sz="2600" b="1" u="heavy" spc="-15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多大年纪</a:t>
            </a:r>
            <a:endParaRPr sz="26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434840" y="2722403"/>
            <a:ext cx="355600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？</a:t>
            </a:r>
            <a:endParaRPr sz="26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969988" y="2917507"/>
            <a:ext cx="21590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76884"/>
                <a:tab pos="2145665"/>
              </a:tabLst>
            </a:pPr>
            <a:r>
              <a:rPr sz="2800" b="1" u="heavy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800" b="1" u="heavy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再</a:t>
            </a:r>
            <a:r>
              <a:rPr sz="2800" b="1" u="heavy" spc="-5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见</a:t>
            </a:r>
            <a:r>
              <a:rPr sz="2800" b="1" u="heavy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Microsoft JhengHei"/>
                <a:cs typeface="Microsoft JhengHei"/>
              </a:rPr>
              <a:t>	</a:t>
            </a:r>
            <a:endParaRPr sz="2800">
              <a:latin typeface="Microsoft JhengHei"/>
              <a:cs typeface="Microsoft JhengHei"/>
            </a:endParaRPr>
          </a:p>
          <a:p>
            <a:pPr marL="477520">
              <a:lnSpc>
                <a:spcPct val="100000"/>
              </a:lnSpc>
            </a:pP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！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52424" y="358774"/>
            <a:ext cx="647700" cy="647700"/>
          </a:xfrm>
          <a:custGeom>
            <a:rect l="l" t="t" r="r" b="b"/>
            <a:pathLst>
              <a:path w="647700" h="647700">
                <a:moveTo>
                  <a:pt x="647700" y="323850"/>
                </a:moveTo>
                <a:lnTo>
                  <a:pt x="0" y="323850"/>
                </a:lnTo>
                <a:lnTo>
                  <a:pt x="3511" y="275993"/>
                </a:lnTo>
                <a:lnTo>
                  <a:pt x="13711" y="230317"/>
                </a:lnTo>
                <a:lnTo>
                  <a:pt x="30099" y="187322"/>
                </a:lnTo>
                <a:lnTo>
                  <a:pt x="52174" y="147510"/>
                </a:lnTo>
                <a:lnTo>
                  <a:pt x="79435" y="111380"/>
                </a:lnTo>
                <a:lnTo>
                  <a:pt x="111381" y="79434"/>
                </a:lnTo>
                <a:lnTo>
                  <a:pt x="147510" y="52174"/>
                </a:lnTo>
                <a:lnTo>
                  <a:pt x="187323" y="30099"/>
                </a:lnTo>
                <a:lnTo>
                  <a:pt x="230318" y="13711"/>
                </a:lnTo>
                <a:lnTo>
                  <a:pt x="275994" y="3511"/>
                </a:lnTo>
                <a:lnTo>
                  <a:pt x="323850" y="0"/>
                </a:lnTo>
                <a:lnTo>
                  <a:pt x="371706" y="3511"/>
                </a:lnTo>
                <a:lnTo>
                  <a:pt x="417382" y="13711"/>
                </a:lnTo>
                <a:lnTo>
                  <a:pt x="460377" y="30099"/>
                </a:lnTo>
                <a:lnTo>
                  <a:pt x="500190" y="52174"/>
                </a:lnTo>
                <a:lnTo>
                  <a:pt x="536319" y="79435"/>
                </a:lnTo>
                <a:lnTo>
                  <a:pt x="568265" y="111380"/>
                </a:lnTo>
                <a:lnTo>
                  <a:pt x="595526" y="147510"/>
                </a:lnTo>
                <a:lnTo>
                  <a:pt x="617600" y="187323"/>
                </a:lnTo>
                <a:lnTo>
                  <a:pt x="633988" y="230318"/>
                </a:lnTo>
                <a:lnTo>
                  <a:pt x="644189" y="275994"/>
                </a:lnTo>
                <a:lnTo>
                  <a:pt x="647700" y="323850"/>
                </a:lnTo>
                <a:close/>
              </a:path>
              <a:path w="647700" h="647700">
                <a:moveTo>
                  <a:pt x="323850" y="647699"/>
                </a:moveTo>
                <a:lnTo>
                  <a:pt x="275994" y="644188"/>
                </a:lnTo>
                <a:lnTo>
                  <a:pt x="230318" y="633988"/>
                </a:lnTo>
                <a:lnTo>
                  <a:pt x="187323" y="617600"/>
                </a:lnTo>
                <a:lnTo>
                  <a:pt x="147510" y="595525"/>
                </a:lnTo>
                <a:lnTo>
                  <a:pt x="111380" y="568264"/>
                </a:lnTo>
                <a:lnTo>
                  <a:pt x="79435" y="536319"/>
                </a:lnTo>
                <a:lnTo>
                  <a:pt x="52174" y="500189"/>
                </a:lnTo>
                <a:lnTo>
                  <a:pt x="30099" y="460376"/>
                </a:lnTo>
                <a:lnTo>
                  <a:pt x="13711" y="417382"/>
                </a:lnTo>
                <a:lnTo>
                  <a:pt x="3511" y="371706"/>
                </a:lnTo>
                <a:lnTo>
                  <a:pt x="0" y="323849"/>
                </a:lnTo>
                <a:lnTo>
                  <a:pt x="647700" y="323850"/>
                </a:lnTo>
                <a:lnTo>
                  <a:pt x="644188" y="371706"/>
                </a:lnTo>
                <a:lnTo>
                  <a:pt x="633988" y="417382"/>
                </a:lnTo>
                <a:lnTo>
                  <a:pt x="617600" y="460376"/>
                </a:lnTo>
                <a:lnTo>
                  <a:pt x="595526" y="500189"/>
                </a:lnTo>
                <a:lnTo>
                  <a:pt x="568265" y="536319"/>
                </a:lnTo>
                <a:lnTo>
                  <a:pt x="536319" y="568265"/>
                </a:lnTo>
                <a:lnTo>
                  <a:pt x="500189" y="595525"/>
                </a:lnTo>
                <a:lnTo>
                  <a:pt x="460377" y="617600"/>
                </a:lnTo>
                <a:lnTo>
                  <a:pt x="417382" y="633988"/>
                </a:lnTo>
                <a:lnTo>
                  <a:pt x="371706" y="644188"/>
                </a:lnTo>
                <a:lnTo>
                  <a:pt x="323850" y="647699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45439" y="304637"/>
            <a:ext cx="394271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00"/>
              </a:spcBef>
            </a:pPr>
            <a:r>
              <a:rPr sz="4800" b="0" baseline="-8680">
                <a:solidFill>
                  <a:srgbClr val="0033CC"/>
                </a:solidFill>
                <a:latin typeface="Arial Black"/>
                <a:cs typeface="Arial Black"/>
              </a:rPr>
              <a:t>1a</a:t>
            </a:r>
            <a:r>
              <a:rPr sz="4800" b="0" spc="765" baseline="-8680">
                <a:solidFill>
                  <a:srgbClr val="0033CC"/>
                </a:solidFill>
                <a:latin typeface="Arial Black"/>
                <a:cs typeface="Arial Black"/>
              </a:rPr>
              <a:t> </a:t>
            </a:r>
            <a:r>
              <a:rPr sz="3200">
                <a:solidFill>
                  <a:srgbClr val="000000"/>
                </a:solidFill>
              </a:rPr>
              <a:t>Listen</a:t>
            </a:r>
            <a:r>
              <a:rPr sz="3200" spc="-15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and</a:t>
            </a:r>
            <a:r>
              <a:rPr sz="3200" spc="-5">
                <a:solidFill>
                  <a:srgbClr val="000000"/>
                </a:solidFill>
              </a:rPr>
              <a:t> </a:t>
            </a:r>
            <a:r>
              <a:rPr sz="3200" spc="-10">
                <a:solidFill>
                  <a:srgbClr val="000000"/>
                </a:solidFill>
              </a:rPr>
              <a:t>repeat.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81088" y="1438275"/>
            <a:ext cx="3646804" cy="358140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5588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40"/>
              </a:spcBef>
              <a:tabLst>
                <a:tab pos="1772920"/>
                <a:tab pos="2185670"/>
              </a:tabLst>
            </a:pPr>
            <a:r>
              <a:rPr sz="2650" b="1">
                <a:latin typeface="Times New Roman"/>
                <a:cs typeface="Times New Roman"/>
              </a:rPr>
              <a:t>1.</a:t>
            </a:r>
            <a:r>
              <a:rPr sz="2650" b="1" spc="50">
                <a:latin typeface="Times New Roman"/>
                <a:cs typeface="Times New Roman"/>
              </a:rPr>
              <a:t> </a:t>
            </a:r>
            <a:r>
              <a:rPr sz="2600" b="1" spc="-10">
                <a:latin typeface="Times New Roman"/>
                <a:cs typeface="Times New Roman"/>
              </a:rPr>
              <a:t>January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 spc="-25">
                <a:latin typeface="Times New Roman"/>
                <a:cs typeface="Times New Roman"/>
              </a:rPr>
              <a:t>2.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 spc="-10">
                <a:latin typeface="Times New Roman"/>
                <a:cs typeface="Times New Roman"/>
              </a:rPr>
              <a:t>February</a:t>
            </a:r>
            <a:endParaRPr sz="2600">
              <a:latin typeface="Times New Roman"/>
              <a:cs typeface="Times New Roman"/>
            </a:endParaRPr>
          </a:p>
          <a:p>
            <a:pPr marL="90805">
              <a:lnSpc>
                <a:spcPct val="100000"/>
              </a:lnSpc>
              <a:spcBef>
                <a:spcPts val="305"/>
              </a:spcBef>
              <a:tabLst>
                <a:tab pos="503555"/>
                <a:tab pos="1786889"/>
                <a:tab pos="2199640"/>
              </a:tabLst>
            </a:pPr>
            <a:r>
              <a:rPr sz="2600" b="1" spc="-25">
                <a:latin typeface="Times New Roman"/>
                <a:cs typeface="Times New Roman"/>
              </a:rPr>
              <a:t>3.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 spc="-10">
                <a:latin typeface="Times New Roman"/>
                <a:cs typeface="Times New Roman"/>
              </a:rPr>
              <a:t>March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 spc="-25">
                <a:latin typeface="Times New Roman"/>
                <a:cs typeface="Times New Roman"/>
              </a:rPr>
              <a:t>4.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 spc="-10">
                <a:latin typeface="Times New Roman"/>
                <a:cs typeface="Times New Roman"/>
              </a:rPr>
              <a:t>April</a:t>
            </a:r>
            <a:endParaRPr sz="2600">
              <a:latin typeface="Times New Roman"/>
              <a:cs typeface="Times New Roman"/>
            </a:endParaRPr>
          </a:p>
          <a:p>
            <a:pPr marL="90805">
              <a:lnSpc>
                <a:spcPct val="100000"/>
              </a:lnSpc>
              <a:spcBef>
                <a:spcPts val="310"/>
              </a:spcBef>
              <a:tabLst>
                <a:tab pos="503555"/>
                <a:tab pos="1805939"/>
                <a:tab pos="2218690"/>
              </a:tabLst>
            </a:pPr>
            <a:r>
              <a:rPr sz="2600" b="1" spc="-25">
                <a:latin typeface="Times New Roman"/>
                <a:cs typeface="Times New Roman"/>
              </a:rPr>
              <a:t>5.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 spc="-25">
                <a:latin typeface="Times New Roman"/>
                <a:cs typeface="Times New Roman"/>
              </a:rPr>
              <a:t>May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 spc="-25">
                <a:latin typeface="Times New Roman"/>
                <a:cs typeface="Times New Roman"/>
              </a:rPr>
              <a:t>6.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 spc="-20">
                <a:latin typeface="Times New Roman"/>
                <a:cs typeface="Times New Roman"/>
              </a:rPr>
              <a:t>June</a:t>
            </a:r>
            <a:endParaRPr sz="2600">
              <a:latin typeface="Times New Roman"/>
              <a:cs typeface="Times New Roman"/>
            </a:endParaRPr>
          </a:p>
          <a:p>
            <a:pPr marL="90805">
              <a:lnSpc>
                <a:spcPct val="100000"/>
              </a:lnSpc>
              <a:spcBef>
                <a:spcPts val="315"/>
              </a:spcBef>
              <a:tabLst>
                <a:tab pos="503555"/>
                <a:tab pos="1769745"/>
                <a:tab pos="2182495"/>
              </a:tabLst>
            </a:pPr>
            <a:r>
              <a:rPr sz="2600" b="1" spc="-25">
                <a:latin typeface="Times New Roman"/>
                <a:cs typeface="Times New Roman"/>
              </a:rPr>
              <a:t>7.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 spc="-20">
                <a:latin typeface="Times New Roman"/>
                <a:cs typeface="Times New Roman"/>
              </a:rPr>
              <a:t>July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 spc="-25">
                <a:latin typeface="Times New Roman"/>
                <a:cs typeface="Times New Roman"/>
              </a:rPr>
              <a:t>8.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 spc="-10">
                <a:latin typeface="Times New Roman"/>
                <a:cs typeface="Times New Roman"/>
              </a:rPr>
              <a:t>August</a:t>
            </a:r>
            <a:endParaRPr sz="2600">
              <a:latin typeface="Times New Roman"/>
              <a:cs typeface="Times New Roman"/>
            </a:endParaRPr>
          </a:p>
          <a:p>
            <a:pPr marL="421640" indent="-330835">
              <a:lnSpc>
                <a:spcPct val="100000"/>
              </a:lnSpc>
              <a:spcBef>
                <a:spcPts val="310"/>
              </a:spcBef>
              <a:buAutoNum type="arabicPeriod" startAt="9"/>
              <a:tabLst>
                <a:tab pos="421640"/>
              </a:tabLst>
            </a:pPr>
            <a:r>
              <a:rPr sz="2600" b="1" spc="-10">
                <a:latin typeface="Times New Roman"/>
                <a:cs typeface="Times New Roman"/>
              </a:rPr>
              <a:t>September</a:t>
            </a:r>
            <a:endParaRPr sz="2600">
              <a:latin typeface="Times New Roman"/>
              <a:cs typeface="Times New Roman"/>
            </a:endParaRPr>
          </a:p>
          <a:p>
            <a:pPr marL="586740" indent="-495934">
              <a:lnSpc>
                <a:spcPct val="100000"/>
              </a:lnSpc>
              <a:spcBef>
                <a:spcPts val="310"/>
              </a:spcBef>
              <a:buAutoNum type="arabicPeriod" startAt="9"/>
              <a:tabLst>
                <a:tab pos="586740"/>
              </a:tabLst>
            </a:pPr>
            <a:r>
              <a:rPr sz="2600" b="1" spc="-10">
                <a:latin typeface="Times New Roman"/>
                <a:cs typeface="Times New Roman"/>
              </a:rPr>
              <a:t>October</a:t>
            </a:r>
            <a:endParaRPr sz="2600">
              <a:latin typeface="Times New Roman"/>
              <a:cs typeface="Times New Roman"/>
            </a:endParaRPr>
          </a:p>
          <a:p>
            <a:pPr marL="586740" indent="-495934">
              <a:lnSpc>
                <a:spcPct val="100000"/>
              </a:lnSpc>
              <a:spcBef>
                <a:spcPts val="315"/>
              </a:spcBef>
              <a:buAutoNum type="arabicPeriod" startAt="9"/>
              <a:tabLst>
                <a:tab pos="586740"/>
              </a:tabLst>
            </a:pPr>
            <a:r>
              <a:rPr sz="2600" b="1" spc="-10">
                <a:latin typeface="Times New Roman"/>
                <a:cs typeface="Times New Roman"/>
              </a:rPr>
              <a:t>November</a:t>
            </a:r>
            <a:endParaRPr sz="2600">
              <a:latin typeface="Times New Roman"/>
              <a:cs typeface="Times New Roman"/>
            </a:endParaRPr>
          </a:p>
          <a:p>
            <a:pPr marL="586740" indent="-495934">
              <a:lnSpc>
                <a:spcPct val="100000"/>
              </a:lnSpc>
              <a:spcBef>
                <a:spcPts val="310"/>
              </a:spcBef>
              <a:buAutoNum type="arabicPeriod" startAt="9"/>
              <a:tabLst>
                <a:tab pos="586740"/>
              </a:tabLst>
            </a:pPr>
            <a:r>
              <a:rPr sz="2600" b="1" spc="-10">
                <a:latin typeface="Times New Roman"/>
                <a:cs typeface="Times New Roman"/>
              </a:rPr>
              <a:t>December</a:t>
            </a:r>
            <a:endParaRPr sz="2600">
              <a:latin typeface="Times New Roman"/>
              <a:cs typeface="Times New Roman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546600" y="254000"/>
            <a:ext cx="3843654" cy="4764405"/>
            <a:chOff x="4546600" y="254000"/>
            <a:chExt cx="3843654" cy="4764405"/>
          </a:xfrm>
        </p:grpSpPr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6600" y="254000"/>
              <a:ext cx="609600" cy="609600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800600" y="876300"/>
              <a:ext cx="3589337" cy="4141787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1102677" y="871690"/>
            <a:ext cx="160464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Times New Roman"/>
                <a:cs typeface="Times New Roman"/>
              </a:rPr>
              <a:t>MONTHS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82562" y="203200"/>
            <a:ext cx="647700" cy="647700"/>
          </a:xfrm>
          <a:custGeom>
            <a:rect l="l" t="t" r="r" b="b"/>
            <a:pathLst>
              <a:path w="647700" h="647700">
                <a:moveTo>
                  <a:pt x="647699" y="323850"/>
                </a:moveTo>
                <a:lnTo>
                  <a:pt x="0" y="323850"/>
                </a:lnTo>
                <a:lnTo>
                  <a:pt x="3511" y="275993"/>
                </a:lnTo>
                <a:lnTo>
                  <a:pt x="13711" y="230317"/>
                </a:lnTo>
                <a:lnTo>
                  <a:pt x="30099" y="187322"/>
                </a:lnTo>
                <a:lnTo>
                  <a:pt x="52174" y="147509"/>
                </a:lnTo>
                <a:lnTo>
                  <a:pt x="79435" y="111380"/>
                </a:lnTo>
                <a:lnTo>
                  <a:pt x="111381" y="79434"/>
                </a:lnTo>
                <a:lnTo>
                  <a:pt x="147511" y="52173"/>
                </a:lnTo>
                <a:lnTo>
                  <a:pt x="187323" y="30099"/>
                </a:lnTo>
                <a:lnTo>
                  <a:pt x="230318" y="13711"/>
                </a:lnTo>
                <a:lnTo>
                  <a:pt x="275994" y="3511"/>
                </a:lnTo>
                <a:lnTo>
                  <a:pt x="323849" y="0"/>
                </a:lnTo>
                <a:lnTo>
                  <a:pt x="371705" y="3511"/>
                </a:lnTo>
                <a:lnTo>
                  <a:pt x="417381" y="13711"/>
                </a:lnTo>
                <a:lnTo>
                  <a:pt x="460376" y="30099"/>
                </a:lnTo>
                <a:lnTo>
                  <a:pt x="500189" y="52174"/>
                </a:lnTo>
                <a:lnTo>
                  <a:pt x="536319" y="79435"/>
                </a:lnTo>
                <a:lnTo>
                  <a:pt x="568264" y="111380"/>
                </a:lnTo>
                <a:lnTo>
                  <a:pt x="595525" y="147510"/>
                </a:lnTo>
                <a:lnTo>
                  <a:pt x="617600" y="187323"/>
                </a:lnTo>
                <a:lnTo>
                  <a:pt x="633987" y="230317"/>
                </a:lnTo>
                <a:lnTo>
                  <a:pt x="644188" y="275993"/>
                </a:lnTo>
                <a:lnTo>
                  <a:pt x="647699" y="323850"/>
                </a:lnTo>
                <a:close/>
              </a:path>
              <a:path w="647700" h="647700">
                <a:moveTo>
                  <a:pt x="323849" y="647699"/>
                </a:moveTo>
                <a:lnTo>
                  <a:pt x="275993" y="644188"/>
                </a:lnTo>
                <a:lnTo>
                  <a:pt x="230317" y="633988"/>
                </a:lnTo>
                <a:lnTo>
                  <a:pt x="187323" y="617600"/>
                </a:lnTo>
                <a:lnTo>
                  <a:pt x="147510" y="595525"/>
                </a:lnTo>
                <a:lnTo>
                  <a:pt x="111380" y="568264"/>
                </a:lnTo>
                <a:lnTo>
                  <a:pt x="79434" y="536319"/>
                </a:lnTo>
                <a:lnTo>
                  <a:pt x="52174" y="500189"/>
                </a:lnTo>
                <a:lnTo>
                  <a:pt x="30099" y="460376"/>
                </a:lnTo>
                <a:lnTo>
                  <a:pt x="13711" y="417382"/>
                </a:lnTo>
                <a:lnTo>
                  <a:pt x="3511" y="371706"/>
                </a:lnTo>
                <a:lnTo>
                  <a:pt x="0" y="323849"/>
                </a:lnTo>
                <a:lnTo>
                  <a:pt x="647699" y="323850"/>
                </a:lnTo>
                <a:lnTo>
                  <a:pt x="644188" y="371706"/>
                </a:lnTo>
                <a:lnTo>
                  <a:pt x="633987" y="417382"/>
                </a:lnTo>
                <a:lnTo>
                  <a:pt x="617599" y="460377"/>
                </a:lnTo>
                <a:lnTo>
                  <a:pt x="595525" y="500189"/>
                </a:lnTo>
                <a:lnTo>
                  <a:pt x="568264" y="536319"/>
                </a:lnTo>
                <a:lnTo>
                  <a:pt x="536318" y="568265"/>
                </a:lnTo>
                <a:lnTo>
                  <a:pt x="500189" y="595525"/>
                </a:lnTo>
                <a:lnTo>
                  <a:pt x="460376" y="617600"/>
                </a:lnTo>
                <a:lnTo>
                  <a:pt x="417381" y="633988"/>
                </a:lnTo>
                <a:lnTo>
                  <a:pt x="371705" y="644188"/>
                </a:lnTo>
                <a:lnTo>
                  <a:pt x="323849" y="647699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6852" y="248540"/>
            <a:ext cx="56705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25">
                <a:solidFill>
                  <a:srgbClr val="0033CC"/>
                </a:solidFill>
                <a:latin typeface="Arial Black"/>
                <a:cs typeface="Arial Black"/>
              </a:rPr>
              <a:t>1b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009015" y="276378"/>
            <a:ext cx="6541134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Listen</a:t>
            </a:r>
            <a:r>
              <a:rPr sz="2800" spc="-35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and</a:t>
            </a:r>
            <a:r>
              <a:rPr sz="2800" spc="-15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number</a:t>
            </a:r>
            <a:r>
              <a:rPr sz="2800" spc="-25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the</a:t>
            </a:r>
            <a:r>
              <a:rPr sz="2800" spc="-20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conversations</a:t>
            </a:r>
            <a:r>
              <a:rPr sz="2800" spc="-15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[1-</a:t>
            </a:r>
            <a:r>
              <a:rPr sz="2800" spc="-25">
                <a:solidFill>
                  <a:srgbClr val="000000"/>
                </a:solidFill>
              </a:rPr>
              <a:t>3].</a:t>
            </a:r>
            <a:endParaRPr sz="2800"/>
          </a:p>
        </p:txBody>
      </p:sp>
      <p:sp>
        <p:nvSpPr>
          <p:cNvPr id="5" name="object 5"/>
          <p:cNvSpPr txBox="1"/>
          <p:nvPr/>
        </p:nvSpPr>
        <p:spPr>
          <a:xfrm>
            <a:off x="2199639" y="1274915"/>
            <a:ext cx="5200015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A: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When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your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birthday,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Linda? </a:t>
            </a:r>
            <a:r>
              <a:rPr sz="2800" b="1">
                <a:latin typeface="Times New Roman"/>
                <a:cs typeface="Times New Roman"/>
              </a:rPr>
              <a:t>B: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My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birthday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on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May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2nd.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237739" y="2449665"/>
            <a:ext cx="5139690" cy="202818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  <a:tabLst>
                <a:tab pos="545465"/>
              </a:tabLst>
            </a:pPr>
            <a:r>
              <a:rPr sz="2800" b="1">
                <a:latin typeface="Times New Roman"/>
                <a:cs typeface="Times New Roman"/>
              </a:rPr>
              <a:t>A:</a:t>
            </a:r>
            <a:r>
              <a:rPr sz="2800" b="1" spc="-2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When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your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birthday,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Mary? </a:t>
            </a:r>
            <a:r>
              <a:rPr sz="2800" b="1" spc="-25">
                <a:latin typeface="Times New Roman"/>
                <a:cs typeface="Times New Roman"/>
              </a:rPr>
              <a:t>B:</a:t>
            </a:r>
            <a:r>
              <a:rPr sz="2800" b="1">
                <a:latin typeface="Times New Roman"/>
                <a:cs typeface="Times New Roman"/>
              </a:rPr>
              <a:t>	It’s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on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January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5th.</a:t>
            </a:r>
            <a:endParaRPr sz="2800">
              <a:latin typeface="Times New Roman"/>
              <a:cs typeface="Times New Roman"/>
            </a:endParaRPr>
          </a:p>
          <a:p>
            <a:pPr marL="28575" marR="48260">
              <a:lnSpc>
                <a:spcPct val="100000"/>
              </a:lnSpc>
              <a:spcBef>
                <a:spcPts val="2330"/>
              </a:spcBef>
            </a:pPr>
            <a:r>
              <a:rPr sz="2800" b="1">
                <a:latin typeface="Times New Roman"/>
                <a:cs typeface="Times New Roman"/>
              </a:rPr>
              <a:t>A: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When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your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birthday,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Mike? </a:t>
            </a:r>
            <a:r>
              <a:rPr sz="2800" b="1">
                <a:latin typeface="Times New Roman"/>
                <a:cs typeface="Times New Roman"/>
              </a:rPr>
              <a:t>B: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My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birthday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on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June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3rd.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97012" y="1446213"/>
            <a:ext cx="536575" cy="538480"/>
          </a:xfrm>
          <a:prstGeom prst="rect">
            <a:avLst/>
          </a:prstGeom>
          <a:solidFill>
            <a:srgbClr val="FFFFFF"/>
          </a:solidFill>
          <a:ln w="28575">
            <a:solidFill>
              <a:srgbClr val="00B0EF"/>
            </a:solidFill>
          </a:ln>
        </p:spPr>
        <p:txBody>
          <a:bodyPr vert="horz" wrap="square" lIns="0" tIns="58419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59"/>
              </a:spcBef>
            </a:pPr>
            <a:r>
              <a:rPr sz="2800" b="1">
                <a:solidFill>
                  <a:srgbClr val="FF0000"/>
                </a:solidFill>
                <a:latin typeface="Times New Roman"/>
                <a:cs typeface="Times New Roman"/>
              </a:rPr>
              <a:t>1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97012" y="2630488"/>
            <a:ext cx="536575" cy="538480"/>
          </a:xfrm>
          <a:prstGeom prst="rect">
            <a:avLst/>
          </a:prstGeom>
          <a:solidFill>
            <a:srgbClr val="FFFFFF"/>
          </a:solidFill>
          <a:ln w="28575">
            <a:solidFill>
              <a:srgbClr val="00B0EF"/>
            </a:solidFill>
          </a:ln>
        </p:spPr>
        <p:txBody>
          <a:bodyPr vert="horz" wrap="square" lIns="0" tIns="412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25"/>
              </a:spcBef>
            </a:pPr>
            <a:r>
              <a:rPr sz="2800" b="1">
                <a:solidFill>
                  <a:srgbClr val="FF0000"/>
                </a:solidFill>
                <a:latin typeface="Times New Roman"/>
                <a:cs typeface="Times New Roman"/>
              </a:rPr>
              <a:t>2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497012" y="3787775"/>
            <a:ext cx="536575" cy="536575"/>
          </a:xfrm>
          <a:prstGeom prst="rect">
            <a:avLst/>
          </a:prstGeom>
          <a:solidFill>
            <a:srgbClr val="FFFFFF"/>
          </a:solidFill>
          <a:ln w="28575">
            <a:solidFill>
              <a:srgbClr val="00B0EF"/>
            </a:solidFill>
          </a:ln>
        </p:spPr>
        <p:txBody>
          <a:bodyPr vert="horz" wrap="square" lIns="0" tIns="3937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310"/>
              </a:spcBef>
            </a:pPr>
            <a:r>
              <a:rPr sz="2800" b="1">
                <a:solidFill>
                  <a:srgbClr val="FF0000"/>
                </a:solidFill>
                <a:latin typeface="Times New Roman"/>
                <a:cs typeface="Times New Roman"/>
              </a:rPr>
              <a:t>3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10" name="object 10"/>
          <p:cNvPicPr/>
          <p:nvPr/>
        </p:nvPicPr>
        <p:blipFill>
          <a:blip r:embed="rId2"/>
          <a:stretch>
            <a:fillRect/>
          </a:stretch>
        </p:blipFill>
        <p:spPr>
          <a:xfrm>
            <a:off x="977900" y="7366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563330" y="581003"/>
            <a:ext cx="232600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Conversation</a:t>
            </a:r>
            <a:r>
              <a:rPr sz="2800" b="1" spc="-50">
                <a:latin typeface="Times New Roman"/>
                <a:cs typeface="Times New Roman"/>
              </a:rPr>
              <a:t> 1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032953" y="1007722"/>
            <a:ext cx="5388610" cy="3917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993140">
              <a:lnSpc>
                <a:spcPct val="113999"/>
              </a:lnSpc>
              <a:spcBef>
                <a:spcPts val="100"/>
              </a:spcBef>
            </a:pP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Girl:</a:t>
            </a:r>
            <a:r>
              <a:rPr sz="2800" b="1" spc="-5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When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your</a:t>
            </a:r>
            <a:r>
              <a:rPr sz="2800" b="1" spc="-10">
                <a:latin typeface="Times New Roman"/>
                <a:cs typeface="Times New Roman"/>
              </a:rPr>
              <a:t> birthday, Linda?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70"/>
              </a:spcBef>
            </a:pP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Linda:</a:t>
            </a:r>
            <a:r>
              <a:rPr sz="2800" b="1" spc="-15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My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birthday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on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May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2nd.</a:t>
            </a:r>
            <a:endParaRPr sz="2800">
              <a:latin typeface="Times New Roman"/>
              <a:cs typeface="Times New Roman"/>
            </a:endParaRPr>
          </a:p>
          <a:p>
            <a:pPr marL="12700" marR="1032510" indent="1530350">
              <a:lnSpc>
                <a:spcPct val="113999"/>
              </a:lnSpc>
            </a:pPr>
            <a:r>
              <a:rPr sz="2800" b="1">
                <a:latin typeface="Times New Roman"/>
                <a:cs typeface="Times New Roman"/>
              </a:rPr>
              <a:t>Conversation</a:t>
            </a:r>
            <a:r>
              <a:rPr sz="2800" b="1" spc="-50">
                <a:latin typeface="Times New Roman"/>
                <a:cs typeface="Times New Roman"/>
              </a:rPr>
              <a:t> 2 </a:t>
            </a: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Boy:</a:t>
            </a:r>
            <a:r>
              <a:rPr sz="2800" b="1" spc="-5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When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your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birthday, Mary?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70"/>
              </a:spcBef>
            </a:pP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Mary:</a:t>
            </a:r>
            <a:r>
              <a:rPr sz="2800" b="1" spc="-20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It’s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on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January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5th.</a:t>
            </a:r>
            <a:endParaRPr sz="2800">
              <a:latin typeface="Times New Roman"/>
              <a:cs typeface="Times New Roman"/>
            </a:endParaRPr>
          </a:p>
          <a:p>
            <a:pPr marL="1543050">
              <a:lnSpc>
                <a:spcPct val="100000"/>
              </a:lnSpc>
              <a:spcBef>
                <a:spcPts val="470"/>
              </a:spcBef>
            </a:pPr>
            <a:r>
              <a:rPr sz="2800" b="1">
                <a:latin typeface="Times New Roman"/>
                <a:cs typeface="Times New Roman"/>
              </a:rPr>
              <a:t>Conversation</a:t>
            </a:r>
            <a:r>
              <a:rPr sz="2800" b="1" spc="-50">
                <a:latin typeface="Times New Roman"/>
                <a:cs typeface="Times New Roman"/>
              </a:rPr>
              <a:t> 3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45502" y="206528"/>
            <a:ext cx="16637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Times New Roman"/>
                <a:cs typeface="Times New Roman"/>
              </a:rPr>
              <a:t>Tapescript </a:t>
            </a:r>
            <a:r>
              <a:rPr sz="2800" b="1" spc="-25">
                <a:latin typeface="Times New Roman"/>
                <a:cs typeface="Times New Roman"/>
              </a:rPr>
              <a:t>s: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867398" y="1527174"/>
            <a:ext cx="1584325" cy="576580"/>
          </a:xfrm>
          <a:custGeom>
            <a:rect l="l" t="t" r="r" b="b"/>
            <a:pathLst>
              <a:path w="1584325" h="576580">
                <a:moveTo>
                  <a:pt x="1" y="288131"/>
                </a:moveTo>
                <a:lnTo>
                  <a:pt x="11473" y="238996"/>
                </a:lnTo>
                <a:lnTo>
                  <a:pt x="44622" y="192556"/>
                </a:lnTo>
                <a:lnTo>
                  <a:pt x="97545" y="149503"/>
                </a:lnTo>
                <a:lnTo>
                  <a:pt x="130827" y="129463"/>
                </a:lnTo>
                <a:lnTo>
                  <a:pt x="168339" y="110529"/>
                </a:lnTo>
                <a:lnTo>
                  <a:pt x="209844" y="92788"/>
                </a:lnTo>
                <a:lnTo>
                  <a:pt x="255104" y="76326"/>
                </a:lnTo>
                <a:lnTo>
                  <a:pt x="303880" y="61229"/>
                </a:lnTo>
                <a:lnTo>
                  <a:pt x="355935" y="47585"/>
                </a:lnTo>
                <a:lnTo>
                  <a:pt x="411032" y="35479"/>
                </a:lnTo>
                <a:lnTo>
                  <a:pt x="468932" y="24998"/>
                </a:lnTo>
                <a:lnTo>
                  <a:pt x="529398" y="16229"/>
                </a:lnTo>
                <a:lnTo>
                  <a:pt x="592192" y="9259"/>
                </a:lnTo>
                <a:lnTo>
                  <a:pt x="657076" y="4172"/>
                </a:lnTo>
                <a:lnTo>
                  <a:pt x="723812" y="1057"/>
                </a:lnTo>
                <a:lnTo>
                  <a:pt x="792163" y="0"/>
                </a:lnTo>
                <a:lnTo>
                  <a:pt x="860513" y="1057"/>
                </a:lnTo>
                <a:lnTo>
                  <a:pt x="927249" y="4172"/>
                </a:lnTo>
                <a:lnTo>
                  <a:pt x="992133" y="9259"/>
                </a:lnTo>
                <a:lnTo>
                  <a:pt x="1054927" y="16229"/>
                </a:lnTo>
                <a:lnTo>
                  <a:pt x="1115392" y="24998"/>
                </a:lnTo>
                <a:lnTo>
                  <a:pt x="1173293" y="35479"/>
                </a:lnTo>
                <a:lnTo>
                  <a:pt x="1228389" y="47585"/>
                </a:lnTo>
                <a:lnTo>
                  <a:pt x="1280445" y="61229"/>
                </a:lnTo>
                <a:lnTo>
                  <a:pt x="1329221" y="76325"/>
                </a:lnTo>
                <a:lnTo>
                  <a:pt x="1374481" y="92787"/>
                </a:lnTo>
                <a:lnTo>
                  <a:pt x="1415986" y="110529"/>
                </a:lnTo>
                <a:lnTo>
                  <a:pt x="1453498" y="129463"/>
                </a:lnTo>
                <a:lnTo>
                  <a:pt x="1486780" y="149503"/>
                </a:lnTo>
                <a:lnTo>
                  <a:pt x="1539703" y="192556"/>
                </a:lnTo>
                <a:lnTo>
                  <a:pt x="1572852" y="238996"/>
                </a:lnTo>
                <a:lnTo>
                  <a:pt x="1584325" y="288131"/>
                </a:lnTo>
                <a:lnTo>
                  <a:pt x="1581416" y="312992"/>
                </a:lnTo>
                <a:lnTo>
                  <a:pt x="1572851" y="337266"/>
                </a:lnTo>
                <a:lnTo>
                  <a:pt x="1539703" y="383706"/>
                </a:lnTo>
                <a:lnTo>
                  <a:pt x="1486780" y="426759"/>
                </a:lnTo>
                <a:lnTo>
                  <a:pt x="1453498" y="446799"/>
                </a:lnTo>
                <a:lnTo>
                  <a:pt x="1415985" y="465733"/>
                </a:lnTo>
                <a:lnTo>
                  <a:pt x="1374480" y="483474"/>
                </a:lnTo>
                <a:lnTo>
                  <a:pt x="1329221" y="499936"/>
                </a:lnTo>
                <a:lnTo>
                  <a:pt x="1280444" y="515033"/>
                </a:lnTo>
                <a:lnTo>
                  <a:pt x="1228389" y="528677"/>
                </a:lnTo>
                <a:lnTo>
                  <a:pt x="1173292" y="540783"/>
                </a:lnTo>
                <a:lnTo>
                  <a:pt x="1115392" y="551263"/>
                </a:lnTo>
                <a:lnTo>
                  <a:pt x="1054927" y="560032"/>
                </a:lnTo>
                <a:lnTo>
                  <a:pt x="992133" y="567003"/>
                </a:lnTo>
                <a:lnTo>
                  <a:pt x="927249" y="572090"/>
                </a:lnTo>
                <a:lnTo>
                  <a:pt x="860513" y="575205"/>
                </a:lnTo>
                <a:lnTo>
                  <a:pt x="792162" y="576262"/>
                </a:lnTo>
                <a:lnTo>
                  <a:pt x="723811" y="575205"/>
                </a:lnTo>
                <a:lnTo>
                  <a:pt x="657075" y="572090"/>
                </a:lnTo>
                <a:lnTo>
                  <a:pt x="592191" y="567003"/>
                </a:lnTo>
                <a:lnTo>
                  <a:pt x="529397" y="560033"/>
                </a:lnTo>
                <a:lnTo>
                  <a:pt x="468932" y="551264"/>
                </a:lnTo>
                <a:lnTo>
                  <a:pt x="411031" y="540783"/>
                </a:lnTo>
                <a:lnTo>
                  <a:pt x="355935" y="528677"/>
                </a:lnTo>
                <a:lnTo>
                  <a:pt x="303879" y="515033"/>
                </a:lnTo>
                <a:lnTo>
                  <a:pt x="255103" y="499937"/>
                </a:lnTo>
                <a:lnTo>
                  <a:pt x="209843" y="483474"/>
                </a:lnTo>
                <a:lnTo>
                  <a:pt x="168338" y="465733"/>
                </a:lnTo>
                <a:lnTo>
                  <a:pt x="130826" y="446799"/>
                </a:lnTo>
                <a:lnTo>
                  <a:pt x="97544" y="426759"/>
                </a:lnTo>
                <a:lnTo>
                  <a:pt x="44621" y="383706"/>
                </a:lnTo>
                <a:lnTo>
                  <a:pt x="11472" y="337266"/>
                </a:lnTo>
                <a:lnTo>
                  <a:pt x="0" y="288131"/>
                </a:lnTo>
                <a:close/>
              </a:path>
            </a:pathLst>
          </a:custGeom>
          <a:ln w="25399">
            <a:solidFill>
              <a:srgbClr val="FF00FF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2743200" y="215900"/>
            <a:ext cx="609600" cy="6096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4067171" y="2990850"/>
            <a:ext cx="2018030" cy="576580"/>
          </a:xfrm>
          <a:custGeom>
            <a:rect l="l" t="t" r="r" b="b"/>
            <a:pathLst>
              <a:path w="2018029" h="576579">
                <a:moveTo>
                  <a:pt x="2" y="288131"/>
                </a:moveTo>
                <a:lnTo>
                  <a:pt x="10021" y="247367"/>
                </a:lnTo>
                <a:lnTo>
                  <a:pt x="39165" y="208361"/>
                </a:lnTo>
                <a:lnTo>
                  <a:pt x="86071" y="171501"/>
                </a:lnTo>
                <a:lnTo>
                  <a:pt x="149371" y="137178"/>
                </a:lnTo>
                <a:lnTo>
                  <a:pt x="186742" y="121090"/>
                </a:lnTo>
                <a:lnTo>
                  <a:pt x="227700" y="105783"/>
                </a:lnTo>
                <a:lnTo>
                  <a:pt x="272074" y="91304"/>
                </a:lnTo>
                <a:lnTo>
                  <a:pt x="319693" y="77704"/>
                </a:lnTo>
                <a:lnTo>
                  <a:pt x="370387" y="65031"/>
                </a:lnTo>
                <a:lnTo>
                  <a:pt x="423984" y="53333"/>
                </a:lnTo>
                <a:lnTo>
                  <a:pt x="480314" y="42660"/>
                </a:lnTo>
                <a:lnTo>
                  <a:pt x="539207" y="33060"/>
                </a:lnTo>
                <a:lnTo>
                  <a:pt x="600491" y="24581"/>
                </a:lnTo>
                <a:lnTo>
                  <a:pt x="663996" y="17273"/>
                </a:lnTo>
                <a:lnTo>
                  <a:pt x="729551" y="11185"/>
                </a:lnTo>
                <a:lnTo>
                  <a:pt x="796985" y="6364"/>
                </a:lnTo>
                <a:lnTo>
                  <a:pt x="866128" y="2861"/>
                </a:lnTo>
                <a:lnTo>
                  <a:pt x="936809" y="723"/>
                </a:lnTo>
                <a:lnTo>
                  <a:pt x="1008858" y="0"/>
                </a:lnTo>
                <a:lnTo>
                  <a:pt x="1080905" y="723"/>
                </a:lnTo>
                <a:lnTo>
                  <a:pt x="1151586" y="2861"/>
                </a:lnTo>
                <a:lnTo>
                  <a:pt x="1220729" y="6364"/>
                </a:lnTo>
                <a:lnTo>
                  <a:pt x="1288164" y="11185"/>
                </a:lnTo>
                <a:lnTo>
                  <a:pt x="1353719" y="17273"/>
                </a:lnTo>
                <a:lnTo>
                  <a:pt x="1417224" y="24581"/>
                </a:lnTo>
                <a:lnTo>
                  <a:pt x="1478508" y="33059"/>
                </a:lnTo>
                <a:lnTo>
                  <a:pt x="1537400" y="42660"/>
                </a:lnTo>
                <a:lnTo>
                  <a:pt x="1593730" y="53333"/>
                </a:lnTo>
                <a:lnTo>
                  <a:pt x="1647328" y="65031"/>
                </a:lnTo>
                <a:lnTo>
                  <a:pt x="1698021" y="77704"/>
                </a:lnTo>
                <a:lnTo>
                  <a:pt x="1745640" y="91304"/>
                </a:lnTo>
                <a:lnTo>
                  <a:pt x="1790014" y="105782"/>
                </a:lnTo>
                <a:lnTo>
                  <a:pt x="1830972" y="121090"/>
                </a:lnTo>
                <a:lnTo>
                  <a:pt x="1868344" y="137178"/>
                </a:lnTo>
                <a:lnTo>
                  <a:pt x="1931645" y="171500"/>
                </a:lnTo>
                <a:lnTo>
                  <a:pt x="1978550" y="208360"/>
                </a:lnTo>
                <a:lnTo>
                  <a:pt x="2007695" y="247367"/>
                </a:lnTo>
                <a:lnTo>
                  <a:pt x="2017714" y="288131"/>
                </a:lnTo>
                <a:lnTo>
                  <a:pt x="2015180" y="308708"/>
                </a:lnTo>
                <a:lnTo>
                  <a:pt x="2007694" y="328895"/>
                </a:lnTo>
                <a:lnTo>
                  <a:pt x="1978550" y="367901"/>
                </a:lnTo>
                <a:lnTo>
                  <a:pt x="1931644" y="404761"/>
                </a:lnTo>
                <a:lnTo>
                  <a:pt x="1868344" y="439084"/>
                </a:lnTo>
                <a:lnTo>
                  <a:pt x="1830972" y="455172"/>
                </a:lnTo>
                <a:lnTo>
                  <a:pt x="1790014" y="470479"/>
                </a:lnTo>
                <a:lnTo>
                  <a:pt x="1745640" y="484958"/>
                </a:lnTo>
                <a:lnTo>
                  <a:pt x="1698021" y="498558"/>
                </a:lnTo>
                <a:lnTo>
                  <a:pt x="1647328" y="511231"/>
                </a:lnTo>
                <a:lnTo>
                  <a:pt x="1593730" y="522929"/>
                </a:lnTo>
                <a:lnTo>
                  <a:pt x="1537400" y="533602"/>
                </a:lnTo>
                <a:lnTo>
                  <a:pt x="1478508" y="543203"/>
                </a:lnTo>
                <a:lnTo>
                  <a:pt x="1417224" y="551681"/>
                </a:lnTo>
                <a:lnTo>
                  <a:pt x="1353719" y="558989"/>
                </a:lnTo>
                <a:lnTo>
                  <a:pt x="1288164" y="565077"/>
                </a:lnTo>
                <a:lnTo>
                  <a:pt x="1220729" y="569898"/>
                </a:lnTo>
                <a:lnTo>
                  <a:pt x="1151586" y="573401"/>
                </a:lnTo>
                <a:lnTo>
                  <a:pt x="1080905" y="575539"/>
                </a:lnTo>
                <a:lnTo>
                  <a:pt x="1008857" y="576262"/>
                </a:lnTo>
                <a:lnTo>
                  <a:pt x="936808" y="575539"/>
                </a:lnTo>
                <a:lnTo>
                  <a:pt x="866127" y="573401"/>
                </a:lnTo>
                <a:lnTo>
                  <a:pt x="796984" y="569897"/>
                </a:lnTo>
                <a:lnTo>
                  <a:pt x="729549" y="565077"/>
                </a:lnTo>
                <a:lnTo>
                  <a:pt x="663994" y="558988"/>
                </a:lnTo>
                <a:lnTo>
                  <a:pt x="600489" y="551681"/>
                </a:lnTo>
                <a:lnTo>
                  <a:pt x="539205" y="543202"/>
                </a:lnTo>
                <a:lnTo>
                  <a:pt x="480313" y="533602"/>
                </a:lnTo>
                <a:lnTo>
                  <a:pt x="423982" y="522929"/>
                </a:lnTo>
                <a:lnTo>
                  <a:pt x="370385" y="511231"/>
                </a:lnTo>
                <a:lnTo>
                  <a:pt x="319692" y="498558"/>
                </a:lnTo>
                <a:lnTo>
                  <a:pt x="272073" y="484957"/>
                </a:lnTo>
                <a:lnTo>
                  <a:pt x="227699" y="470479"/>
                </a:lnTo>
                <a:lnTo>
                  <a:pt x="186740" y="455172"/>
                </a:lnTo>
                <a:lnTo>
                  <a:pt x="149369" y="439084"/>
                </a:lnTo>
                <a:lnTo>
                  <a:pt x="86068" y="404761"/>
                </a:lnTo>
                <a:lnTo>
                  <a:pt x="39163" y="367901"/>
                </a:lnTo>
                <a:lnTo>
                  <a:pt x="10018" y="328895"/>
                </a:lnTo>
                <a:lnTo>
                  <a:pt x="0" y="288131"/>
                </a:lnTo>
                <a:close/>
              </a:path>
            </a:pathLst>
          </a:custGeom>
          <a:ln w="25400">
            <a:solidFill>
              <a:srgbClr val="FF00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5724523" y="4454524"/>
            <a:ext cx="1584325" cy="576580"/>
          </a:xfrm>
          <a:custGeom>
            <a:rect l="l" t="t" r="r" b="b"/>
            <a:pathLst>
              <a:path w="1584325" h="576579">
                <a:moveTo>
                  <a:pt x="1" y="288132"/>
                </a:moveTo>
                <a:lnTo>
                  <a:pt x="11473" y="238997"/>
                </a:lnTo>
                <a:lnTo>
                  <a:pt x="44622" y="192557"/>
                </a:lnTo>
                <a:lnTo>
                  <a:pt x="97545" y="149504"/>
                </a:lnTo>
                <a:lnTo>
                  <a:pt x="130827" y="129463"/>
                </a:lnTo>
                <a:lnTo>
                  <a:pt x="168339" y="110529"/>
                </a:lnTo>
                <a:lnTo>
                  <a:pt x="209844" y="92788"/>
                </a:lnTo>
                <a:lnTo>
                  <a:pt x="255104" y="76326"/>
                </a:lnTo>
                <a:lnTo>
                  <a:pt x="303880" y="61229"/>
                </a:lnTo>
                <a:lnTo>
                  <a:pt x="355935" y="47585"/>
                </a:lnTo>
                <a:lnTo>
                  <a:pt x="411032" y="35479"/>
                </a:lnTo>
                <a:lnTo>
                  <a:pt x="468932" y="24999"/>
                </a:lnTo>
                <a:lnTo>
                  <a:pt x="529398" y="16230"/>
                </a:lnTo>
                <a:lnTo>
                  <a:pt x="592192" y="9259"/>
                </a:lnTo>
                <a:lnTo>
                  <a:pt x="657076" y="4173"/>
                </a:lnTo>
                <a:lnTo>
                  <a:pt x="723812" y="1058"/>
                </a:lnTo>
                <a:lnTo>
                  <a:pt x="792163" y="0"/>
                </a:lnTo>
                <a:lnTo>
                  <a:pt x="860513" y="1057"/>
                </a:lnTo>
                <a:lnTo>
                  <a:pt x="927249" y="4172"/>
                </a:lnTo>
                <a:lnTo>
                  <a:pt x="992133" y="9259"/>
                </a:lnTo>
                <a:lnTo>
                  <a:pt x="1054927" y="16229"/>
                </a:lnTo>
                <a:lnTo>
                  <a:pt x="1115392" y="24998"/>
                </a:lnTo>
                <a:lnTo>
                  <a:pt x="1173293" y="35479"/>
                </a:lnTo>
                <a:lnTo>
                  <a:pt x="1228389" y="47585"/>
                </a:lnTo>
                <a:lnTo>
                  <a:pt x="1280445" y="61229"/>
                </a:lnTo>
                <a:lnTo>
                  <a:pt x="1329221" y="76325"/>
                </a:lnTo>
                <a:lnTo>
                  <a:pt x="1374481" y="92788"/>
                </a:lnTo>
                <a:lnTo>
                  <a:pt x="1415986" y="110529"/>
                </a:lnTo>
                <a:lnTo>
                  <a:pt x="1453498" y="129463"/>
                </a:lnTo>
                <a:lnTo>
                  <a:pt x="1486780" y="149503"/>
                </a:lnTo>
                <a:lnTo>
                  <a:pt x="1539703" y="192556"/>
                </a:lnTo>
                <a:lnTo>
                  <a:pt x="1572852" y="238996"/>
                </a:lnTo>
                <a:lnTo>
                  <a:pt x="1584325" y="288131"/>
                </a:lnTo>
                <a:lnTo>
                  <a:pt x="1581416" y="312991"/>
                </a:lnTo>
                <a:lnTo>
                  <a:pt x="1572851" y="337265"/>
                </a:lnTo>
                <a:lnTo>
                  <a:pt x="1539703" y="383705"/>
                </a:lnTo>
                <a:lnTo>
                  <a:pt x="1486780" y="426758"/>
                </a:lnTo>
                <a:lnTo>
                  <a:pt x="1453498" y="446798"/>
                </a:lnTo>
                <a:lnTo>
                  <a:pt x="1415985" y="465732"/>
                </a:lnTo>
                <a:lnTo>
                  <a:pt x="1374480" y="483474"/>
                </a:lnTo>
                <a:lnTo>
                  <a:pt x="1329221" y="499936"/>
                </a:lnTo>
                <a:lnTo>
                  <a:pt x="1280444" y="515032"/>
                </a:lnTo>
                <a:lnTo>
                  <a:pt x="1228389" y="528677"/>
                </a:lnTo>
                <a:lnTo>
                  <a:pt x="1173292" y="540782"/>
                </a:lnTo>
                <a:lnTo>
                  <a:pt x="1115392" y="551263"/>
                </a:lnTo>
                <a:lnTo>
                  <a:pt x="1054927" y="560032"/>
                </a:lnTo>
                <a:lnTo>
                  <a:pt x="992133" y="567003"/>
                </a:lnTo>
                <a:lnTo>
                  <a:pt x="927249" y="572089"/>
                </a:lnTo>
                <a:lnTo>
                  <a:pt x="860513" y="575204"/>
                </a:lnTo>
                <a:lnTo>
                  <a:pt x="792162" y="576262"/>
                </a:lnTo>
                <a:lnTo>
                  <a:pt x="723811" y="575204"/>
                </a:lnTo>
                <a:lnTo>
                  <a:pt x="657075" y="572088"/>
                </a:lnTo>
                <a:lnTo>
                  <a:pt x="592191" y="567002"/>
                </a:lnTo>
                <a:lnTo>
                  <a:pt x="529397" y="560031"/>
                </a:lnTo>
                <a:lnTo>
                  <a:pt x="468932" y="551262"/>
                </a:lnTo>
                <a:lnTo>
                  <a:pt x="411031" y="540782"/>
                </a:lnTo>
                <a:lnTo>
                  <a:pt x="355935" y="528676"/>
                </a:lnTo>
                <a:lnTo>
                  <a:pt x="303879" y="515032"/>
                </a:lnTo>
                <a:lnTo>
                  <a:pt x="255103" y="499935"/>
                </a:lnTo>
                <a:lnTo>
                  <a:pt x="209843" y="483473"/>
                </a:lnTo>
                <a:lnTo>
                  <a:pt x="168338" y="465732"/>
                </a:lnTo>
                <a:lnTo>
                  <a:pt x="130826" y="446798"/>
                </a:lnTo>
                <a:lnTo>
                  <a:pt x="97544" y="426758"/>
                </a:lnTo>
                <a:lnTo>
                  <a:pt x="44621" y="383705"/>
                </a:lnTo>
                <a:lnTo>
                  <a:pt x="11472" y="337265"/>
                </a:lnTo>
                <a:lnTo>
                  <a:pt x="0" y="288130"/>
                </a:lnTo>
                <a:close/>
              </a:path>
            </a:pathLst>
          </a:custGeom>
          <a:ln w="25400">
            <a:solidFill>
              <a:srgbClr val="FF00FF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06374" y="206374"/>
            <a:ext cx="647700" cy="647700"/>
          </a:xfrm>
          <a:custGeom>
            <a:rect l="l" t="t" r="r" b="b"/>
            <a:pathLst>
              <a:path w="647700" h="647700">
                <a:moveTo>
                  <a:pt x="647700" y="323850"/>
                </a:moveTo>
                <a:lnTo>
                  <a:pt x="0" y="323850"/>
                </a:lnTo>
                <a:lnTo>
                  <a:pt x="3511" y="275993"/>
                </a:lnTo>
                <a:lnTo>
                  <a:pt x="13711" y="230317"/>
                </a:lnTo>
                <a:lnTo>
                  <a:pt x="30099" y="187322"/>
                </a:lnTo>
                <a:lnTo>
                  <a:pt x="52174" y="147510"/>
                </a:lnTo>
                <a:lnTo>
                  <a:pt x="79435" y="111380"/>
                </a:lnTo>
                <a:lnTo>
                  <a:pt x="111381" y="79434"/>
                </a:lnTo>
                <a:lnTo>
                  <a:pt x="147510" y="52174"/>
                </a:lnTo>
                <a:lnTo>
                  <a:pt x="187323" y="30099"/>
                </a:lnTo>
                <a:lnTo>
                  <a:pt x="230318" y="13711"/>
                </a:lnTo>
                <a:lnTo>
                  <a:pt x="275994" y="3511"/>
                </a:lnTo>
                <a:lnTo>
                  <a:pt x="323850" y="0"/>
                </a:lnTo>
                <a:lnTo>
                  <a:pt x="371706" y="3511"/>
                </a:lnTo>
                <a:lnTo>
                  <a:pt x="417382" y="13711"/>
                </a:lnTo>
                <a:lnTo>
                  <a:pt x="460377" y="30099"/>
                </a:lnTo>
                <a:lnTo>
                  <a:pt x="500190" y="52174"/>
                </a:lnTo>
                <a:lnTo>
                  <a:pt x="536319" y="79435"/>
                </a:lnTo>
                <a:lnTo>
                  <a:pt x="568265" y="111380"/>
                </a:lnTo>
                <a:lnTo>
                  <a:pt x="595526" y="147510"/>
                </a:lnTo>
                <a:lnTo>
                  <a:pt x="617600" y="187323"/>
                </a:lnTo>
                <a:lnTo>
                  <a:pt x="633988" y="230318"/>
                </a:lnTo>
                <a:lnTo>
                  <a:pt x="644189" y="275994"/>
                </a:lnTo>
                <a:lnTo>
                  <a:pt x="647700" y="323850"/>
                </a:lnTo>
                <a:close/>
              </a:path>
              <a:path w="647700" h="647700">
                <a:moveTo>
                  <a:pt x="323850" y="647699"/>
                </a:moveTo>
                <a:lnTo>
                  <a:pt x="275994" y="644188"/>
                </a:lnTo>
                <a:lnTo>
                  <a:pt x="230318" y="633988"/>
                </a:lnTo>
                <a:lnTo>
                  <a:pt x="187323" y="617600"/>
                </a:lnTo>
                <a:lnTo>
                  <a:pt x="147510" y="595525"/>
                </a:lnTo>
                <a:lnTo>
                  <a:pt x="111380" y="568264"/>
                </a:lnTo>
                <a:lnTo>
                  <a:pt x="79435" y="536319"/>
                </a:lnTo>
                <a:lnTo>
                  <a:pt x="52174" y="500189"/>
                </a:lnTo>
                <a:lnTo>
                  <a:pt x="30099" y="460376"/>
                </a:lnTo>
                <a:lnTo>
                  <a:pt x="13711" y="417382"/>
                </a:lnTo>
                <a:lnTo>
                  <a:pt x="3511" y="371706"/>
                </a:lnTo>
                <a:lnTo>
                  <a:pt x="0" y="323849"/>
                </a:lnTo>
                <a:lnTo>
                  <a:pt x="647700" y="323850"/>
                </a:lnTo>
                <a:lnTo>
                  <a:pt x="644188" y="371706"/>
                </a:lnTo>
                <a:lnTo>
                  <a:pt x="633988" y="417382"/>
                </a:lnTo>
                <a:lnTo>
                  <a:pt x="617600" y="460376"/>
                </a:lnTo>
                <a:lnTo>
                  <a:pt x="595526" y="500189"/>
                </a:lnTo>
                <a:lnTo>
                  <a:pt x="568265" y="536319"/>
                </a:lnTo>
                <a:lnTo>
                  <a:pt x="536319" y="568265"/>
                </a:lnTo>
                <a:lnTo>
                  <a:pt x="500189" y="595525"/>
                </a:lnTo>
                <a:lnTo>
                  <a:pt x="460377" y="617600"/>
                </a:lnTo>
                <a:lnTo>
                  <a:pt x="417382" y="633988"/>
                </a:lnTo>
                <a:lnTo>
                  <a:pt x="371706" y="644188"/>
                </a:lnTo>
                <a:lnTo>
                  <a:pt x="323850" y="647699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15265" y="195415"/>
            <a:ext cx="7598409" cy="929640"/>
          </a:xfrm>
          <a:prstGeom prst="rect">
            <a:avLst/>
          </a:prstGeom>
        </p:spPr>
        <p:txBody>
          <a:bodyPr vert="horz" wrap="square" lIns="0" tIns="76200" rIns="0" bIns="0" rtlCol="0">
            <a:spAutoFit/>
          </a:bodyPr>
          <a:lstStyle/>
          <a:p>
            <a:pPr marL="737870" marR="30480" indent="-700405">
              <a:lnSpc>
                <a:spcPts val="3360"/>
              </a:lnSpc>
              <a:spcBef>
                <a:spcPts val="600"/>
              </a:spcBef>
            </a:pPr>
            <a:r>
              <a:rPr sz="4800" b="0" baseline="-7812">
                <a:solidFill>
                  <a:srgbClr val="0033CC"/>
                </a:solidFill>
                <a:latin typeface="Arial Black"/>
                <a:cs typeface="Arial Black"/>
              </a:rPr>
              <a:t>1c</a:t>
            </a:r>
            <a:r>
              <a:rPr sz="4800" b="0" spc="217" baseline="-7812">
                <a:solidFill>
                  <a:srgbClr val="0033CC"/>
                </a:solidFill>
                <a:latin typeface="Arial Black"/>
                <a:cs typeface="Arial Black"/>
              </a:rPr>
              <a:t> </a:t>
            </a:r>
            <a:r>
              <a:rPr sz="2800">
                <a:solidFill>
                  <a:srgbClr val="000000"/>
                </a:solidFill>
              </a:rPr>
              <a:t>Practice</a:t>
            </a:r>
            <a:r>
              <a:rPr sz="2800" spc="-20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the</a:t>
            </a:r>
            <a:r>
              <a:rPr sz="2800" spc="-15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conversations</a:t>
            </a:r>
            <a:r>
              <a:rPr sz="2800" spc="-10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above</a:t>
            </a:r>
            <a:r>
              <a:rPr sz="2800" spc="-15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with</a:t>
            </a:r>
            <a:r>
              <a:rPr sz="2800" spc="-10">
                <a:solidFill>
                  <a:srgbClr val="000000"/>
                </a:solidFill>
              </a:rPr>
              <a:t> </a:t>
            </a:r>
            <a:r>
              <a:rPr sz="2800" spc="-20">
                <a:solidFill>
                  <a:srgbClr val="000000"/>
                </a:solidFill>
              </a:rPr>
              <a:t>your </a:t>
            </a:r>
            <a:r>
              <a:rPr sz="2800">
                <a:solidFill>
                  <a:srgbClr val="000000"/>
                </a:solidFill>
              </a:rPr>
              <a:t>partner.</a:t>
            </a:r>
            <a:r>
              <a:rPr sz="2800" spc="-10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Then</a:t>
            </a:r>
            <a:r>
              <a:rPr sz="2800" spc="-15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make</a:t>
            </a:r>
            <a:r>
              <a:rPr sz="2800" spc="-10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your</a:t>
            </a:r>
            <a:r>
              <a:rPr sz="2800" spc="-15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own</a:t>
            </a:r>
            <a:r>
              <a:rPr sz="2800" spc="-5">
                <a:solidFill>
                  <a:srgbClr val="000000"/>
                </a:solidFill>
              </a:rPr>
              <a:t> </a:t>
            </a:r>
            <a:r>
              <a:rPr sz="2800" spc="-10">
                <a:solidFill>
                  <a:srgbClr val="000000"/>
                </a:solidFill>
              </a:rPr>
              <a:t>conversations.</a:t>
            </a:r>
            <a:endParaRPr sz="2800">
              <a:latin typeface="Arial Black"/>
              <a:cs typeface="Arial Black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55612" y="1333500"/>
            <a:ext cx="6040755" cy="3454400"/>
            <a:chOff x="455612" y="1333500"/>
            <a:chExt cx="6040755" cy="345440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098800" y="1333500"/>
              <a:ext cx="3397250" cy="345440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468313" y="2274887"/>
              <a:ext cx="3063875" cy="933450"/>
            </a:xfrm>
            <a:custGeom>
              <a:rect l="l" t="t" r="r" b="b"/>
              <a:pathLst>
                <a:path w="3063875" h="933450">
                  <a:moveTo>
                    <a:pt x="2279385" y="933450"/>
                  </a:moveTo>
                  <a:lnTo>
                    <a:pt x="155576" y="933449"/>
                  </a:lnTo>
                  <a:lnTo>
                    <a:pt x="106402" y="925518"/>
                  </a:lnTo>
                  <a:lnTo>
                    <a:pt x="63695" y="903432"/>
                  </a:lnTo>
                  <a:lnTo>
                    <a:pt x="30017" y="869754"/>
                  </a:lnTo>
                  <a:lnTo>
                    <a:pt x="7931" y="827046"/>
                  </a:lnTo>
                  <a:lnTo>
                    <a:pt x="0" y="777872"/>
                  </a:lnTo>
                  <a:lnTo>
                    <a:pt x="0" y="155575"/>
                  </a:lnTo>
                  <a:lnTo>
                    <a:pt x="7931" y="106403"/>
                  </a:lnTo>
                  <a:lnTo>
                    <a:pt x="30017" y="63695"/>
                  </a:lnTo>
                  <a:lnTo>
                    <a:pt x="63695" y="30017"/>
                  </a:lnTo>
                  <a:lnTo>
                    <a:pt x="106403" y="7931"/>
                  </a:lnTo>
                  <a:lnTo>
                    <a:pt x="155577" y="0"/>
                  </a:lnTo>
                  <a:lnTo>
                    <a:pt x="2579685" y="0"/>
                  </a:lnTo>
                  <a:lnTo>
                    <a:pt x="2628859" y="7931"/>
                  </a:lnTo>
                  <a:lnTo>
                    <a:pt x="2671567" y="30017"/>
                  </a:lnTo>
                  <a:lnTo>
                    <a:pt x="2705245" y="63695"/>
                  </a:lnTo>
                  <a:lnTo>
                    <a:pt x="2727331" y="106403"/>
                  </a:lnTo>
                  <a:lnTo>
                    <a:pt x="2735262" y="155575"/>
                  </a:lnTo>
                  <a:lnTo>
                    <a:pt x="3063494" y="207263"/>
                  </a:lnTo>
                  <a:lnTo>
                    <a:pt x="2735262" y="388937"/>
                  </a:lnTo>
                  <a:lnTo>
                    <a:pt x="2735262" y="777872"/>
                  </a:lnTo>
                  <a:lnTo>
                    <a:pt x="2727331" y="827046"/>
                  </a:lnTo>
                  <a:lnTo>
                    <a:pt x="2705244" y="869754"/>
                  </a:lnTo>
                  <a:lnTo>
                    <a:pt x="2671566" y="903432"/>
                  </a:lnTo>
                  <a:lnTo>
                    <a:pt x="2628857" y="925518"/>
                  </a:lnTo>
                  <a:lnTo>
                    <a:pt x="2579684" y="933449"/>
                  </a:lnTo>
                  <a:lnTo>
                    <a:pt x="2279385" y="933450"/>
                  </a:lnTo>
                  <a:close/>
                </a:path>
                <a:path w="3063875" h="933450">
                  <a:moveTo>
                    <a:pt x="2735262" y="777871"/>
                  </a:move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468312" y="2274887"/>
              <a:ext cx="3063875" cy="933450"/>
            </a:xfrm>
            <a:custGeom>
              <a:rect l="l" t="t" r="r" b="b"/>
              <a:pathLst>
                <a:path w="3063875" h="933450">
                  <a:moveTo>
                    <a:pt x="0" y="155578"/>
                  </a:moveTo>
                  <a:lnTo>
                    <a:pt x="7931" y="106403"/>
                  </a:lnTo>
                  <a:lnTo>
                    <a:pt x="30017" y="63695"/>
                  </a:lnTo>
                  <a:lnTo>
                    <a:pt x="63695" y="30017"/>
                  </a:lnTo>
                  <a:lnTo>
                    <a:pt x="106403" y="7931"/>
                  </a:lnTo>
                  <a:lnTo>
                    <a:pt x="155577" y="0"/>
                  </a:lnTo>
                  <a:lnTo>
                    <a:pt x="1595570" y="0"/>
                  </a:lnTo>
                  <a:lnTo>
                    <a:pt x="2279385" y="0"/>
                  </a:lnTo>
                  <a:lnTo>
                    <a:pt x="2579685" y="0"/>
                  </a:lnTo>
                  <a:lnTo>
                    <a:pt x="2628859" y="7931"/>
                  </a:lnTo>
                  <a:lnTo>
                    <a:pt x="2671567" y="30017"/>
                  </a:lnTo>
                  <a:lnTo>
                    <a:pt x="2705245" y="63695"/>
                  </a:lnTo>
                  <a:lnTo>
                    <a:pt x="2727331" y="106403"/>
                  </a:lnTo>
                  <a:lnTo>
                    <a:pt x="2735263" y="155578"/>
                  </a:lnTo>
                  <a:lnTo>
                    <a:pt x="3063494" y="207263"/>
                  </a:lnTo>
                  <a:lnTo>
                    <a:pt x="2735263" y="388937"/>
                  </a:lnTo>
                  <a:lnTo>
                    <a:pt x="2735263" y="777871"/>
                  </a:lnTo>
                  <a:lnTo>
                    <a:pt x="2727331" y="827046"/>
                  </a:lnTo>
                  <a:lnTo>
                    <a:pt x="2705245" y="869754"/>
                  </a:lnTo>
                  <a:lnTo>
                    <a:pt x="2671567" y="903432"/>
                  </a:lnTo>
                  <a:lnTo>
                    <a:pt x="2628859" y="925518"/>
                  </a:lnTo>
                  <a:lnTo>
                    <a:pt x="2579684" y="933449"/>
                  </a:lnTo>
                  <a:lnTo>
                    <a:pt x="2279385" y="933450"/>
                  </a:lnTo>
                  <a:lnTo>
                    <a:pt x="1595570" y="933450"/>
                  </a:lnTo>
                  <a:lnTo>
                    <a:pt x="155578" y="933450"/>
                  </a:lnTo>
                  <a:lnTo>
                    <a:pt x="106403" y="925518"/>
                  </a:lnTo>
                  <a:lnTo>
                    <a:pt x="63695" y="903432"/>
                  </a:lnTo>
                  <a:lnTo>
                    <a:pt x="30017" y="869754"/>
                  </a:lnTo>
                  <a:lnTo>
                    <a:pt x="7931" y="827046"/>
                  </a:lnTo>
                  <a:lnTo>
                    <a:pt x="0" y="777872"/>
                  </a:lnTo>
                  <a:lnTo>
                    <a:pt x="0" y="388937"/>
                  </a:lnTo>
                  <a:lnTo>
                    <a:pt x="0" y="155575"/>
                  </a:lnTo>
                  <a:close/>
                </a:path>
              </a:pathLst>
            </a:custGeom>
            <a:ln w="25400">
              <a:solidFill>
                <a:srgbClr val="00B0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805669" y="2076603"/>
            <a:ext cx="2059939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065" marR="5080" algn="ctr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When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your </a:t>
            </a:r>
            <a:r>
              <a:rPr sz="2800" b="1" spc="-10">
                <a:latin typeface="Times New Roman"/>
                <a:cs typeface="Times New Roman"/>
              </a:rPr>
              <a:t>birthday, Linda?</a:t>
            </a:r>
            <a:endParaRPr sz="2800">
              <a:latin typeface="Times New Roman"/>
              <a:cs typeface="Times New Roman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5888067" y="2403474"/>
            <a:ext cx="2945130" cy="901700"/>
            <a:chOff x="5888067" y="2403474"/>
            <a:chExt cx="2945130" cy="901700"/>
          </a:xfrm>
        </p:grpSpPr>
        <p:sp>
          <p:nvSpPr>
            <p:cNvPr id="10" name="object 10"/>
            <p:cNvSpPr/>
            <p:nvPr/>
          </p:nvSpPr>
          <p:spPr>
            <a:xfrm>
              <a:off x="5900767" y="2416174"/>
              <a:ext cx="2919730" cy="876300"/>
            </a:xfrm>
            <a:custGeom>
              <a:rect l="l" t="t" r="r" b="b"/>
              <a:pathLst>
                <a:path w="2919729" h="876300">
                  <a:moveTo>
                    <a:pt x="2919381" y="146053"/>
                  </a:moveTo>
                  <a:lnTo>
                    <a:pt x="284132" y="146053"/>
                  </a:lnTo>
                  <a:lnTo>
                    <a:pt x="291578" y="99888"/>
                  </a:lnTo>
                  <a:lnTo>
                    <a:pt x="312312" y="59795"/>
                  </a:lnTo>
                  <a:lnTo>
                    <a:pt x="343928" y="28179"/>
                  </a:lnTo>
                  <a:lnTo>
                    <a:pt x="384021" y="7445"/>
                  </a:lnTo>
                  <a:lnTo>
                    <a:pt x="430184" y="0"/>
                  </a:lnTo>
                  <a:lnTo>
                    <a:pt x="2773329" y="0"/>
                  </a:lnTo>
                  <a:lnTo>
                    <a:pt x="2819492" y="7445"/>
                  </a:lnTo>
                  <a:lnTo>
                    <a:pt x="2859585" y="28179"/>
                  </a:lnTo>
                  <a:lnTo>
                    <a:pt x="2891201" y="59796"/>
                  </a:lnTo>
                  <a:lnTo>
                    <a:pt x="2911935" y="99889"/>
                  </a:lnTo>
                  <a:lnTo>
                    <a:pt x="2919381" y="146053"/>
                  </a:lnTo>
                  <a:close/>
                </a:path>
                <a:path w="2919729" h="876300">
                  <a:moveTo>
                    <a:pt x="2773328" y="876299"/>
                  </a:moveTo>
                  <a:lnTo>
                    <a:pt x="430185" y="876299"/>
                  </a:lnTo>
                  <a:lnTo>
                    <a:pt x="384021" y="868853"/>
                  </a:lnTo>
                  <a:lnTo>
                    <a:pt x="343928" y="848120"/>
                  </a:lnTo>
                  <a:lnTo>
                    <a:pt x="312311" y="816504"/>
                  </a:lnTo>
                  <a:lnTo>
                    <a:pt x="291578" y="776411"/>
                  </a:lnTo>
                  <a:lnTo>
                    <a:pt x="284132" y="730247"/>
                  </a:lnTo>
                  <a:lnTo>
                    <a:pt x="284132" y="365125"/>
                  </a:lnTo>
                  <a:lnTo>
                    <a:pt x="0" y="104428"/>
                  </a:lnTo>
                  <a:lnTo>
                    <a:pt x="284132" y="146053"/>
                  </a:lnTo>
                  <a:lnTo>
                    <a:pt x="2919382" y="146053"/>
                  </a:lnTo>
                  <a:lnTo>
                    <a:pt x="2919382" y="730247"/>
                  </a:lnTo>
                  <a:lnTo>
                    <a:pt x="2911935" y="776411"/>
                  </a:lnTo>
                  <a:lnTo>
                    <a:pt x="2891201" y="816504"/>
                  </a:lnTo>
                  <a:lnTo>
                    <a:pt x="2859585" y="848120"/>
                  </a:lnTo>
                  <a:lnTo>
                    <a:pt x="2819491" y="868854"/>
                  </a:lnTo>
                  <a:lnTo>
                    <a:pt x="2773328" y="87629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5900767" y="2416174"/>
              <a:ext cx="2919730" cy="876300"/>
            </a:xfrm>
            <a:custGeom>
              <a:rect l="l" t="t" r="r" b="b"/>
              <a:pathLst>
                <a:path w="2919729" h="876300">
                  <a:moveTo>
                    <a:pt x="284132" y="146053"/>
                  </a:moveTo>
                  <a:lnTo>
                    <a:pt x="291578" y="99889"/>
                  </a:lnTo>
                  <a:lnTo>
                    <a:pt x="312311" y="59796"/>
                  </a:lnTo>
                  <a:lnTo>
                    <a:pt x="343928" y="28179"/>
                  </a:lnTo>
                  <a:lnTo>
                    <a:pt x="384020" y="7445"/>
                  </a:lnTo>
                  <a:lnTo>
                    <a:pt x="430184" y="0"/>
                  </a:lnTo>
                  <a:lnTo>
                    <a:pt x="723340" y="0"/>
                  </a:lnTo>
                  <a:lnTo>
                    <a:pt x="1382153" y="0"/>
                  </a:lnTo>
                  <a:lnTo>
                    <a:pt x="2773329" y="0"/>
                  </a:lnTo>
                  <a:lnTo>
                    <a:pt x="2819492" y="7445"/>
                  </a:lnTo>
                  <a:lnTo>
                    <a:pt x="2859585" y="28179"/>
                  </a:lnTo>
                  <a:lnTo>
                    <a:pt x="2891201" y="59795"/>
                  </a:lnTo>
                  <a:lnTo>
                    <a:pt x="2911935" y="99888"/>
                  </a:lnTo>
                  <a:lnTo>
                    <a:pt x="2919381" y="146052"/>
                  </a:lnTo>
                  <a:lnTo>
                    <a:pt x="2919382" y="365125"/>
                  </a:lnTo>
                  <a:lnTo>
                    <a:pt x="2919382" y="730247"/>
                  </a:lnTo>
                  <a:lnTo>
                    <a:pt x="2911935" y="776411"/>
                  </a:lnTo>
                  <a:lnTo>
                    <a:pt x="2891201" y="816504"/>
                  </a:lnTo>
                  <a:lnTo>
                    <a:pt x="2859585" y="848120"/>
                  </a:lnTo>
                  <a:lnTo>
                    <a:pt x="2819492" y="868853"/>
                  </a:lnTo>
                  <a:lnTo>
                    <a:pt x="2773328" y="876299"/>
                  </a:lnTo>
                  <a:lnTo>
                    <a:pt x="1382153" y="876300"/>
                  </a:lnTo>
                  <a:lnTo>
                    <a:pt x="723340" y="876300"/>
                  </a:lnTo>
                  <a:lnTo>
                    <a:pt x="430185" y="876300"/>
                  </a:lnTo>
                  <a:lnTo>
                    <a:pt x="384021" y="868854"/>
                  </a:lnTo>
                  <a:lnTo>
                    <a:pt x="343928" y="848120"/>
                  </a:lnTo>
                  <a:lnTo>
                    <a:pt x="312312" y="816504"/>
                  </a:lnTo>
                  <a:lnTo>
                    <a:pt x="291578" y="776411"/>
                  </a:lnTo>
                  <a:lnTo>
                    <a:pt x="284132" y="730247"/>
                  </a:lnTo>
                  <a:lnTo>
                    <a:pt x="284132" y="365125"/>
                  </a:lnTo>
                  <a:lnTo>
                    <a:pt x="0" y="104428"/>
                  </a:lnTo>
                  <a:lnTo>
                    <a:pt x="284132" y="146050"/>
                  </a:lnTo>
                  <a:close/>
                </a:path>
              </a:pathLst>
            </a:custGeom>
            <a:ln w="25400">
              <a:solidFill>
                <a:srgbClr val="00B0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" name="object 12"/>
          <p:cNvSpPr txBox="1"/>
          <p:nvPr/>
        </p:nvSpPr>
        <p:spPr>
          <a:xfrm>
            <a:off x="6306417" y="2402675"/>
            <a:ext cx="227711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My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birthday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is </a:t>
            </a:r>
            <a:r>
              <a:rPr sz="2800" b="1">
                <a:latin typeface="Times New Roman"/>
                <a:cs typeface="Times New Roman"/>
              </a:rPr>
              <a:t>on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May </a:t>
            </a:r>
            <a:r>
              <a:rPr sz="2800" b="1" spc="-20">
                <a:latin typeface="Times New Roman"/>
                <a:cs typeface="Times New Roman"/>
              </a:rPr>
              <a:t>2nd.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11150" y="1041400"/>
            <a:ext cx="6019800" cy="3454400"/>
            <a:chOff x="311150" y="1041400"/>
            <a:chExt cx="6019800" cy="34544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933700" y="1041400"/>
              <a:ext cx="3397250" cy="34544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323850" y="1563687"/>
              <a:ext cx="3305810" cy="873125"/>
            </a:xfrm>
            <a:custGeom>
              <a:rect l="l" t="t" r="r" b="b"/>
              <a:pathLst>
                <a:path w="3305810" h="873125">
                  <a:moveTo>
                    <a:pt x="2805639" y="873125"/>
                  </a:moveTo>
                  <a:lnTo>
                    <a:pt x="145523" y="873125"/>
                  </a:lnTo>
                  <a:lnTo>
                    <a:pt x="99527" y="865706"/>
                  </a:lnTo>
                  <a:lnTo>
                    <a:pt x="59579" y="845047"/>
                  </a:lnTo>
                  <a:lnTo>
                    <a:pt x="28077" y="813545"/>
                  </a:lnTo>
                  <a:lnTo>
                    <a:pt x="7418" y="773598"/>
                  </a:lnTo>
                  <a:lnTo>
                    <a:pt x="0" y="727601"/>
                  </a:lnTo>
                  <a:lnTo>
                    <a:pt x="0" y="145521"/>
                  </a:lnTo>
                  <a:lnTo>
                    <a:pt x="7419" y="99526"/>
                  </a:lnTo>
                  <a:lnTo>
                    <a:pt x="28077" y="59579"/>
                  </a:lnTo>
                  <a:lnTo>
                    <a:pt x="59579" y="28077"/>
                  </a:lnTo>
                  <a:lnTo>
                    <a:pt x="99527" y="7418"/>
                  </a:lnTo>
                  <a:lnTo>
                    <a:pt x="145523" y="0"/>
                  </a:lnTo>
                  <a:lnTo>
                    <a:pt x="2805640" y="0"/>
                  </a:lnTo>
                  <a:lnTo>
                    <a:pt x="2851635" y="7418"/>
                  </a:lnTo>
                  <a:lnTo>
                    <a:pt x="2891583" y="28077"/>
                  </a:lnTo>
                  <a:lnTo>
                    <a:pt x="2923085" y="59579"/>
                  </a:lnTo>
                  <a:lnTo>
                    <a:pt x="2943743" y="99527"/>
                  </a:lnTo>
                  <a:lnTo>
                    <a:pt x="2951164" y="145523"/>
                  </a:lnTo>
                  <a:lnTo>
                    <a:pt x="3305302" y="193868"/>
                  </a:lnTo>
                  <a:lnTo>
                    <a:pt x="2951163" y="363802"/>
                  </a:lnTo>
                  <a:lnTo>
                    <a:pt x="2951163" y="727601"/>
                  </a:lnTo>
                  <a:lnTo>
                    <a:pt x="2943744" y="773598"/>
                  </a:lnTo>
                  <a:lnTo>
                    <a:pt x="2923085" y="813545"/>
                  </a:lnTo>
                  <a:lnTo>
                    <a:pt x="2891583" y="845047"/>
                  </a:lnTo>
                  <a:lnTo>
                    <a:pt x="2851636" y="865706"/>
                  </a:lnTo>
                  <a:lnTo>
                    <a:pt x="2805639" y="8731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23850" y="1563687"/>
              <a:ext cx="3305810" cy="873125"/>
            </a:xfrm>
            <a:custGeom>
              <a:rect l="l" t="t" r="r" b="b"/>
              <a:pathLst>
                <a:path w="3305810" h="873125">
                  <a:moveTo>
                    <a:pt x="0" y="145523"/>
                  </a:moveTo>
                  <a:lnTo>
                    <a:pt x="7418" y="99527"/>
                  </a:lnTo>
                  <a:lnTo>
                    <a:pt x="28077" y="59579"/>
                  </a:lnTo>
                  <a:lnTo>
                    <a:pt x="59579" y="28077"/>
                  </a:lnTo>
                  <a:lnTo>
                    <a:pt x="99526" y="7418"/>
                  </a:lnTo>
                  <a:lnTo>
                    <a:pt x="145523" y="0"/>
                  </a:lnTo>
                  <a:lnTo>
                    <a:pt x="1721511" y="0"/>
                  </a:lnTo>
                  <a:lnTo>
                    <a:pt x="2459302" y="0"/>
                  </a:lnTo>
                  <a:lnTo>
                    <a:pt x="2805639" y="0"/>
                  </a:lnTo>
                  <a:lnTo>
                    <a:pt x="2851635" y="7418"/>
                  </a:lnTo>
                  <a:lnTo>
                    <a:pt x="2891583" y="28077"/>
                  </a:lnTo>
                  <a:lnTo>
                    <a:pt x="2923085" y="59579"/>
                  </a:lnTo>
                  <a:lnTo>
                    <a:pt x="2943743" y="99526"/>
                  </a:lnTo>
                  <a:lnTo>
                    <a:pt x="2951162" y="145523"/>
                  </a:lnTo>
                  <a:lnTo>
                    <a:pt x="3305302" y="193868"/>
                  </a:lnTo>
                  <a:lnTo>
                    <a:pt x="2951163" y="363802"/>
                  </a:lnTo>
                  <a:lnTo>
                    <a:pt x="2951163" y="727601"/>
                  </a:lnTo>
                  <a:lnTo>
                    <a:pt x="2943744" y="773598"/>
                  </a:lnTo>
                  <a:lnTo>
                    <a:pt x="2923085" y="813545"/>
                  </a:lnTo>
                  <a:lnTo>
                    <a:pt x="2891583" y="845047"/>
                  </a:lnTo>
                  <a:lnTo>
                    <a:pt x="2851636" y="865706"/>
                  </a:lnTo>
                  <a:lnTo>
                    <a:pt x="2805639" y="873125"/>
                  </a:lnTo>
                  <a:lnTo>
                    <a:pt x="2459302" y="873125"/>
                  </a:lnTo>
                  <a:lnTo>
                    <a:pt x="1721511" y="873125"/>
                  </a:lnTo>
                  <a:lnTo>
                    <a:pt x="145523" y="873125"/>
                  </a:lnTo>
                  <a:lnTo>
                    <a:pt x="99527" y="865706"/>
                  </a:lnTo>
                  <a:lnTo>
                    <a:pt x="59579" y="845047"/>
                  </a:lnTo>
                  <a:lnTo>
                    <a:pt x="28077" y="813545"/>
                  </a:lnTo>
                  <a:lnTo>
                    <a:pt x="7418" y="773598"/>
                  </a:lnTo>
                  <a:lnTo>
                    <a:pt x="0" y="727601"/>
                  </a:lnTo>
                  <a:lnTo>
                    <a:pt x="0" y="363802"/>
                  </a:lnTo>
                  <a:lnTo>
                    <a:pt x="0" y="145521"/>
                  </a:lnTo>
                  <a:close/>
                </a:path>
              </a:pathLst>
            </a:custGeom>
            <a:ln w="25400">
              <a:solidFill>
                <a:srgbClr val="00B0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522424" y="1548600"/>
            <a:ext cx="2553335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246379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When</a:t>
            </a:r>
            <a:r>
              <a:rPr sz="2800" spc="-10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is</a:t>
            </a:r>
            <a:r>
              <a:rPr sz="2800" spc="-10">
                <a:solidFill>
                  <a:srgbClr val="000000"/>
                </a:solidFill>
              </a:rPr>
              <a:t> </a:t>
            </a:r>
            <a:r>
              <a:rPr sz="2800" spc="-20">
                <a:solidFill>
                  <a:srgbClr val="000000"/>
                </a:solidFill>
              </a:rPr>
              <a:t>your </a:t>
            </a:r>
            <a:r>
              <a:rPr sz="2800">
                <a:solidFill>
                  <a:srgbClr val="000000"/>
                </a:solidFill>
              </a:rPr>
              <a:t>birthday,</a:t>
            </a:r>
            <a:r>
              <a:rPr sz="2800" spc="-15">
                <a:solidFill>
                  <a:srgbClr val="000000"/>
                </a:solidFill>
              </a:rPr>
              <a:t> </a:t>
            </a:r>
            <a:r>
              <a:rPr sz="2800" spc="-20">
                <a:solidFill>
                  <a:srgbClr val="000000"/>
                </a:solidFill>
              </a:rPr>
              <a:t>Mary?</a:t>
            </a:r>
            <a:endParaRPr sz="2800"/>
          </a:p>
        </p:txBody>
      </p:sp>
      <p:grpSp>
        <p:nvGrpSpPr>
          <p:cNvPr id="7" name="object 7"/>
          <p:cNvGrpSpPr/>
          <p:nvPr/>
        </p:nvGrpSpPr>
        <p:grpSpPr>
          <a:xfrm>
            <a:off x="5531242" y="1708149"/>
            <a:ext cx="3185795" cy="1163955"/>
            <a:chOff x="5531242" y="1708149"/>
            <a:chExt cx="3185795" cy="1163955"/>
          </a:xfrm>
        </p:grpSpPr>
        <p:sp>
          <p:nvSpPr>
            <p:cNvPr id="8" name="object 8"/>
            <p:cNvSpPr/>
            <p:nvPr/>
          </p:nvSpPr>
          <p:spPr>
            <a:xfrm>
              <a:off x="5543942" y="1720849"/>
              <a:ext cx="3160395" cy="1138555"/>
            </a:xfrm>
            <a:custGeom>
              <a:rect l="l" t="t" r="r" b="b"/>
              <a:pathLst>
                <a:path w="3160395" h="1138555">
                  <a:moveTo>
                    <a:pt x="3160319" y="189710"/>
                  </a:moveTo>
                  <a:lnTo>
                    <a:pt x="307582" y="189710"/>
                  </a:lnTo>
                  <a:lnTo>
                    <a:pt x="314358" y="139277"/>
                  </a:lnTo>
                  <a:lnTo>
                    <a:pt x="333483" y="93959"/>
                  </a:lnTo>
                  <a:lnTo>
                    <a:pt x="363147" y="55564"/>
                  </a:lnTo>
                  <a:lnTo>
                    <a:pt x="401542" y="25901"/>
                  </a:lnTo>
                  <a:lnTo>
                    <a:pt x="446859" y="6776"/>
                  </a:lnTo>
                  <a:lnTo>
                    <a:pt x="497292" y="0"/>
                  </a:lnTo>
                  <a:lnTo>
                    <a:pt x="2970609" y="0"/>
                  </a:lnTo>
                  <a:lnTo>
                    <a:pt x="3021041" y="6776"/>
                  </a:lnTo>
                  <a:lnTo>
                    <a:pt x="3066359" y="25901"/>
                  </a:lnTo>
                  <a:lnTo>
                    <a:pt x="3104754" y="55564"/>
                  </a:lnTo>
                  <a:lnTo>
                    <a:pt x="3134418" y="93959"/>
                  </a:lnTo>
                  <a:lnTo>
                    <a:pt x="3153542" y="139277"/>
                  </a:lnTo>
                  <a:lnTo>
                    <a:pt x="3160319" y="189710"/>
                  </a:lnTo>
                  <a:close/>
                </a:path>
                <a:path w="3160395" h="1138555">
                  <a:moveTo>
                    <a:pt x="1496223" y="1138238"/>
                  </a:moveTo>
                  <a:lnTo>
                    <a:pt x="497291" y="1138238"/>
                  </a:lnTo>
                  <a:lnTo>
                    <a:pt x="446859" y="1131461"/>
                  </a:lnTo>
                  <a:lnTo>
                    <a:pt x="401541" y="1112337"/>
                  </a:lnTo>
                  <a:lnTo>
                    <a:pt x="363146" y="1082673"/>
                  </a:lnTo>
                  <a:lnTo>
                    <a:pt x="333483" y="1044278"/>
                  </a:lnTo>
                  <a:lnTo>
                    <a:pt x="314358" y="998960"/>
                  </a:lnTo>
                  <a:lnTo>
                    <a:pt x="307582" y="948528"/>
                  </a:lnTo>
                  <a:lnTo>
                    <a:pt x="307582" y="474266"/>
                  </a:lnTo>
                  <a:lnTo>
                    <a:pt x="0" y="135644"/>
                  </a:lnTo>
                  <a:lnTo>
                    <a:pt x="307582" y="189710"/>
                  </a:lnTo>
                  <a:lnTo>
                    <a:pt x="3160320" y="189710"/>
                  </a:lnTo>
                  <a:lnTo>
                    <a:pt x="3160319" y="948528"/>
                  </a:lnTo>
                  <a:lnTo>
                    <a:pt x="3153542" y="998960"/>
                  </a:lnTo>
                  <a:lnTo>
                    <a:pt x="3134418" y="1044278"/>
                  </a:lnTo>
                  <a:lnTo>
                    <a:pt x="3104754" y="1082673"/>
                  </a:lnTo>
                  <a:lnTo>
                    <a:pt x="3066359" y="1112337"/>
                  </a:lnTo>
                  <a:lnTo>
                    <a:pt x="3021041" y="1131461"/>
                  </a:lnTo>
                  <a:lnTo>
                    <a:pt x="2970610" y="1138238"/>
                  </a:lnTo>
                  <a:lnTo>
                    <a:pt x="1496223" y="1138238"/>
                  </a:lnTo>
                  <a:close/>
                </a:path>
                <a:path w="3160395" h="1138555">
                  <a:moveTo>
                    <a:pt x="3160320" y="948528"/>
                  </a:move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543942" y="1720849"/>
              <a:ext cx="3160395" cy="1138555"/>
            </a:xfrm>
            <a:custGeom>
              <a:rect l="l" t="t" r="r" b="b"/>
              <a:pathLst>
                <a:path w="3160395" h="1138555">
                  <a:moveTo>
                    <a:pt x="307582" y="189710"/>
                  </a:moveTo>
                  <a:lnTo>
                    <a:pt x="314358" y="139277"/>
                  </a:lnTo>
                  <a:lnTo>
                    <a:pt x="333483" y="93959"/>
                  </a:lnTo>
                  <a:lnTo>
                    <a:pt x="363146" y="55564"/>
                  </a:lnTo>
                  <a:lnTo>
                    <a:pt x="401541" y="25901"/>
                  </a:lnTo>
                  <a:lnTo>
                    <a:pt x="446859" y="6776"/>
                  </a:lnTo>
                  <a:lnTo>
                    <a:pt x="497292" y="0"/>
                  </a:lnTo>
                  <a:lnTo>
                    <a:pt x="497292" y="0"/>
                  </a:lnTo>
                  <a:lnTo>
                    <a:pt x="783038" y="0"/>
                  </a:lnTo>
                  <a:lnTo>
                    <a:pt x="2970610" y="0"/>
                  </a:lnTo>
                  <a:lnTo>
                    <a:pt x="3021041" y="6776"/>
                  </a:lnTo>
                  <a:lnTo>
                    <a:pt x="3066359" y="25901"/>
                  </a:lnTo>
                  <a:lnTo>
                    <a:pt x="3104754" y="55564"/>
                  </a:lnTo>
                  <a:lnTo>
                    <a:pt x="3134418" y="93959"/>
                  </a:lnTo>
                  <a:lnTo>
                    <a:pt x="3153542" y="139277"/>
                  </a:lnTo>
                  <a:lnTo>
                    <a:pt x="3160319" y="189710"/>
                  </a:lnTo>
                  <a:lnTo>
                    <a:pt x="3160320" y="474266"/>
                  </a:lnTo>
                  <a:lnTo>
                    <a:pt x="3160320" y="948528"/>
                  </a:lnTo>
                  <a:lnTo>
                    <a:pt x="3153542" y="998960"/>
                  </a:lnTo>
                  <a:lnTo>
                    <a:pt x="3134418" y="1044278"/>
                  </a:lnTo>
                  <a:lnTo>
                    <a:pt x="3104754" y="1082673"/>
                  </a:lnTo>
                  <a:lnTo>
                    <a:pt x="3066360" y="1112337"/>
                  </a:lnTo>
                  <a:lnTo>
                    <a:pt x="3021042" y="1131461"/>
                  </a:lnTo>
                  <a:lnTo>
                    <a:pt x="2970610" y="1138238"/>
                  </a:lnTo>
                  <a:lnTo>
                    <a:pt x="1496223" y="1138238"/>
                  </a:lnTo>
                  <a:lnTo>
                    <a:pt x="783038" y="1138238"/>
                  </a:lnTo>
                  <a:lnTo>
                    <a:pt x="497292" y="1138238"/>
                  </a:lnTo>
                  <a:lnTo>
                    <a:pt x="446859" y="1131461"/>
                  </a:lnTo>
                  <a:lnTo>
                    <a:pt x="401542" y="1112337"/>
                  </a:lnTo>
                  <a:lnTo>
                    <a:pt x="363147" y="1082673"/>
                  </a:lnTo>
                  <a:lnTo>
                    <a:pt x="333483" y="1044278"/>
                  </a:lnTo>
                  <a:lnTo>
                    <a:pt x="314359" y="998960"/>
                  </a:lnTo>
                  <a:lnTo>
                    <a:pt x="307582" y="948528"/>
                  </a:lnTo>
                  <a:lnTo>
                    <a:pt x="307582" y="474266"/>
                  </a:lnTo>
                  <a:lnTo>
                    <a:pt x="0" y="135644"/>
                  </a:lnTo>
                  <a:lnTo>
                    <a:pt x="307582" y="189706"/>
                  </a:lnTo>
                  <a:close/>
                </a:path>
              </a:pathLst>
            </a:custGeom>
            <a:ln w="25400">
              <a:solidFill>
                <a:srgbClr val="00B0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985828" y="1838319"/>
            <a:ext cx="2356485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It’s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on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January </a:t>
            </a:r>
            <a:r>
              <a:rPr sz="2800" b="1" spc="-20">
                <a:latin typeface="Times New Roman"/>
                <a:cs typeface="Times New Roman"/>
              </a:rPr>
              <a:t>5th.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857500" y="1041400"/>
            <a:ext cx="5956300" cy="3454400"/>
            <a:chOff x="2857500" y="1041400"/>
            <a:chExt cx="5956300" cy="34544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857500" y="1041400"/>
              <a:ext cx="3397250" cy="34544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5827033" y="1644649"/>
              <a:ext cx="2974340" cy="1069975"/>
            </a:xfrm>
            <a:custGeom>
              <a:rect l="l" t="t" r="r" b="b"/>
              <a:pathLst>
                <a:path w="2974340" h="1069975">
                  <a:moveTo>
                    <a:pt x="2795735" y="1069975"/>
                  </a:moveTo>
                  <a:lnTo>
                    <a:pt x="486987" y="1069975"/>
                  </a:lnTo>
                  <a:lnTo>
                    <a:pt x="439579" y="1063604"/>
                  </a:lnTo>
                  <a:lnTo>
                    <a:pt x="396979" y="1045627"/>
                  </a:lnTo>
                  <a:lnTo>
                    <a:pt x="360886" y="1017742"/>
                  </a:lnTo>
                  <a:lnTo>
                    <a:pt x="333002" y="981650"/>
                  </a:lnTo>
                  <a:lnTo>
                    <a:pt x="315024" y="939050"/>
                  </a:lnTo>
                  <a:lnTo>
                    <a:pt x="308648" y="891642"/>
                  </a:lnTo>
                  <a:lnTo>
                    <a:pt x="0" y="711019"/>
                  </a:lnTo>
                  <a:lnTo>
                    <a:pt x="308654" y="624152"/>
                  </a:lnTo>
                  <a:lnTo>
                    <a:pt x="308654" y="178332"/>
                  </a:lnTo>
                  <a:lnTo>
                    <a:pt x="315024" y="130924"/>
                  </a:lnTo>
                  <a:lnTo>
                    <a:pt x="333002" y="88324"/>
                  </a:lnTo>
                  <a:lnTo>
                    <a:pt x="360887" y="52232"/>
                  </a:lnTo>
                  <a:lnTo>
                    <a:pt x="396979" y="24347"/>
                  </a:lnTo>
                  <a:lnTo>
                    <a:pt x="439579" y="6370"/>
                  </a:lnTo>
                  <a:lnTo>
                    <a:pt x="486986" y="0"/>
                  </a:lnTo>
                  <a:lnTo>
                    <a:pt x="2795735" y="0"/>
                  </a:lnTo>
                  <a:lnTo>
                    <a:pt x="2843142" y="6370"/>
                  </a:lnTo>
                  <a:lnTo>
                    <a:pt x="2885742" y="24347"/>
                  </a:lnTo>
                  <a:lnTo>
                    <a:pt x="2921835" y="52232"/>
                  </a:lnTo>
                  <a:lnTo>
                    <a:pt x="2949720" y="88324"/>
                  </a:lnTo>
                  <a:lnTo>
                    <a:pt x="2967697" y="130924"/>
                  </a:lnTo>
                  <a:lnTo>
                    <a:pt x="2974067" y="178332"/>
                  </a:lnTo>
                  <a:lnTo>
                    <a:pt x="2974067" y="891645"/>
                  </a:lnTo>
                  <a:lnTo>
                    <a:pt x="2967697" y="939050"/>
                  </a:lnTo>
                  <a:lnTo>
                    <a:pt x="2949719" y="981650"/>
                  </a:lnTo>
                  <a:lnTo>
                    <a:pt x="2921835" y="1017742"/>
                  </a:lnTo>
                  <a:lnTo>
                    <a:pt x="2885742" y="1045627"/>
                  </a:lnTo>
                  <a:lnTo>
                    <a:pt x="2843142" y="1063604"/>
                  </a:lnTo>
                  <a:lnTo>
                    <a:pt x="2795735" y="106997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5827033" y="1644649"/>
              <a:ext cx="2974340" cy="1069975"/>
            </a:xfrm>
            <a:custGeom>
              <a:rect l="l" t="t" r="r" b="b"/>
              <a:pathLst>
                <a:path w="2974340" h="1069975">
                  <a:moveTo>
                    <a:pt x="308654" y="178332"/>
                  </a:moveTo>
                  <a:lnTo>
                    <a:pt x="315024" y="130924"/>
                  </a:lnTo>
                  <a:lnTo>
                    <a:pt x="333001" y="88324"/>
                  </a:lnTo>
                  <a:lnTo>
                    <a:pt x="360886" y="52232"/>
                  </a:lnTo>
                  <a:lnTo>
                    <a:pt x="396979" y="24347"/>
                  </a:lnTo>
                  <a:lnTo>
                    <a:pt x="439579" y="6370"/>
                  </a:lnTo>
                  <a:lnTo>
                    <a:pt x="486986" y="0"/>
                  </a:lnTo>
                  <a:lnTo>
                    <a:pt x="752890" y="0"/>
                  </a:lnTo>
                  <a:lnTo>
                    <a:pt x="1419243" y="0"/>
                  </a:lnTo>
                  <a:lnTo>
                    <a:pt x="2795735" y="0"/>
                  </a:lnTo>
                  <a:lnTo>
                    <a:pt x="2843142" y="6370"/>
                  </a:lnTo>
                  <a:lnTo>
                    <a:pt x="2885742" y="24347"/>
                  </a:lnTo>
                  <a:lnTo>
                    <a:pt x="2921835" y="52232"/>
                  </a:lnTo>
                  <a:lnTo>
                    <a:pt x="2949719" y="88324"/>
                  </a:lnTo>
                  <a:lnTo>
                    <a:pt x="2967697" y="130924"/>
                  </a:lnTo>
                  <a:lnTo>
                    <a:pt x="2974067" y="178332"/>
                  </a:lnTo>
                  <a:lnTo>
                    <a:pt x="2974067" y="624152"/>
                  </a:lnTo>
                  <a:lnTo>
                    <a:pt x="2974067" y="891645"/>
                  </a:lnTo>
                  <a:lnTo>
                    <a:pt x="2967697" y="939050"/>
                  </a:lnTo>
                  <a:lnTo>
                    <a:pt x="2949720" y="981650"/>
                  </a:lnTo>
                  <a:lnTo>
                    <a:pt x="2921835" y="1017742"/>
                  </a:lnTo>
                  <a:lnTo>
                    <a:pt x="2885742" y="1045627"/>
                  </a:lnTo>
                  <a:lnTo>
                    <a:pt x="2843142" y="1063604"/>
                  </a:lnTo>
                  <a:lnTo>
                    <a:pt x="2795735" y="1069975"/>
                  </a:lnTo>
                  <a:lnTo>
                    <a:pt x="1419243" y="1069975"/>
                  </a:lnTo>
                  <a:lnTo>
                    <a:pt x="752890" y="1069975"/>
                  </a:lnTo>
                  <a:lnTo>
                    <a:pt x="486987" y="1069975"/>
                  </a:lnTo>
                  <a:lnTo>
                    <a:pt x="439579" y="1063604"/>
                  </a:lnTo>
                  <a:lnTo>
                    <a:pt x="396979" y="1045627"/>
                  </a:lnTo>
                  <a:lnTo>
                    <a:pt x="360886" y="1017742"/>
                  </a:lnTo>
                  <a:lnTo>
                    <a:pt x="333002" y="981650"/>
                  </a:lnTo>
                  <a:lnTo>
                    <a:pt x="315024" y="939050"/>
                  </a:lnTo>
                  <a:lnTo>
                    <a:pt x="308654" y="891642"/>
                  </a:lnTo>
                  <a:lnTo>
                    <a:pt x="0" y="711019"/>
                  </a:lnTo>
                  <a:lnTo>
                    <a:pt x="308654" y="624152"/>
                  </a:lnTo>
                  <a:lnTo>
                    <a:pt x="308654" y="178332"/>
                  </a:lnTo>
                  <a:close/>
                </a:path>
              </a:pathLst>
            </a:custGeom>
            <a:ln w="25400">
              <a:solidFill>
                <a:srgbClr val="00B0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6438119" y="1514627"/>
            <a:ext cx="2059939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ctr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When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your </a:t>
            </a:r>
            <a:r>
              <a:rPr sz="2800" b="1" spc="-10">
                <a:latin typeface="Times New Roman"/>
                <a:cs typeface="Times New Roman"/>
              </a:rPr>
              <a:t>birthday, Mike?</a:t>
            </a:r>
            <a:endParaRPr sz="2800">
              <a:latin typeface="Times New Roman"/>
              <a:cs typeface="Times New Roman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569912" y="1336674"/>
            <a:ext cx="2869565" cy="1103630"/>
            <a:chOff x="569912" y="1336674"/>
            <a:chExt cx="2869565" cy="1103630"/>
          </a:xfrm>
        </p:grpSpPr>
        <p:sp>
          <p:nvSpPr>
            <p:cNvPr id="8" name="object 8"/>
            <p:cNvSpPr/>
            <p:nvPr/>
          </p:nvSpPr>
          <p:spPr>
            <a:xfrm>
              <a:off x="582612" y="1349374"/>
              <a:ext cx="2844165" cy="1078230"/>
            </a:xfrm>
            <a:custGeom>
              <a:rect l="l" t="t" r="r" b="b"/>
              <a:pathLst>
                <a:path w="2844165" h="1078230">
                  <a:moveTo>
                    <a:pt x="2063750" y="1077913"/>
                  </a:moveTo>
                  <a:lnTo>
                    <a:pt x="179654" y="1077912"/>
                  </a:lnTo>
                  <a:lnTo>
                    <a:pt x="131895" y="1071495"/>
                  </a:lnTo>
                  <a:lnTo>
                    <a:pt x="88979" y="1053384"/>
                  </a:lnTo>
                  <a:lnTo>
                    <a:pt x="52619" y="1025293"/>
                  </a:lnTo>
                  <a:lnTo>
                    <a:pt x="24528" y="988932"/>
                  </a:lnTo>
                  <a:lnTo>
                    <a:pt x="6417" y="946016"/>
                  </a:lnTo>
                  <a:lnTo>
                    <a:pt x="0" y="898260"/>
                  </a:lnTo>
                  <a:lnTo>
                    <a:pt x="0" y="179655"/>
                  </a:lnTo>
                  <a:lnTo>
                    <a:pt x="6417" y="131895"/>
                  </a:lnTo>
                  <a:lnTo>
                    <a:pt x="24528" y="88979"/>
                  </a:lnTo>
                  <a:lnTo>
                    <a:pt x="52620" y="52619"/>
                  </a:lnTo>
                  <a:lnTo>
                    <a:pt x="88980" y="24528"/>
                  </a:lnTo>
                  <a:lnTo>
                    <a:pt x="131896" y="6417"/>
                  </a:lnTo>
                  <a:lnTo>
                    <a:pt x="179655" y="0"/>
                  </a:lnTo>
                  <a:lnTo>
                    <a:pt x="2296844" y="0"/>
                  </a:lnTo>
                  <a:lnTo>
                    <a:pt x="2344603" y="6417"/>
                  </a:lnTo>
                  <a:lnTo>
                    <a:pt x="2387519" y="24528"/>
                  </a:lnTo>
                  <a:lnTo>
                    <a:pt x="2423880" y="52620"/>
                  </a:lnTo>
                  <a:lnTo>
                    <a:pt x="2451971" y="88980"/>
                  </a:lnTo>
                  <a:lnTo>
                    <a:pt x="2470082" y="131896"/>
                  </a:lnTo>
                  <a:lnTo>
                    <a:pt x="2476500" y="179655"/>
                  </a:lnTo>
                  <a:lnTo>
                    <a:pt x="2476500" y="628782"/>
                  </a:lnTo>
                  <a:lnTo>
                    <a:pt x="2843740" y="802420"/>
                  </a:lnTo>
                  <a:lnTo>
                    <a:pt x="2476499" y="898260"/>
                  </a:lnTo>
                  <a:lnTo>
                    <a:pt x="2470082" y="946017"/>
                  </a:lnTo>
                  <a:lnTo>
                    <a:pt x="2451971" y="988933"/>
                  </a:lnTo>
                  <a:lnTo>
                    <a:pt x="2423879" y="1025293"/>
                  </a:lnTo>
                  <a:lnTo>
                    <a:pt x="2387519" y="1053384"/>
                  </a:lnTo>
                  <a:lnTo>
                    <a:pt x="2344602" y="1071495"/>
                  </a:lnTo>
                  <a:lnTo>
                    <a:pt x="2296844" y="1077912"/>
                  </a:lnTo>
                  <a:lnTo>
                    <a:pt x="2063750" y="1077913"/>
                  </a:lnTo>
                  <a:close/>
                </a:path>
                <a:path w="2844165" h="1078230">
                  <a:moveTo>
                    <a:pt x="2476500" y="898260"/>
                  </a:move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582612" y="1349374"/>
              <a:ext cx="2844165" cy="1078230"/>
            </a:xfrm>
            <a:custGeom>
              <a:rect l="l" t="t" r="r" b="b"/>
              <a:pathLst>
                <a:path w="2844165" h="1078230">
                  <a:moveTo>
                    <a:pt x="0" y="179655"/>
                  </a:moveTo>
                  <a:lnTo>
                    <a:pt x="6417" y="131896"/>
                  </a:lnTo>
                  <a:lnTo>
                    <a:pt x="24528" y="88980"/>
                  </a:lnTo>
                  <a:lnTo>
                    <a:pt x="52619" y="52620"/>
                  </a:lnTo>
                  <a:lnTo>
                    <a:pt x="88979" y="24528"/>
                  </a:lnTo>
                  <a:lnTo>
                    <a:pt x="131895" y="6417"/>
                  </a:lnTo>
                  <a:lnTo>
                    <a:pt x="179655" y="0"/>
                  </a:lnTo>
                  <a:lnTo>
                    <a:pt x="1444625" y="0"/>
                  </a:lnTo>
                  <a:lnTo>
                    <a:pt x="2063750" y="0"/>
                  </a:lnTo>
                  <a:lnTo>
                    <a:pt x="2296844" y="0"/>
                  </a:lnTo>
                  <a:lnTo>
                    <a:pt x="2344603" y="6417"/>
                  </a:lnTo>
                  <a:lnTo>
                    <a:pt x="2387519" y="24528"/>
                  </a:lnTo>
                  <a:lnTo>
                    <a:pt x="2423879" y="52619"/>
                  </a:lnTo>
                  <a:lnTo>
                    <a:pt x="2451971" y="88979"/>
                  </a:lnTo>
                  <a:lnTo>
                    <a:pt x="2470082" y="131895"/>
                  </a:lnTo>
                  <a:lnTo>
                    <a:pt x="2476500" y="179655"/>
                  </a:lnTo>
                  <a:lnTo>
                    <a:pt x="2476500" y="628782"/>
                  </a:lnTo>
                  <a:lnTo>
                    <a:pt x="2843740" y="802420"/>
                  </a:lnTo>
                  <a:lnTo>
                    <a:pt x="2476500" y="898260"/>
                  </a:lnTo>
                  <a:lnTo>
                    <a:pt x="2470082" y="946016"/>
                  </a:lnTo>
                  <a:lnTo>
                    <a:pt x="2451971" y="988932"/>
                  </a:lnTo>
                  <a:lnTo>
                    <a:pt x="2423880" y="1025293"/>
                  </a:lnTo>
                  <a:lnTo>
                    <a:pt x="2387520" y="1053384"/>
                  </a:lnTo>
                  <a:lnTo>
                    <a:pt x="2344603" y="1071495"/>
                  </a:lnTo>
                  <a:lnTo>
                    <a:pt x="2296844" y="1077912"/>
                  </a:lnTo>
                  <a:lnTo>
                    <a:pt x="2063750" y="1077913"/>
                  </a:lnTo>
                  <a:lnTo>
                    <a:pt x="1444625" y="1077913"/>
                  </a:lnTo>
                  <a:lnTo>
                    <a:pt x="179655" y="1077913"/>
                  </a:lnTo>
                  <a:lnTo>
                    <a:pt x="131896" y="1071495"/>
                  </a:lnTo>
                  <a:lnTo>
                    <a:pt x="88980" y="1053384"/>
                  </a:lnTo>
                  <a:lnTo>
                    <a:pt x="52620" y="1025293"/>
                  </a:lnTo>
                  <a:lnTo>
                    <a:pt x="24528" y="988933"/>
                  </a:lnTo>
                  <a:lnTo>
                    <a:pt x="6417" y="946017"/>
                  </a:lnTo>
                  <a:lnTo>
                    <a:pt x="0" y="898257"/>
                  </a:lnTo>
                  <a:lnTo>
                    <a:pt x="0" y="628782"/>
                  </a:lnTo>
                  <a:lnTo>
                    <a:pt x="0" y="179655"/>
                  </a:lnTo>
                  <a:close/>
                </a:path>
              </a:pathLst>
            </a:custGeom>
            <a:ln w="25400">
              <a:solidFill>
                <a:srgbClr val="00B0E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713972" y="1436681"/>
            <a:ext cx="2257425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My</a:t>
            </a:r>
            <a:r>
              <a:rPr sz="2800" spc="-15">
                <a:solidFill>
                  <a:srgbClr val="000000"/>
                </a:solidFill>
              </a:rPr>
              <a:t> </a:t>
            </a:r>
            <a:r>
              <a:rPr sz="2800" spc="-10">
                <a:solidFill>
                  <a:srgbClr val="000000"/>
                </a:solidFill>
              </a:rPr>
              <a:t>birthday</a:t>
            </a:r>
            <a:r>
              <a:rPr sz="2800" spc="700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is</a:t>
            </a:r>
            <a:r>
              <a:rPr sz="2800" spc="-10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on June</a:t>
            </a:r>
            <a:r>
              <a:rPr sz="2800" spc="-5">
                <a:solidFill>
                  <a:srgbClr val="000000"/>
                </a:solidFill>
              </a:rPr>
              <a:t> </a:t>
            </a:r>
            <a:r>
              <a:rPr sz="2800" spc="-20">
                <a:solidFill>
                  <a:srgbClr val="000000"/>
                </a:solidFill>
              </a:rPr>
              <a:t>3rd.</a:t>
            </a:r>
            <a:endParaRPr sz="28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22424" y="138184"/>
            <a:ext cx="290385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/>
              <a:t>Language</a:t>
            </a:r>
            <a:r>
              <a:rPr sz="3200" spc="-20"/>
              <a:t> </a:t>
            </a:r>
            <a:r>
              <a:rPr sz="3200" spc="-10"/>
              <a:t>points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953453" y="850338"/>
            <a:ext cx="4729480" cy="817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b="1">
                <a:solidFill>
                  <a:srgbClr val="0000FF"/>
                </a:solidFill>
                <a:latin typeface="Times New Roman"/>
                <a:cs typeface="Times New Roman"/>
              </a:rPr>
              <a:t>1.</a:t>
            </a:r>
            <a:r>
              <a:rPr sz="2600" b="1" spc="-5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0000FF"/>
                </a:solidFill>
                <a:latin typeface="Times New Roman"/>
                <a:cs typeface="Times New Roman"/>
              </a:rPr>
              <a:t>When</a:t>
            </a:r>
            <a:r>
              <a:rPr sz="2600" b="1" spc="-10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0000FF"/>
                </a:solidFill>
                <a:latin typeface="Times New Roman"/>
                <a:cs typeface="Times New Roman"/>
              </a:rPr>
              <a:t>is</a:t>
            </a:r>
            <a:r>
              <a:rPr sz="2600" b="1" spc="-10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0000FF"/>
                </a:solidFill>
                <a:latin typeface="Times New Roman"/>
                <a:cs typeface="Times New Roman"/>
              </a:rPr>
              <a:t>your</a:t>
            </a:r>
            <a:r>
              <a:rPr sz="2600" b="1" spc="-10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0000FF"/>
                </a:solidFill>
                <a:latin typeface="Times New Roman"/>
                <a:cs typeface="Times New Roman"/>
              </a:rPr>
              <a:t>birthday,</a:t>
            </a:r>
            <a:r>
              <a:rPr sz="2600" b="1" spc="-5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2600" b="1" spc="-10">
                <a:solidFill>
                  <a:srgbClr val="0000FF"/>
                </a:solidFill>
                <a:latin typeface="Times New Roman"/>
                <a:cs typeface="Times New Roman"/>
              </a:rPr>
              <a:t>Linda?</a:t>
            </a:r>
            <a:endParaRPr sz="2600">
              <a:latin typeface="Times New Roman"/>
              <a:cs typeface="Times New Roman"/>
            </a:endParaRPr>
          </a:p>
          <a:p>
            <a:pPr marL="342265">
              <a:lnSpc>
                <a:spcPct val="100000"/>
              </a:lnSpc>
            </a:pPr>
            <a:r>
              <a:rPr sz="2600" b="1" spc="-5">
                <a:solidFill>
                  <a:srgbClr val="0000FF"/>
                </a:solidFill>
                <a:latin typeface="Microsoft JhengHei"/>
                <a:cs typeface="Microsoft JhengHei"/>
              </a:rPr>
              <a:t>琳达，你的生日是什么时候？</a:t>
            </a:r>
            <a:endParaRPr sz="26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17625" y="2030413"/>
            <a:ext cx="6823075" cy="1692275"/>
          </a:xfrm>
          <a:prstGeom prst="rect">
            <a:avLst/>
          </a:prstGeom>
          <a:ln w="28575">
            <a:solidFill>
              <a:srgbClr val="00B0EF"/>
            </a:solidFill>
          </a:ln>
        </p:spPr>
        <p:txBody>
          <a:bodyPr vert="horz" wrap="square" lIns="0" tIns="12065" rIns="0" bIns="0" rtlCol="0">
            <a:spAutoFit/>
          </a:bodyPr>
          <a:lstStyle/>
          <a:p>
            <a:pPr marL="91440" marR="332740" indent="685800">
              <a:lnSpc>
                <a:spcPct val="105500"/>
              </a:lnSpc>
              <a:spcBef>
                <a:spcPts val="95"/>
              </a:spcBef>
            </a:pPr>
            <a:r>
              <a:rPr sz="2600" b="1" spc="-10">
                <a:latin typeface="Times New Roman"/>
                <a:cs typeface="Times New Roman"/>
              </a:rPr>
              <a:t>when</a:t>
            </a:r>
            <a:r>
              <a:rPr sz="2600" b="1">
                <a:latin typeface="Microsoft JhengHei"/>
                <a:cs typeface="Microsoft JhengHei"/>
              </a:rPr>
              <a:t>是疑问副词，意为</a:t>
            </a:r>
            <a:r>
              <a:rPr sz="2600" b="1">
                <a:latin typeface="Times New Roman"/>
                <a:cs typeface="Times New Roman"/>
              </a:rPr>
              <a:t>“</a:t>
            </a:r>
            <a:r>
              <a:rPr sz="2600" b="1">
                <a:latin typeface="Microsoft JhengHei"/>
                <a:cs typeface="Microsoft JhengHei"/>
              </a:rPr>
              <a:t>什么时候</a:t>
            </a:r>
            <a:r>
              <a:rPr sz="2600" b="1">
                <a:latin typeface="Times New Roman"/>
                <a:cs typeface="Times New Roman"/>
              </a:rPr>
              <a:t>”</a:t>
            </a:r>
            <a:r>
              <a:rPr sz="2600" b="1" spc="-25">
                <a:latin typeface="Microsoft JhengHei"/>
                <a:cs typeface="Microsoft JhengHei"/>
              </a:rPr>
              <a:t>，引</a:t>
            </a:r>
            <a:r>
              <a:rPr sz="2600" b="1" spc="-10">
                <a:latin typeface="Microsoft JhengHei"/>
                <a:cs typeface="Microsoft JhengHei"/>
              </a:rPr>
              <a:t>导特殊疑问句。</a:t>
            </a:r>
            <a:endParaRPr sz="2600">
              <a:latin typeface="Microsoft JhengHei"/>
              <a:cs typeface="Microsoft JhengHei"/>
            </a:endParaRPr>
          </a:p>
          <a:p>
            <a:pPr marL="751840">
              <a:lnSpc>
                <a:spcPts val="2950"/>
              </a:lnSpc>
            </a:pPr>
            <a:r>
              <a:rPr sz="2600" b="1" spc="25">
                <a:latin typeface="Microsoft JhengHei"/>
                <a:cs typeface="Microsoft JhengHei"/>
              </a:rPr>
              <a:t>句式是 </a:t>
            </a:r>
            <a:r>
              <a:rPr sz="2600" b="1" spc="-10">
                <a:latin typeface="Times New Roman"/>
                <a:cs typeface="Times New Roman"/>
              </a:rPr>
              <a:t>“</a:t>
            </a:r>
            <a:r>
              <a:rPr sz="2600" b="1" spc="-10">
                <a:solidFill>
                  <a:srgbClr val="FF0000"/>
                </a:solidFill>
                <a:latin typeface="Times New Roman"/>
                <a:cs typeface="Times New Roman"/>
              </a:rPr>
              <a:t>When+</a:t>
            </a:r>
            <a:r>
              <a:rPr sz="2600" b="1" spc="-5">
                <a:solidFill>
                  <a:srgbClr val="FF0000"/>
                </a:solidFill>
                <a:latin typeface="Microsoft JhengHei"/>
                <a:cs typeface="Microsoft JhengHei"/>
              </a:rPr>
              <a:t>一般疑问句？</a:t>
            </a:r>
            <a:r>
              <a:rPr sz="2600" b="1" spc="-10">
                <a:latin typeface="Times New Roman"/>
                <a:cs typeface="Times New Roman"/>
              </a:rPr>
              <a:t>”</a:t>
            </a:r>
            <a:r>
              <a:rPr sz="2600" b="1" spc="-10">
                <a:latin typeface="Microsoft JhengHei"/>
                <a:cs typeface="Microsoft JhengHei"/>
              </a:rPr>
              <a:t>，</a:t>
            </a:r>
            <a:r>
              <a:rPr sz="2600" b="1" spc="-10">
                <a:latin typeface="Times New Roman"/>
                <a:cs typeface="Times New Roman"/>
              </a:rPr>
              <a:t>when</a:t>
            </a:r>
            <a:r>
              <a:rPr sz="2600" b="1" spc="-50">
                <a:latin typeface="Microsoft JhengHei"/>
                <a:cs typeface="Microsoft JhengHei"/>
              </a:rPr>
              <a:t>可</a:t>
            </a:r>
            <a:endParaRPr sz="2600">
              <a:latin typeface="Microsoft JhengHei"/>
              <a:cs typeface="Microsoft JhengHei"/>
            </a:endParaRPr>
          </a:p>
          <a:p>
            <a:pPr marL="91440">
              <a:lnSpc>
                <a:spcPct val="100000"/>
              </a:lnSpc>
              <a:spcBef>
                <a:spcPts val="175"/>
              </a:spcBef>
            </a:pPr>
            <a:r>
              <a:rPr sz="2600" b="1" spc="-5">
                <a:latin typeface="Microsoft JhengHei"/>
                <a:cs typeface="Microsoft JhengHei"/>
              </a:rPr>
              <a:t>以对年、月、日和时刻提问。</a:t>
            </a:r>
            <a:endParaRPr sz="26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99527" y="3853372"/>
            <a:ext cx="6143625" cy="1405255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25"/>
              </a:spcBef>
            </a:pPr>
            <a:r>
              <a:rPr sz="2600" b="1">
                <a:latin typeface="Times New Roman"/>
                <a:cs typeface="Times New Roman"/>
              </a:rPr>
              <a:t>—When</a:t>
            </a:r>
            <a:r>
              <a:rPr sz="2600" b="1" spc="-15">
                <a:latin typeface="Times New Roman"/>
                <a:cs typeface="Times New Roman"/>
              </a:rPr>
              <a:t> </a:t>
            </a:r>
            <a:r>
              <a:rPr sz="2600" b="1">
                <a:latin typeface="Times New Roman"/>
                <a:cs typeface="Times New Roman"/>
              </a:rPr>
              <a:t>do</a:t>
            </a:r>
            <a:r>
              <a:rPr sz="2600" b="1" spc="-10">
                <a:latin typeface="Times New Roman"/>
                <a:cs typeface="Times New Roman"/>
              </a:rPr>
              <a:t> </a:t>
            </a:r>
            <a:r>
              <a:rPr sz="2600" b="1">
                <a:latin typeface="Times New Roman"/>
                <a:cs typeface="Times New Roman"/>
              </a:rPr>
              <a:t>you</a:t>
            </a:r>
            <a:r>
              <a:rPr sz="2600" b="1" spc="-10">
                <a:latin typeface="Times New Roman"/>
                <a:cs typeface="Times New Roman"/>
              </a:rPr>
              <a:t> </a:t>
            </a:r>
            <a:r>
              <a:rPr sz="2600" b="1">
                <a:latin typeface="Times New Roman"/>
                <a:cs typeface="Times New Roman"/>
              </a:rPr>
              <a:t>get</a:t>
            </a:r>
            <a:r>
              <a:rPr sz="2600" b="1" spc="-5">
                <a:latin typeface="Times New Roman"/>
                <a:cs typeface="Times New Roman"/>
              </a:rPr>
              <a:t> </a:t>
            </a:r>
            <a:r>
              <a:rPr sz="2600" b="1">
                <a:latin typeface="Times New Roman"/>
                <a:cs typeface="Times New Roman"/>
              </a:rPr>
              <a:t>home? </a:t>
            </a:r>
            <a:r>
              <a:rPr sz="2600" b="1" spc="-10">
                <a:latin typeface="Microsoft JhengHei"/>
                <a:cs typeface="Microsoft JhengHei"/>
              </a:rPr>
              <a:t>你什么时候到家</a:t>
            </a:r>
            <a:endParaRPr sz="2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630"/>
              </a:spcBef>
            </a:pPr>
            <a:r>
              <a:rPr sz="2600" b="1">
                <a:latin typeface="Microsoft JhengHei"/>
                <a:cs typeface="Microsoft JhengHei"/>
              </a:rPr>
              <a:t>？</a:t>
            </a:r>
            <a:endParaRPr sz="2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245"/>
              </a:spcBef>
            </a:pPr>
            <a:r>
              <a:rPr sz="2600" b="1">
                <a:latin typeface="Times New Roman"/>
                <a:cs typeface="Times New Roman"/>
              </a:rPr>
              <a:t>—At</a:t>
            </a:r>
            <a:r>
              <a:rPr sz="2600" b="1" spc="-10">
                <a:latin typeface="Times New Roman"/>
                <a:cs typeface="Times New Roman"/>
              </a:rPr>
              <a:t> </a:t>
            </a:r>
            <a:r>
              <a:rPr sz="2600" b="1">
                <a:latin typeface="Times New Roman"/>
                <a:cs typeface="Times New Roman"/>
              </a:rPr>
              <a:t>about</a:t>
            </a:r>
            <a:r>
              <a:rPr sz="2600" b="1" spc="-5">
                <a:latin typeface="Times New Roman"/>
                <a:cs typeface="Times New Roman"/>
              </a:rPr>
              <a:t> </a:t>
            </a:r>
            <a:r>
              <a:rPr sz="2600" b="1">
                <a:latin typeface="Times New Roman"/>
                <a:cs typeface="Times New Roman"/>
              </a:rPr>
              <a:t>six</a:t>
            </a:r>
            <a:r>
              <a:rPr sz="2600" b="1" spc="-10">
                <a:latin typeface="Times New Roman"/>
                <a:cs typeface="Times New Roman"/>
              </a:rPr>
              <a:t> </a:t>
            </a:r>
            <a:r>
              <a:rPr sz="2600" b="1">
                <a:latin typeface="Times New Roman"/>
                <a:cs typeface="Times New Roman"/>
              </a:rPr>
              <a:t>o’clock. </a:t>
            </a:r>
            <a:r>
              <a:rPr sz="2600" b="1" spc="-10">
                <a:latin typeface="Microsoft JhengHei"/>
                <a:cs typeface="Microsoft JhengHei"/>
              </a:rPr>
              <a:t>大约六点。</a:t>
            </a:r>
            <a:endParaRPr sz="2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40740" y="277965"/>
            <a:ext cx="287972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00"/>
                </a:solidFill>
              </a:rPr>
              <a:t>when</a:t>
            </a:r>
            <a:r>
              <a:rPr sz="2800" spc="-20">
                <a:solidFill>
                  <a:srgbClr val="000000"/>
                </a:solidFill>
              </a:rPr>
              <a:t> </a:t>
            </a:r>
            <a:r>
              <a:rPr sz="2800" spc="-5">
                <a:solidFill>
                  <a:srgbClr val="000000"/>
                </a:solidFill>
                <a:latin typeface="Microsoft JhengHei"/>
                <a:cs typeface="Microsoft JhengHei"/>
              </a:rPr>
              <a:t>与 </a:t>
            </a:r>
            <a:r>
              <a:rPr sz="2800">
                <a:solidFill>
                  <a:srgbClr val="000000"/>
                </a:solidFill>
              </a:rPr>
              <a:t>what</a:t>
            </a:r>
            <a:r>
              <a:rPr sz="2800" spc="-15">
                <a:solidFill>
                  <a:srgbClr val="000000"/>
                </a:solidFill>
              </a:rPr>
              <a:t> </a:t>
            </a:r>
            <a:r>
              <a:rPr sz="2800" spc="-20">
                <a:solidFill>
                  <a:srgbClr val="000000"/>
                </a:solidFill>
              </a:rPr>
              <a:t>time</a:t>
            </a:r>
            <a:endParaRPr sz="2800">
              <a:latin typeface="Microsoft JhengHei"/>
              <a:cs typeface="Microsoft JhengHei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706437" y="1036637"/>
          <a:ext cx="7785100" cy="32410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90700"/>
                <a:gridCol w="5969000"/>
              </a:tblGrid>
              <a:tr h="212852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2800" b="1" spc="-20">
                          <a:latin typeface="Times New Roman"/>
                          <a:cs typeface="Times New Roman"/>
                        </a:rPr>
                        <a:t>when</a:t>
                      </a: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66040" marR="117475">
                        <a:lnSpc>
                          <a:spcPts val="4060"/>
                        </a:lnSpc>
                        <a:spcBef>
                          <a:spcPts val="215"/>
                        </a:spcBef>
                        <a:tabLst>
                          <a:tab pos="1303655"/>
                          <a:tab pos="2624455"/>
                          <a:tab pos="4220845"/>
                          <a:tab pos="4742815"/>
                        </a:tabLst>
                      </a:pPr>
                      <a:r>
                        <a:rPr sz="26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意为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“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什么时候</a:t>
                      </a:r>
                      <a:r>
                        <a:rPr sz="2600" b="1" spc="-25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”,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可以对年、月、日</a:t>
                      </a:r>
                      <a:r>
                        <a:rPr sz="2600" b="1" spc="-50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以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及时刻进行提问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,</a:t>
                      </a:r>
                      <a:r>
                        <a:rPr sz="2600" b="1" spc="-15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或者询问某一动作发</a:t>
                      </a:r>
                      <a:r>
                        <a:rPr sz="2600" b="1" spc="-50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生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的时间</a:t>
                      </a:r>
                      <a:r>
                        <a:rPr sz="2600" b="1" spc="-5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,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回答时常用介词 </a:t>
                      </a:r>
                      <a:r>
                        <a:rPr sz="2600" b="1" spc="-25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at,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600" b="1" spc="-25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in,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	on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等</a:t>
                      </a:r>
                      <a:r>
                        <a:rPr sz="2600" b="1" spc="-50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组</a:t>
                      </a:r>
                      <a:endParaRPr sz="2600">
                        <a:latin typeface="Microsoft JhengHei"/>
                        <a:cs typeface="Microsoft JhengHei"/>
                      </a:endParaRPr>
                    </a:p>
                    <a:p>
                      <a:pPr marL="66040">
                        <a:lnSpc>
                          <a:spcPct val="100000"/>
                        </a:lnSpc>
                        <a:spcBef>
                          <a:spcPts val="850"/>
                        </a:spcBef>
                      </a:pPr>
                      <a:r>
                        <a:rPr sz="2600" b="1" spc="-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成的表示时间的介词短语。</a:t>
                      </a:r>
                      <a:endParaRPr sz="2600">
                        <a:latin typeface="Microsoft JhengHei"/>
                        <a:cs typeface="Microsoft JhengHei"/>
                      </a:endParaRPr>
                    </a:p>
                  </a:txBody>
                  <a:tcPr marL="0" marR="0" marT="273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11252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2800" b="1">
                          <a:latin typeface="Times New Roman"/>
                          <a:cs typeface="Times New Roman"/>
                        </a:rPr>
                        <a:t>what</a:t>
                      </a:r>
                      <a:r>
                        <a:rPr sz="2800" b="1" spc="-3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800" b="1" spc="-20">
                          <a:latin typeface="Times New Roman"/>
                          <a:cs typeface="Times New Roman"/>
                        </a:rPr>
                        <a:t>time</a:t>
                      </a: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5885" marR="86360">
                        <a:lnSpc>
                          <a:spcPct val="130000"/>
                        </a:lnSpc>
                        <a:spcBef>
                          <a:spcPts val="200"/>
                        </a:spcBef>
                        <a:tabLst>
                          <a:tab pos="1334135"/>
                          <a:tab pos="1994535"/>
                          <a:tab pos="5213985"/>
                        </a:tabLst>
                      </a:pPr>
                      <a:r>
                        <a:rPr sz="26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意为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“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几点</a:t>
                      </a:r>
                      <a:r>
                        <a:rPr sz="2600" b="1" spc="-25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”,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用于询问具体的时间</a:t>
                      </a:r>
                      <a:r>
                        <a:rPr sz="2600" b="1" spc="-5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,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如</a:t>
                      </a:r>
                      <a:r>
                        <a:rPr sz="2600" b="1" spc="-50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几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点几分</a:t>
                      </a:r>
                      <a:r>
                        <a:rPr sz="2600" b="1" spc="-5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,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通常直接回答某个时间点</a:t>
                      </a:r>
                      <a:r>
                        <a:rPr sz="2600" b="1" spc="-50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。</a:t>
                      </a:r>
                      <a:endParaRPr sz="2600">
                        <a:latin typeface="Microsoft JhengHei"/>
                        <a:cs typeface="Microsoft JhengHei"/>
                      </a:endParaRPr>
                    </a:p>
                  </a:txBody>
                  <a:tcPr marL="0" marR="0" marT="254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8003" y="928840"/>
            <a:ext cx="818515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FF"/>
                </a:solidFill>
              </a:rPr>
              <a:t>2.My</a:t>
            </a:r>
            <a:r>
              <a:rPr sz="2800" spc="-5">
                <a:solidFill>
                  <a:srgbClr val="0000FF"/>
                </a:solidFill>
              </a:rPr>
              <a:t> </a:t>
            </a:r>
            <a:r>
              <a:rPr sz="2800">
                <a:solidFill>
                  <a:srgbClr val="0000FF"/>
                </a:solidFill>
              </a:rPr>
              <a:t>birthday</a:t>
            </a:r>
            <a:r>
              <a:rPr sz="2800" spc="-5">
                <a:solidFill>
                  <a:srgbClr val="0000FF"/>
                </a:solidFill>
              </a:rPr>
              <a:t> </a:t>
            </a:r>
            <a:r>
              <a:rPr sz="2800">
                <a:solidFill>
                  <a:srgbClr val="0000FF"/>
                </a:solidFill>
              </a:rPr>
              <a:t>is</a:t>
            </a:r>
            <a:r>
              <a:rPr sz="2800" spc="5">
                <a:solidFill>
                  <a:srgbClr val="0000FF"/>
                </a:solidFill>
              </a:rPr>
              <a:t> </a:t>
            </a:r>
            <a:r>
              <a:rPr sz="28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on</a:t>
            </a:r>
            <a:r>
              <a:rPr sz="2800" u="heavy" spc="-5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 </a:t>
            </a:r>
            <a:r>
              <a:rPr sz="28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May</a:t>
            </a:r>
            <a:r>
              <a:rPr sz="2800" u="heavy" spc="-5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 </a:t>
            </a:r>
            <a:r>
              <a:rPr sz="2800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2nd</a:t>
            </a:r>
            <a:r>
              <a:rPr sz="2800" spc="-5">
                <a:solidFill>
                  <a:srgbClr val="0000FF"/>
                </a:solidFill>
              </a:rPr>
              <a:t>. </a:t>
            </a:r>
            <a:r>
              <a:rPr sz="2800">
                <a:solidFill>
                  <a:srgbClr val="0000FF"/>
                </a:solidFill>
                <a:latin typeface="Microsoft JhengHei"/>
                <a:cs typeface="Microsoft JhengHei"/>
              </a:rPr>
              <a:t>我的生日是在</a:t>
            </a:r>
            <a:r>
              <a:rPr sz="2800">
                <a:solidFill>
                  <a:srgbClr val="0000FF"/>
                </a:solidFill>
              </a:rPr>
              <a:t>5</a:t>
            </a:r>
            <a:r>
              <a:rPr sz="2800">
                <a:solidFill>
                  <a:srgbClr val="0000FF"/>
                </a:solidFill>
                <a:latin typeface="Microsoft JhengHei"/>
                <a:cs typeface="Microsoft JhengHei"/>
              </a:rPr>
              <a:t>月</a:t>
            </a:r>
            <a:r>
              <a:rPr sz="2800">
                <a:solidFill>
                  <a:srgbClr val="0000FF"/>
                </a:solidFill>
              </a:rPr>
              <a:t>2</a:t>
            </a:r>
            <a:r>
              <a:rPr sz="2800" spc="-25">
                <a:solidFill>
                  <a:srgbClr val="0000FF"/>
                </a:solidFill>
                <a:latin typeface="Microsoft JhengHei"/>
                <a:cs typeface="Microsoft JhengHei"/>
              </a:rPr>
              <a:t>日。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85178" y="1653714"/>
            <a:ext cx="7299325" cy="27000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80695" marR="5080" indent="-468630">
              <a:lnSpc>
                <a:spcPct val="135000"/>
              </a:lnSpc>
              <a:spcBef>
                <a:spcPts val="100"/>
              </a:spcBef>
              <a:buFont typeface="Times New Roman"/>
              <a:buAutoNum type="arabicParenBoth"/>
              <a:tabLst>
                <a:tab pos="507365"/>
                <a:tab pos="2075814"/>
                <a:tab pos="2378710"/>
                <a:tab pos="3525520"/>
                <a:tab pos="5295265"/>
                <a:tab pos="5928360"/>
                <a:tab pos="6625590"/>
              </a:tabLst>
            </a:pPr>
            <a:r>
              <a:rPr sz="2600" b="1">
                <a:latin typeface="Microsoft JhengHei"/>
                <a:cs typeface="Microsoft JhengHei"/>
              </a:rPr>
              <a:t>表示日期时</a:t>
            </a:r>
            <a:r>
              <a:rPr sz="2600" b="1" spc="-50">
                <a:latin typeface="Times New Roman"/>
                <a:cs typeface="Times New Roman"/>
              </a:rPr>
              <a:t>,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月份的首字母必须大写</a:t>
            </a:r>
            <a:r>
              <a:rPr sz="2600" b="1" spc="-50">
                <a:latin typeface="Times New Roman"/>
                <a:cs typeface="Times New Roman"/>
              </a:rPr>
              <a:t>,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 spc="-25">
                <a:latin typeface="Times New Roman"/>
                <a:cs typeface="Times New Roman"/>
              </a:rPr>
              <a:t>2nd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>
                <a:latin typeface="Microsoft JhengHei"/>
                <a:cs typeface="Microsoft JhengHei"/>
              </a:rPr>
              <a:t>是</a:t>
            </a:r>
            <a:r>
              <a:rPr sz="2600" b="1" spc="-50">
                <a:latin typeface="Microsoft JhengHei"/>
                <a:cs typeface="Microsoft JhengHei"/>
              </a:rPr>
              <a:t>序	</a:t>
            </a:r>
            <a:r>
              <a:rPr sz="2600" b="1">
                <a:latin typeface="Microsoft JhengHei"/>
                <a:cs typeface="Microsoft JhengHei"/>
              </a:rPr>
              <a:t>数词</a:t>
            </a:r>
            <a:r>
              <a:rPr sz="2600" b="1" spc="-10">
                <a:latin typeface="Microsoft JhengHei"/>
                <a:cs typeface="Microsoft JhengHei"/>
              </a:rPr>
              <a:t> </a:t>
            </a:r>
            <a:r>
              <a:rPr sz="2600" b="1">
                <a:latin typeface="Times New Roman"/>
                <a:cs typeface="Times New Roman"/>
              </a:rPr>
              <a:t>second</a:t>
            </a:r>
            <a:r>
              <a:rPr sz="2600" b="1" spc="-5">
                <a:latin typeface="Times New Roman"/>
                <a:cs typeface="Times New Roman"/>
              </a:rPr>
              <a:t> </a:t>
            </a:r>
            <a:r>
              <a:rPr sz="2600" b="1">
                <a:latin typeface="Microsoft JhengHei"/>
                <a:cs typeface="Microsoft JhengHei"/>
              </a:rPr>
              <a:t>的简写</a:t>
            </a:r>
            <a:r>
              <a:rPr sz="2600" b="1" spc="-50">
                <a:latin typeface="Times New Roman"/>
                <a:cs typeface="Times New Roman"/>
              </a:rPr>
              <a:t>,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>
                <a:latin typeface="Microsoft JhengHei"/>
                <a:cs typeface="Microsoft JhengHei"/>
              </a:rPr>
              <a:t>用来表示顺序。表示年</a:t>
            </a:r>
            <a:r>
              <a:rPr sz="2600" b="1" spc="-50">
                <a:latin typeface="Microsoft JhengHei"/>
                <a:cs typeface="Microsoft JhengHei"/>
              </a:rPr>
              <a:t>、	</a:t>
            </a:r>
            <a:r>
              <a:rPr sz="2600" b="1">
                <a:latin typeface="Microsoft JhengHei"/>
                <a:cs typeface="Microsoft JhengHei"/>
              </a:rPr>
              <a:t>月、日时</a:t>
            </a:r>
            <a:r>
              <a:rPr sz="2600" b="1" spc="-50">
                <a:latin typeface="Times New Roman"/>
                <a:cs typeface="Times New Roman"/>
              </a:rPr>
              <a:t>,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年、月</a:t>
            </a:r>
            <a:r>
              <a:rPr sz="2600" b="1">
                <a:latin typeface="Microsoft JhengHei"/>
                <a:cs typeface="Microsoft JhengHei"/>
              </a:rPr>
              <a:t>用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基数词</a:t>
            </a:r>
            <a:r>
              <a:rPr sz="2600" b="1">
                <a:latin typeface="Microsoft JhengHei"/>
                <a:cs typeface="Microsoft JhengHei"/>
              </a:rPr>
              <a:t>表示</a:t>
            </a:r>
            <a:r>
              <a:rPr sz="2600" b="1" spc="-50">
                <a:latin typeface="Times New Roman"/>
                <a:cs typeface="Times New Roman"/>
              </a:rPr>
              <a:t>,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日</a:t>
            </a:r>
            <a:r>
              <a:rPr sz="2600" b="1">
                <a:latin typeface="Microsoft JhengHei"/>
                <a:cs typeface="Microsoft JhengHei"/>
              </a:rPr>
              <a:t>通常用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序</a:t>
            </a:r>
            <a:r>
              <a:rPr sz="2600" b="1" spc="-50">
                <a:solidFill>
                  <a:srgbClr val="FF0000"/>
                </a:solidFill>
                <a:latin typeface="Microsoft JhengHei"/>
                <a:cs typeface="Microsoft JhengHei"/>
              </a:rPr>
              <a:t>数	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词</a:t>
            </a:r>
            <a:r>
              <a:rPr sz="2600" b="1">
                <a:latin typeface="Microsoft JhengHei"/>
                <a:cs typeface="Microsoft JhengHei"/>
              </a:rPr>
              <a:t>表示</a:t>
            </a:r>
            <a:r>
              <a:rPr sz="2600" b="1" spc="-50">
                <a:latin typeface="Microsoft JhengHei"/>
                <a:cs typeface="Microsoft JhengHei"/>
              </a:rPr>
              <a:t>。</a:t>
            </a:r>
            <a:endParaRPr sz="2600">
              <a:latin typeface="Microsoft JhengHei"/>
              <a:cs typeface="Microsoft JhengHei"/>
            </a:endParaRPr>
          </a:p>
          <a:p>
            <a:pPr marL="480059" indent="-467995">
              <a:lnSpc>
                <a:spcPct val="100000"/>
              </a:lnSpc>
              <a:spcBef>
                <a:spcPts val="1090"/>
              </a:spcBef>
              <a:buFont typeface="Times New Roman"/>
              <a:buAutoNum type="arabicParenBoth"/>
              <a:tabLst>
                <a:tab pos="480695"/>
                <a:tab pos="3699510"/>
              </a:tabLst>
            </a:pPr>
            <a:r>
              <a:rPr sz="2600" b="1">
                <a:latin typeface="Microsoft JhengHei"/>
                <a:cs typeface="Microsoft JhengHei"/>
              </a:rPr>
              <a:t>当日期具体到某天时</a:t>
            </a:r>
            <a:r>
              <a:rPr sz="2600" b="1" spc="-50">
                <a:latin typeface="Times New Roman"/>
                <a:cs typeface="Times New Roman"/>
              </a:rPr>
              <a:t>,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>
                <a:latin typeface="Microsoft JhengHei"/>
                <a:cs typeface="Microsoft JhengHei"/>
              </a:rPr>
              <a:t>用介词 </a:t>
            </a:r>
            <a:r>
              <a:rPr sz="2600" b="1">
                <a:solidFill>
                  <a:srgbClr val="FF0000"/>
                </a:solidFill>
                <a:latin typeface="Times New Roman"/>
                <a:cs typeface="Times New Roman"/>
              </a:rPr>
              <a:t>on</a:t>
            </a:r>
            <a:r>
              <a:rPr sz="2600" b="1" spc="-50">
                <a:latin typeface="Microsoft JhengHei"/>
                <a:cs typeface="Microsoft JhengHei"/>
              </a:rPr>
              <a:t>。</a:t>
            </a:r>
            <a:endParaRPr sz="2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20089" y="276378"/>
            <a:ext cx="34829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54785"/>
                <a:tab pos="2017395"/>
              </a:tabLst>
            </a:pPr>
            <a:r>
              <a:rPr sz="2800" b="1">
                <a:latin typeface="Microsoft JhengHei"/>
                <a:cs typeface="Microsoft JhengHei"/>
              </a:rPr>
              <a:t>介词 </a:t>
            </a:r>
            <a:r>
              <a:rPr sz="2800" b="1" spc="-25">
                <a:latin typeface="Times New Roman"/>
                <a:cs typeface="Times New Roman"/>
              </a:rPr>
              <a:t>on,</a:t>
            </a:r>
            <a:r>
              <a:rPr sz="2800" b="1">
                <a:latin typeface="Times New Roman"/>
                <a:cs typeface="Times New Roman"/>
              </a:rPr>
              <a:t>	</a:t>
            </a:r>
            <a:r>
              <a:rPr sz="2800" b="1" spc="-25">
                <a:latin typeface="Times New Roman"/>
                <a:cs typeface="Times New Roman"/>
              </a:rPr>
              <a:t>in,</a:t>
            </a:r>
            <a:r>
              <a:rPr sz="2800" b="1">
                <a:latin typeface="Times New Roman"/>
                <a:cs typeface="Times New Roman"/>
              </a:rPr>
              <a:t>	at </a:t>
            </a:r>
            <a:r>
              <a:rPr sz="2800" b="1">
                <a:latin typeface="Microsoft JhengHei"/>
                <a:cs typeface="Microsoft JhengHei"/>
              </a:rPr>
              <a:t>的区</a:t>
            </a:r>
            <a:r>
              <a:rPr sz="2800" b="1" spc="-50">
                <a:latin typeface="Microsoft JhengHei"/>
                <a:cs typeface="Microsoft JhengHei"/>
              </a:rPr>
              <a:t>别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50824" y="2028824"/>
            <a:ext cx="1008380" cy="1511300"/>
          </a:xfrm>
          <a:custGeom>
            <a:rect l="l" t="t" r="r" b="b"/>
            <a:pathLst>
              <a:path w="1008380" h="1511300">
                <a:moveTo>
                  <a:pt x="0" y="755650"/>
                </a:moveTo>
                <a:lnTo>
                  <a:pt x="1383" y="699255"/>
                </a:lnTo>
                <a:lnTo>
                  <a:pt x="5465" y="643986"/>
                </a:lnTo>
                <a:lnTo>
                  <a:pt x="12150" y="589988"/>
                </a:lnTo>
                <a:lnTo>
                  <a:pt x="21340" y="537408"/>
                </a:lnTo>
                <a:lnTo>
                  <a:pt x="32938" y="486393"/>
                </a:lnTo>
                <a:lnTo>
                  <a:pt x="46846" y="437087"/>
                </a:lnTo>
                <a:lnTo>
                  <a:pt x="62967" y="389638"/>
                </a:lnTo>
                <a:lnTo>
                  <a:pt x="81202" y="344191"/>
                </a:lnTo>
                <a:lnTo>
                  <a:pt x="101456" y="300892"/>
                </a:lnTo>
                <a:lnTo>
                  <a:pt x="123630" y="259888"/>
                </a:lnTo>
                <a:lnTo>
                  <a:pt x="147627" y="221325"/>
                </a:lnTo>
                <a:lnTo>
                  <a:pt x="173350" y="185348"/>
                </a:lnTo>
                <a:lnTo>
                  <a:pt x="200700" y="152104"/>
                </a:lnTo>
                <a:lnTo>
                  <a:pt x="229581" y="121740"/>
                </a:lnTo>
                <a:lnTo>
                  <a:pt x="259895" y="94400"/>
                </a:lnTo>
                <a:lnTo>
                  <a:pt x="291544" y="70232"/>
                </a:lnTo>
                <a:lnTo>
                  <a:pt x="324432" y="49381"/>
                </a:lnTo>
                <a:lnTo>
                  <a:pt x="358460" y="31993"/>
                </a:lnTo>
                <a:lnTo>
                  <a:pt x="429549" y="8193"/>
                </a:lnTo>
                <a:lnTo>
                  <a:pt x="504031" y="0"/>
                </a:lnTo>
                <a:lnTo>
                  <a:pt x="541647" y="2072"/>
                </a:lnTo>
                <a:lnTo>
                  <a:pt x="578512" y="8192"/>
                </a:lnTo>
                <a:lnTo>
                  <a:pt x="649601" y="31993"/>
                </a:lnTo>
                <a:lnTo>
                  <a:pt x="683629" y="49380"/>
                </a:lnTo>
                <a:lnTo>
                  <a:pt x="716517" y="70231"/>
                </a:lnTo>
                <a:lnTo>
                  <a:pt x="748167" y="94399"/>
                </a:lnTo>
                <a:lnTo>
                  <a:pt x="778481" y="121739"/>
                </a:lnTo>
                <a:lnTo>
                  <a:pt x="807362" y="152103"/>
                </a:lnTo>
                <a:lnTo>
                  <a:pt x="834712" y="185347"/>
                </a:lnTo>
                <a:lnTo>
                  <a:pt x="860434" y="221323"/>
                </a:lnTo>
                <a:lnTo>
                  <a:pt x="884431" y="259887"/>
                </a:lnTo>
                <a:lnTo>
                  <a:pt x="906606" y="300891"/>
                </a:lnTo>
                <a:lnTo>
                  <a:pt x="926859" y="344189"/>
                </a:lnTo>
                <a:lnTo>
                  <a:pt x="945095" y="389636"/>
                </a:lnTo>
                <a:lnTo>
                  <a:pt x="961216" y="437086"/>
                </a:lnTo>
                <a:lnTo>
                  <a:pt x="975124" y="486391"/>
                </a:lnTo>
                <a:lnTo>
                  <a:pt x="986722" y="537407"/>
                </a:lnTo>
                <a:lnTo>
                  <a:pt x="995912" y="589987"/>
                </a:lnTo>
                <a:lnTo>
                  <a:pt x="1002597" y="643984"/>
                </a:lnTo>
                <a:lnTo>
                  <a:pt x="1006680" y="699254"/>
                </a:lnTo>
                <a:lnTo>
                  <a:pt x="1008062" y="755649"/>
                </a:lnTo>
                <a:lnTo>
                  <a:pt x="1006680" y="812045"/>
                </a:lnTo>
                <a:lnTo>
                  <a:pt x="1002597" y="867314"/>
                </a:lnTo>
                <a:lnTo>
                  <a:pt x="995912" y="921311"/>
                </a:lnTo>
                <a:lnTo>
                  <a:pt x="986722" y="973891"/>
                </a:lnTo>
                <a:lnTo>
                  <a:pt x="975124" y="1024907"/>
                </a:lnTo>
                <a:lnTo>
                  <a:pt x="961216" y="1074212"/>
                </a:lnTo>
                <a:lnTo>
                  <a:pt x="945096" y="1121662"/>
                </a:lnTo>
                <a:lnTo>
                  <a:pt x="926860" y="1167109"/>
                </a:lnTo>
                <a:lnTo>
                  <a:pt x="906606" y="1210407"/>
                </a:lnTo>
                <a:lnTo>
                  <a:pt x="884432" y="1251411"/>
                </a:lnTo>
                <a:lnTo>
                  <a:pt x="860435" y="1289975"/>
                </a:lnTo>
                <a:lnTo>
                  <a:pt x="834713" y="1325951"/>
                </a:lnTo>
                <a:lnTo>
                  <a:pt x="807362" y="1359195"/>
                </a:lnTo>
                <a:lnTo>
                  <a:pt x="778481" y="1389559"/>
                </a:lnTo>
                <a:lnTo>
                  <a:pt x="748167" y="1416899"/>
                </a:lnTo>
                <a:lnTo>
                  <a:pt x="716518" y="1441067"/>
                </a:lnTo>
                <a:lnTo>
                  <a:pt x="683630" y="1461918"/>
                </a:lnTo>
                <a:lnTo>
                  <a:pt x="649602" y="1479306"/>
                </a:lnTo>
                <a:lnTo>
                  <a:pt x="578513" y="1503106"/>
                </a:lnTo>
                <a:lnTo>
                  <a:pt x="504031" y="1511299"/>
                </a:lnTo>
                <a:lnTo>
                  <a:pt x="466415" y="1509226"/>
                </a:lnTo>
                <a:lnTo>
                  <a:pt x="429549" y="1503106"/>
                </a:lnTo>
                <a:lnTo>
                  <a:pt x="358460" y="1479306"/>
                </a:lnTo>
                <a:lnTo>
                  <a:pt x="324432" y="1461918"/>
                </a:lnTo>
                <a:lnTo>
                  <a:pt x="291544" y="1441067"/>
                </a:lnTo>
                <a:lnTo>
                  <a:pt x="259895" y="1416899"/>
                </a:lnTo>
                <a:lnTo>
                  <a:pt x="229581" y="1389559"/>
                </a:lnTo>
                <a:lnTo>
                  <a:pt x="200700" y="1359195"/>
                </a:lnTo>
                <a:lnTo>
                  <a:pt x="173350" y="1325951"/>
                </a:lnTo>
                <a:lnTo>
                  <a:pt x="147627" y="1289975"/>
                </a:lnTo>
                <a:lnTo>
                  <a:pt x="123630" y="1251411"/>
                </a:lnTo>
                <a:lnTo>
                  <a:pt x="101456" y="1210407"/>
                </a:lnTo>
                <a:lnTo>
                  <a:pt x="81202" y="1167109"/>
                </a:lnTo>
                <a:lnTo>
                  <a:pt x="62966" y="1121662"/>
                </a:lnTo>
                <a:lnTo>
                  <a:pt x="46846" y="1074212"/>
                </a:lnTo>
                <a:lnTo>
                  <a:pt x="32938" y="1024907"/>
                </a:lnTo>
                <a:lnTo>
                  <a:pt x="21340" y="973891"/>
                </a:lnTo>
                <a:lnTo>
                  <a:pt x="12150" y="921311"/>
                </a:lnTo>
                <a:lnTo>
                  <a:pt x="5465" y="867314"/>
                </a:lnTo>
                <a:lnTo>
                  <a:pt x="1382" y="812044"/>
                </a:lnTo>
                <a:lnTo>
                  <a:pt x="0" y="755649"/>
                </a:lnTo>
                <a:close/>
              </a:path>
            </a:pathLst>
          </a:custGeom>
          <a:ln w="25400">
            <a:solidFill>
              <a:srgbClr val="375D8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564356" y="2142807"/>
            <a:ext cx="38100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2800" b="1" spc="-50">
                <a:latin typeface="Microsoft JhengHei"/>
                <a:cs typeface="Microsoft JhengHei"/>
              </a:rPr>
              <a:t>表时间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619250" y="1304924"/>
            <a:ext cx="720725" cy="504825"/>
          </a:xfrm>
          <a:custGeom>
            <a:rect l="l" t="t" r="r" b="b"/>
            <a:pathLst>
              <a:path w="720725" h="504825">
                <a:moveTo>
                  <a:pt x="0" y="84139"/>
                </a:moveTo>
                <a:lnTo>
                  <a:pt x="6612" y="51388"/>
                </a:lnTo>
                <a:lnTo>
                  <a:pt x="24643" y="24643"/>
                </a:lnTo>
                <a:lnTo>
                  <a:pt x="51388" y="6612"/>
                </a:lnTo>
                <a:lnTo>
                  <a:pt x="84139" y="0"/>
                </a:lnTo>
                <a:lnTo>
                  <a:pt x="636585" y="0"/>
                </a:lnTo>
                <a:lnTo>
                  <a:pt x="669336" y="6612"/>
                </a:lnTo>
                <a:lnTo>
                  <a:pt x="696080" y="24643"/>
                </a:lnTo>
                <a:lnTo>
                  <a:pt x="714112" y="51388"/>
                </a:lnTo>
                <a:lnTo>
                  <a:pt x="720724" y="84139"/>
                </a:lnTo>
                <a:lnTo>
                  <a:pt x="720725" y="420685"/>
                </a:lnTo>
                <a:lnTo>
                  <a:pt x="714112" y="453436"/>
                </a:lnTo>
                <a:lnTo>
                  <a:pt x="696080" y="480180"/>
                </a:lnTo>
                <a:lnTo>
                  <a:pt x="669336" y="498212"/>
                </a:lnTo>
                <a:lnTo>
                  <a:pt x="636585" y="504824"/>
                </a:lnTo>
                <a:lnTo>
                  <a:pt x="84139" y="504825"/>
                </a:lnTo>
                <a:lnTo>
                  <a:pt x="51388" y="498212"/>
                </a:lnTo>
                <a:lnTo>
                  <a:pt x="24643" y="480180"/>
                </a:lnTo>
                <a:lnTo>
                  <a:pt x="6612" y="453436"/>
                </a:lnTo>
                <a:lnTo>
                  <a:pt x="0" y="420685"/>
                </a:lnTo>
                <a:lnTo>
                  <a:pt x="0" y="84139"/>
                </a:lnTo>
                <a:close/>
              </a:path>
            </a:pathLst>
          </a:custGeom>
          <a:ln w="25400">
            <a:solidFill>
              <a:srgbClr val="375D8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1779128" y="1300737"/>
            <a:ext cx="4013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latin typeface="Times New Roman"/>
                <a:cs typeface="Times New Roman"/>
              </a:rPr>
              <a:t>on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1619250" y="2717799"/>
            <a:ext cx="720725" cy="504825"/>
          </a:xfrm>
          <a:custGeom>
            <a:rect l="l" t="t" r="r" b="b"/>
            <a:pathLst>
              <a:path w="720725" h="504825">
                <a:moveTo>
                  <a:pt x="0" y="84139"/>
                </a:moveTo>
                <a:lnTo>
                  <a:pt x="6612" y="51388"/>
                </a:lnTo>
                <a:lnTo>
                  <a:pt x="24643" y="24643"/>
                </a:lnTo>
                <a:lnTo>
                  <a:pt x="51388" y="6612"/>
                </a:lnTo>
                <a:lnTo>
                  <a:pt x="84139" y="0"/>
                </a:lnTo>
                <a:lnTo>
                  <a:pt x="636585" y="0"/>
                </a:lnTo>
                <a:lnTo>
                  <a:pt x="669336" y="6611"/>
                </a:lnTo>
                <a:lnTo>
                  <a:pt x="696080" y="24643"/>
                </a:lnTo>
                <a:lnTo>
                  <a:pt x="714112" y="51388"/>
                </a:lnTo>
                <a:lnTo>
                  <a:pt x="720724" y="84139"/>
                </a:lnTo>
                <a:lnTo>
                  <a:pt x="720725" y="420685"/>
                </a:lnTo>
                <a:lnTo>
                  <a:pt x="714112" y="453436"/>
                </a:lnTo>
                <a:lnTo>
                  <a:pt x="696080" y="480181"/>
                </a:lnTo>
                <a:lnTo>
                  <a:pt x="669336" y="498212"/>
                </a:lnTo>
                <a:lnTo>
                  <a:pt x="636585" y="504824"/>
                </a:lnTo>
                <a:lnTo>
                  <a:pt x="84139" y="504825"/>
                </a:lnTo>
                <a:lnTo>
                  <a:pt x="51388" y="498212"/>
                </a:lnTo>
                <a:lnTo>
                  <a:pt x="24643" y="480181"/>
                </a:lnTo>
                <a:lnTo>
                  <a:pt x="6612" y="453436"/>
                </a:lnTo>
                <a:lnTo>
                  <a:pt x="0" y="420685"/>
                </a:lnTo>
                <a:lnTo>
                  <a:pt x="0" y="84139"/>
                </a:lnTo>
                <a:close/>
              </a:path>
            </a:pathLst>
          </a:custGeom>
          <a:ln w="25400">
            <a:solidFill>
              <a:srgbClr val="375D8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1818630" y="2713612"/>
            <a:ext cx="32194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latin typeface="Times New Roman"/>
                <a:cs typeface="Times New Roman"/>
              </a:rPr>
              <a:t>in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619249" y="4130674"/>
            <a:ext cx="720725" cy="503555"/>
          </a:xfrm>
          <a:custGeom>
            <a:rect l="l" t="t" r="r" b="b"/>
            <a:pathLst>
              <a:path w="720725" h="503554">
                <a:moveTo>
                  <a:pt x="0" y="83874"/>
                </a:moveTo>
                <a:lnTo>
                  <a:pt x="6591" y="51226"/>
                </a:lnTo>
                <a:lnTo>
                  <a:pt x="24566" y="24566"/>
                </a:lnTo>
                <a:lnTo>
                  <a:pt x="51226" y="6591"/>
                </a:lnTo>
                <a:lnTo>
                  <a:pt x="83874" y="0"/>
                </a:lnTo>
                <a:lnTo>
                  <a:pt x="636850" y="0"/>
                </a:lnTo>
                <a:lnTo>
                  <a:pt x="669497" y="6591"/>
                </a:lnTo>
                <a:lnTo>
                  <a:pt x="696158" y="24565"/>
                </a:lnTo>
                <a:lnTo>
                  <a:pt x="714133" y="51226"/>
                </a:lnTo>
                <a:lnTo>
                  <a:pt x="720724" y="83874"/>
                </a:lnTo>
                <a:lnTo>
                  <a:pt x="720725" y="419363"/>
                </a:lnTo>
                <a:lnTo>
                  <a:pt x="714133" y="452010"/>
                </a:lnTo>
                <a:lnTo>
                  <a:pt x="696158" y="478671"/>
                </a:lnTo>
                <a:lnTo>
                  <a:pt x="669498" y="496646"/>
                </a:lnTo>
                <a:lnTo>
                  <a:pt x="636850" y="503237"/>
                </a:lnTo>
                <a:lnTo>
                  <a:pt x="83874" y="503238"/>
                </a:lnTo>
                <a:lnTo>
                  <a:pt x="51226" y="496646"/>
                </a:lnTo>
                <a:lnTo>
                  <a:pt x="24566" y="478671"/>
                </a:lnTo>
                <a:lnTo>
                  <a:pt x="6591" y="452010"/>
                </a:lnTo>
                <a:lnTo>
                  <a:pt x="0" y="419363"/>
                </a:lnTo>
                <a:lnTo>
                  <a:pt x="0" y="83874"/>
                </a:lnTo>
                <a:close/>
              </a:path>
            </a:pathLst>
          </a:custGeom>
          <a:ln w="25400">
            <a:solidFill>
              <a:srgbClr val="375D8A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1818803" y="4125693"/>
            <a:ext cx="32194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latin typeface="Times New Roman"/>
                <a:cs typeface="Times New Roman"/>
              </a:rPr>
              <a:t>at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490153" y="1095528"/>
            <a:ext cx="4698365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Microsoft JhengHei"/>
                <a:cs typeface="Microsoft JhengHei"/>
              </a:rPr>
              <a:t>表示日期具体到某天：</a:t>
            </a:r>
            <a:r>
              <a:rPr sz="2800" b="1">
                <a:latin typeface="Times New Roman"/>
                <a:cs typeface="Times New Roman"/>
              </a:rPr>
              <a:t>on </a:t>
            </a:r>
            <a:r>
              <a:rPr sz="2800" b="1" spc="-20">
                <a:latin typeface="Times New Roman"/>
                <a:cs typeface="Times New Roman"/>
              </a:rPr>
              <a:t>July </a:t>
            </a:r>
            <a:r>
              <a:rPr sz="2800" b="1">
                <a:latin typeface="Times New Roman"/>
                <a:cs typeface="Times New Roman"/>
              </a:rPr>
              <a:t>10, 2012 (</a:t>
            </a:r>
            <a:r>
              <a:rPr sz="2800" b="1">
                <a:latin typeface="Microsoft JhengHei"/>
                <a:cs typeface="Microsoft JhengHei"/>
              </a:rPr>
              <a:t>在</a:t>
            </a:r>
            <a:r>
              <a:rPr sz="2800" b="1">
                <a:latin typeface="Times New Roman"/>
                <a:cs typeface="Times New Roman"/>
              </a:rPr>
              <a:t>2012</a:t>
            </a:r>
            <a:r>
              <a:rPr sz="2800" b="1">
                <a:latin typeface="Microsoft JhengHei"/>
                <a:cs typeface="Microsoft JhengHei"/>
              </a:rPr>
              <a:t>年</a:t>
            </a:r>
            <a:r>
              <a:rPr sz="2800" b="1">
                <a:latin typeface="Times New Roman"/>
                <a:cs typeface="Times New Roman"/>
              </a:rPr>
              <a:t>7</a:t>
            </a:r>
            <a:r>
              <a:rPr sz="2800" b="1">
                <a:latin typeface="Microsoft JhengHei"/>
                <a:cs typeface="Microsoft JhengHei"/>
              </a:rPr>
              <a:t>月</a:t>
            </a:r>
            <a:r>
              <a:rPr sz="2800" b="1">
                <a:latin typeface="Times New Roman"/>
                <a:cs typeface="Times New Roman"/>
              </a:rPr>
              <a:t>10</a:t>
            </a:r>
            <a:r>
              <a:rPr sz="2800" b="1">
                <a:latin typeface="Microsoft JhengHei"/>
                <a:cs typeface="Microsoft JhengHei"/>
              </a:rPr>
              <a:t>日</a:t>
            </a:r>
            <a:r>
              <a:rPr sz="2800" b="1" spc="-50">
                <a:latin typeface="Times New Roman"/>
                <a:cs typeface="Times New Roman"/>
              </a:rPr>
              <a:t>)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490153" y="2438082"/>
            <a:ext cx="6426200" cy="1282700"/>
          </a:xfrm>
          <a:prstGeom prst="rect">
            <a:avLst/>
          </a:prstGeom>
        </p:spPr>
        <p:txBody>
          <a:bodyPr vert="horz" wrap="square" lIns="0" tIns="45085" rIns="0" bIns="0" rtlCol="0">
            <a:spAutoFit/>
          </a:bodyPr>
          <a:lstStyle/>
          <a:p>
            <a:pPr marL="12700" marR="5080">
              <a:lnSpc>
                <a:spcPts val="3180"/>
              </a:lnSpc>
              <a:spcBef>
                <a:spcPts val="355"/>
              </a:spcBef>
            </a:pPr>
            <a:r>
              <a:rPr sz="2800" b="1" spc="-5">
                <a:latin typeface="Microsoft JhengHei"/>
                <a:cs typeface="Microsoft JhengHei"/>
              </a:rPr>
              <a:t>表示一天中的上午、下午、晚上或某月、</a:t>
            </a:r>
            <a:r>
              <a:rPr sz="2800" b="1">
                <a:latin typeface="Microsoft JhengHei"/>
                <a:cs typeface="Microsoft JhengHei"/>
              </a:rPr>
              <a:t>某年：</a:t>
            </a:r>
            <a:r>
              <a:rPr sz="2800" b="1">
                <a:latin typeface="Times New Roman"/>
                <a:cs typeface="Times New Roman"/>
              </a:rPr>
              <a:t>in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the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morning</a:t>
            </a:r>
            <a:r>
              <a:rPr sz="2800" b="1" spc="-5">
                <a:latin typeface="Times New Roman"/>
                <a:cs typeface="Times New Roman"/>
              </a:rPr>
              <a:t> (</a:t>
            </a:r>
            <a:r>
              <a:rPr sz="2800" b="1">
                <a:latin typeface="Microsoft JhengHei"/>
                <a:cs typeface="Microsoft JhengHei"/>
              </a:rPr>
              <a:t>在早上</a:t>
            </a:r>
            <a:r>
              <a:rPr sz="2800" b="1" spc="-50">
                <a:latin typeface="Times New Roman"/>
                <a:cs typeface="Times New Roman"/>
              </a:rPr>
              <a:t>)</a:t>
            </a:r>
            <a:endParaRPr sz="2800">
              <a:latin typeface="Times New Roman"/>
              <a:cs typeface="Times New Roman"/>
            </a:endParaRPr>
          </a:p>
          <a:p>
            <a:pPr marL="1079500">
              <a:lnSpc>
                <a:spcPts val="3279"/>
              </a:lnSpc>
            </a:pPr>
            <a:r>
              <a:rPr sz="2800" b="1">
                <a:latin typeface="Times New Roman"/>
                <a:cs typeface="Times New Roman"/>
              </a:rPr>
              <a:t>in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September</a:t>
            </a:r>
            <a:r>
              <a:rPr sz="2800" b="1" spc="-10">
                <a:latin typeface="Times New Roman"/>
                <a:cs typeface="Times New Roman"/>
              </a:rPr>
              <a:t> (</a:t>
            </a:r>
            <a:r>
              <a:rPr sz="2800" b="1">
                <a:latin typeface="Microsoft JhengHei"/>
                <a:cs typeface="Microsoft JhengHei"/>
              </a:rPr>
              <a:t>在九月</a:t>
            </a:r>
            <a:r>
              <a:rPr sz="2800" b="1" spc="-50">
                <a:latin typeface="Times New Roman"/>
                <a:cs typeface="Times New Roman"/>
              </a:rPr>
              <a:t>)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490153" y="4178453"/>
            <a:ext cx="591248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Microsoft JhengHei"/>
                <a:cs typeface="Microsoft JhengHei"/>
              </a:rPr>
              <a:t>表示具体某一时刻：</a:t>
            </a:r>
            <a:r>
              <a:rPr sz="2800" b="1">
                <a:latin typeface="Times New Roman"/>
                <a:cs typeface="Times New Roman"/>
              </a:rPr>
              <a:t>at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five</a:t>
            </a:r>
            <a:r>
              <a:rPr sz="2800" b="1" spc="-5">
                <a:latin typeface="Times New Roman"/>
                <a:cs typeface="Times New Roman"/>
              </a:rPr>
              <a:t> (</a:t>
            </a:r>
            <a:r>
              <a:rPr sz="2800" b="1">
                <a:latin typeface="Microsoft JhengHei"/>
                <a:cs typeface="Microsoft JhengHei"/>
              </a:rPr>
              <a:t>在五点钟</a:t>
            </a:r>
            <a:r>
              <a:rPr sz="2800" b="1" spc="-50">
                <a:latin typeface="Times New Roman"/>
                <a:cs typeface="Times New Roman"/>
              </a:rPr>
              <a:t>)</a:t>
            </a:r>
            <a:endParaRPr sz="2800">
              <a:latin typeface="Times New Roman"/>
              <a:cs typeface="Times New Roman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741362" y="1543050"/>
            <a:ext cx="8093075" cy="3203575"/>
            <a:chOff x="741362" y="1543050"/>
            <a:chExt cx="8093075" cy="3203575"/>
          </a:xfrm>
        </p:grpSpPr>
        <p:sp>
          <p:nvSpPr>
            <p:cNvPr id="15" name="object 15"/>
            <p:cNvSpPr/>
            <p:nvPr/>
          </p:nvSpPr>
          <p:spPr>
            <a:xfrm>
              <a:off x="755650" y="1557338"/>
              <a:ext cx="863600" cy="471805"/>
            </a:xfrm>
            <a:custGeom>
              <a:rect l="l" t="t" r="r" b="b"/>
              <a:pathLst>
                <a:path w="863600" h="471805">
                  <a:moveTo>
                    <a:pt x="863600" y="0"/>
                  </a:moveTo>
                  <a:lnTo>
                    <a:pt x="0" y="471488"/>
                  </a:lnTo>
                </a:path>
              </a:pathLst>
            </a:custGeom>
            <a:ln w="28575">
              <a:solidFill>
                <a:srgbClr val="4A7E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258888" y="2765424"/>
              <a:ext cx="360680" cy="205104"/>
            </a:xfrm>
            <a:custGeom>
              <a:rect l="l" t="t" r="r" b="b"/>
              <a:pathLst>
                <a:path w="360680" h="205103">
                  <a:moveTo>
                    <a:pt x="360362" y="204788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4A7E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755650" y="3540125"/>
              <a:ext cx="863600" cy="841375"/>
            </a:xfrm>
            <a:custGeom>
              <a:rect l="l" t="t" r="r" b="b"/>
              <a:pathLst>
                <a:path w="863600" h="841375">
                  <a:moveTo>
                    <a:pt x="863600" y="841375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4A7E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2484438" y="2012950"/>
              <a:ext cx="6336030" cy="46355"/>
            </a:xfrm>
            <a:custGeom>
              <a:rect l="l" t="t" r="r" b="b"/>
              <a:pathLst>
                <a:path w="6336030" h="46355">
                  <a:moveTo>
                    <a:pt x="6335712" y="0"/>
                  </a:moveTo>
                  <a:lnTo>
                    <a:pt x="0" y="46038"/>
                  </a:lnTo>
                </a:path>
              </a:pathLst>
            </a:custGeom>
            <a:ln w="28575">
              <a:solidFill>
                <a:srgbClr val="4A7E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1979613" y="1830388"/>
              <a:ext cx="504825" cy="228600"/>
            </a:xfrm>
            <a:custGeom>
              <a:rect l="l" t="t" r="r" b="b"/>
              <a:pathLst>
                <a:path w="504825" h="228600">
                  <a:moveTo>
                    <a:pt x="504825" y="228600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4A7E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2449513" y="3756025"/>
              <a:ext cx="6337300" cy="46355"/>
            </a:xfrm>
            <a:custGeom>
              <a:rect l="l" t="t" r="r" b="b"/>
              <a:pathLst>
                <a:path w="6337300" h="46354">
                  <a:moveTo>
                    <a:pt x="6337300" y="0"/>
                  </a:moveTo>
                  <a:lnTo>
                    <a:pt x="0" y="46037"/>
                  </a:lnTo>
                </a:path>
              </a:pathLst>
            </a:custGeom>
            <a:ln w="28575">
              <a:solidFill>
                <a:srgbClr val="4A7E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1962149" y="3222625"/>
              <a:ext cx="503555" cy="579755"/>
            </a:xfrm>
            <a:custGeom>
              <a:rect l="l" t="t" r="r" b="b"/>
              <a:pathLst>
                <a:path w="503555" h="579754">
                  <a:moveTo>
                    <a:pt x="503238" y="579438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4A7E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2435225" y="4686300"/>
              <a:ext cx="6337300" cy="46355"/>
            </a:xfrm>
            <a:custGeom>
              <a:rect l="l" t="t" r="r" b="b"/>
              <a:pathLst>
                <a:path w="6337300" h="46354">
                  <a:moveTo>
                    <a:pt x="6337300" y="0"/>
                  </a:moveTo>
                  <a:lnTo>
                    <a:pt x="0" y="46037"/>
                  </a:lnTo>
                </a:path>
              </a:pathLst>
            </a:custGeom>
            <a:ln w="28575">
              <a:solidFill>
                <a:srgbClr val="4A7EBB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2314574" y="4608512"/>
              <a:ext cx="135255" cy="123825"/>
            </a:xfrm>
            <a:custGeom>
              <a:rect l="l" t="t" r="r" b="b"/>
              <a:pathLst>
                <a:path w="135255" h="123825">
                  <a:moveTo>
                    <a:pt x="134938" y="123825"/>
                  </a:moveTo>
                  <a:lnTo>
                    <a:pt x="0" y="0"/>
                  </a:lnTo>
                </a:path>
              </a:pathLst>
            </a:custGeom>
            <a:ln w="28575">
              <a:solidFill>
                <a:srgbClr val="4A7EBB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71449" y="222249"/>
            <a:ext cx="647700" cy="647700"/>
          </a:xfrm>
          <a:custGeom>
            <a:rect l="l" t="t" r="r" b="b"/>
            <a:pathLst>
              <a:path w="647700" h="647700">
                <a:moveTo>
                  <a:pt x="647700" y="323850"/>
                </a:moveTo>
                <a:lnTo>
                  <a:pt x="0" y="323850"/>
                </a:lnTo>
                <a:lnTo>
                  <a:pt x="3511" y="275993"/>
                </a:lnTo>
                <a:lnTo>
                  <a:pt x="13711" y="230317"/>
                </a:lnTo>
                <a:lnTo>
                  <a:pt x="30099" y="187322"/>
                </a:lnTo>
                <a:lnTo>
                  <a:pt x="52174" y="147510"/>
                </a:lnTo>
                <a:lnTo>
                  <a:pt x="79435" y="111380"/>
                </a:lnTo>
                <a:lnTo>
                  <a:pt x="111381" y="79434"/>
                </a:lnTo>
                <a:lnTo>
                  <a:pt x="147510" y="52174"/>
                </a:lnTo>
                <a:lnTo>
                  <a:pt x="187323" y="30099"/>
                </a:lnTo>
                <a:lnTo>
                  <a:pt x="230318" y="13711"/>
                </a:lnTo>
                <a:lnTo>
                  <a:pt x="275994" y="3511"/>
                </a:lnTo>
                <a:lnTo>
                  <a:pt x="323850" y="0"/>
                </a:lnTo>
                <a:lnTo>
                  <a:pt x="371706" y="3511"/>
                </a:lnTo>
                <a:lnTo>
                  <a:pt x="417382" y="13711"/>
                </a:lnTo>
                <a:lnTo>
                  <a:pt x="460377" y="30099"/>
                </a:lnTo>
                <a:lnTo>
                  <a:pt x="500190" y="52174"/>
                </a:lnTo>
                <a:lnTo>
                  <a:pt x="536319" y="79435"/>
                </a:lnTo>
                <a:lnTo>
                  <a:pt x="568265" y="111380"/>
                </a:lnTo>
                <a:lnTo>
                  <a:pt x="595526" y="147510"/>
                </a:lnTo>
                <a:lnTo>
                  <a:pt x="617600" y="187323"/>
                </a:lnTo>
                <a:lnTo>
                  <a:pt x="633988" y="230318"/>
                </a:lnTo>
                <a:lnTo>
                  <a:pt x="644189" y="275994"/>
                </a:lnTo>
                <a:lnTo>
                  <a:pt x="647700" y="323850"/>
                </a:lnTo>
                <a:close/>
              </a:path>
              <a:path w="647700" h="647700">
                <a:moveTo>
                  <a:pt x="323850" y="647699"/>
                </a:moveTo>
                <a:lnTo>
                  <a:pt x="275994" y="644188"/>
                </a:lnTo>
                <a:lnTo>
                  <a:pt x="230318" y="633988"/>
                </a:lnTo>
                <a:lnTo>
                  <a:pt x="187323" y="617600"/>
                </a:lnTo>
                <a:lnTo>
                  <a:pt x="147510" y="595525"/>
                </a:lnTo>
                <a:lnTo>
                  <a:pt x="111380" y="568264"/>
                </a:lnTo>
                <a:lnTo>
                  <a:pt x="79435" y="536319"/>
                </a:lnTo>
                <a:lnTo>
                  <a:pt x="52174" y="500189"/>
                </a:lnTo>
                <a:lnTo>
                  <a:pt x="30099" y="460376"/>
                </a:lnTo>
                <a:lnTo>
                  <a:pt x="13711" y="417382"/>
                </a:lnTo>
                <a:lnTo>
                  <a:pt x="3511" y="371706"/>
                </a:lnTo>
                <a:lnTo>
                  <a:pt x="0" y="323849"/>
                </a:lnTo>
                <a:lnTo>
                  <a:pt x="647700" y="323850"/>
                </a:lnTo>
                <a:lnTo>
                  <a:pt x="644188" y="371706"/>
                </a:lnTo>
                <a:lnTo>
                  <a:pt x="633988" y="417382"/>
                </a:lnTo>
                <a:lnTo>
                  <a:pt x="617600" y="460376"/>
                </a:lnTo>
                <a:lnTo>
                  <a:pt x="595526" y="500189"/>
                </a:lnTo>
                <a:lnTo>
                  <a:pt x="568265" y="536319"/>
                </a:lnTo>
                <a:lnTo>
                  <a:pt x="536319" y="568265"/>
                </a:lnTo>
                <a:lnTo>
                  <a:pt x="500189" y="595525"/>
                </a:lnTo>
                <a:lnTo>
                  <a:pt x="460377" y="617600"/>
                </a:lnTo>
                <a:lnTo>
                  <a:pt x="417382" y="633988"/>
                </a:lnTo>
                <a:lnTo>
                  <a:pt x="371706" y="644188"/>
                </a:lnTo>
                <a:lnTo>
                  <a:pt x="323850" y="647699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15265" y="257168"/>
            <a:ext cx="393509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74065"/>
              </a:tabLst>
            </a:pPr>
            <a:r>
              <a:rPr sz="3200" b="0" spc="-25">
                <a:solidFill>
                  <a:srgbClr val="0033CC"/>
                </a:solidFill>
                <a:latin typeface="Arial Black"/>
                <a:cs typeface="Arial Black"/>
              </a:rPr>
              <a:t>2a</a:t>
            </a:r>
            <a:r>
              <a:rPr sz="3200" b="0">
                <a:solidFill>
                  <a:srgbClr val="0033CC"/>
                </a:solidFill>
                <a:latin typeface="Arial Black"/>
                <a:cs typeface="Arial Black"/>
              </a:rPr>
              <a:t>	</a:t>
            </a:r>
            <a:r>
              <a:rPr sz="3200">
                <a:solidFill>
                  <a:srgbClr val="000000"/>
                </a:solidFill>
              </a:rPr>
              <a:t>Listen</a:t>
            </a:r>
            <a:r>
              <a:rPr sz="3200" spc="-30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and</a:t>
            </a:r>
            <a:r>
              <a:rPr sz="3200" spc="-10">
                <a:solidFill>
                  <a:srgbClr val="000000"/>
                </a:solidFill>
              </a:rPr>
              <a:t> repeat.</a:t>
            </a:r>
            <a:endParaRPr sz="3200">
              <a:latin typeface="Arial Black"/>
              <a:cs typeface="Arial Black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533400" y="1557337"/>
          <a:ext cx="8077200" cy="23025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35990"/>
                <a:gridCol w="1007745"/>
                <a:gridCol w="935989"/>
                <a:gridCol w="1007745"/>
                <a:gridCol w="1079500"/>
                <a:gridCol w="1079500"/>
                <a:gridCol w="1007745"/>
                <a:gridCol w="1007745"/>
              </a:tblGrid>
              <a:tr h="57086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sz="2400" b="1" spc="-25">
                          <a:latin typeface="Times New Roman"/>
                          <a:cs typeface="Times New Roman"/>
                        </a:rPr>
                        <a:t>1st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920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sz="2400" b="1" spc="-25">
                          <a:latin typeface="Times New Roman"/>
                          <a:cs typeface="Times New Roman"/>
                        </a:rPr>
                        <a:t>2nd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920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sz="2400" b="1" spc="-25">
                          <a:latin typeface="Times New Roman"/>
                          <a:cs typeface="Times New Roman"/>
                        </a:rPr>
                        <a:t>3rd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920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sz="2400" b="1" spc="-25">
                          <a:latin typeface="Times New Roman"/>
                          <a:cs typeface="Times New Roman"/>
                        </a:rPr>
                        <a:t>4th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920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sz="2400" b="1" spc="-25">
                          <a:latin typeface="Times New Roman"/>
                          <a:cs typeface="Times New Roman"/>
                        </a:rPr>
                        <a:t>5th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920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sz="2400" b="1" spc="-25">
                          <a:latin typeface="Times New Roman"/>
                          <a:cs typeface="Times New Roman"/>
                        </a:rPr>
                        <a:t>6th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920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sz="2400" b="1" spc="-25">
                          <a:latin typeface="Times New Roman"/>
                          <a:cs typeface="Times New Roman"/>
                        </a:rPr>
                        <a:t>7th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920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sz="2400" b="1" spc="-25">
                          <a:latin typeface="Times New Roman"/>
                          <a:cs typeface="Times New Roman"/>
                        </a:rPr>
                        <a:t>8th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920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</a:tr>
              <a:tr h="60071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5">
                          <a:latin typeface="Times New Roman"/>
                          <a:cs typeface="Times New Roman"/>
                        </a:rPr>
                        <a:t>9th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10th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11th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12th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13th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14th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15th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16th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</a:tr>
              <a:tr h="59944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17th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18th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19th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20th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21st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22nd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23rd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24th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</a:tr>
              <a:tr h="53149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25th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723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26th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723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27th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723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28th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723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29th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723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30th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723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31st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723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</a:tr>
            </a:tbl>
          </a:graphicData>
        </a:graphic>
      </p:graphicFrame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4203700" y="279400"/>
            <a:ext cx="609600" cy="609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72967" y="228600"/>
            <a:ext cx="646430" cy="647700"/>
          </a:xfrm>
          <a:custGeom>
            <a:rect l="l" t="t" r="r" b="b"/>
            <a:pathLst>
              <a:path w="646430" h="647700">
                <a:moveTo>
                  <a:pt x="646401" y="323850"/>
                </a:moveTo>
                <a:lnTo>
                  <a:pt x="0" y="323850"/>
                </a:lnTo>
                <a:lnTo>
                  <a:pt x="3504" y="275993"/>
                </a:lnTo>
                <a:lnTo>
                  <a:pt x="13684" y="230317"/>
                </a:lnTo>
                <a:lnTo>
                  <a:pt x="30039" y="187322"/>
                </a:lnTo>
                <a:lnTo>
                  <a:pt x="52070" y="147509"/>
                </a:lnTo>
                <a:lnTo>
                  <a:pt x="79276" y="111380"/>
                </a:lnTo>
                <a:lnTo>
                  <a:pt x="111158" y="79434"/>
                </a:lnTo>
                <a:lnTo>
                  <a:pt x="147215" y="52173"/>
                </a:lnTo>
                <a:lnTo>
                  <a:pt x="186948" y="30099"/>
                </a:lnTo>
                <a:lnTo>
                  <a:pt x="229857" y="13711"/>
                </a:lnTo>
                <a:lnTo>
                  <a:pt x="275442" y="3511"/>
                </a:lnTo>
                <a:lnTo>
                  <a:pt x="323200" y="0"/>
                </a:lnTo>
                <a:lnTo>
                  <a:pt x="370961" y="3511"/>
                </a:lnTo>
                <a:lnTo>
                  <a:pt x="416545" y="13711"/>
                </a:lnTo>
                <a:lnTo>
                  <a:pt x="459454" y="30099"/>
                </a:lnTo>
                <a:lnTo>
                  <a:pt x="499187" y="52174"/>
                </a:lnTo>
                <a:lnTo>
                  <a:pt x="535244" y="79435"/>
                </a:lnTo>
                <a:lnTo>
                  <a:pt x="567126" y="111380"/>
                </a:lnTo>
                <a:lnTo>
                  <a:pt x="594332" y="147510"/>
                </a:lnTo>
                <a:lnTo>
                  <a:pt x="616362" y="187323"/>
                </a:lnTo>
                <a:lnTo>
                  <a:pt x="632717" y="230317"/>
                </a:lnTo>
                <a:lnTo>
                  <a:pt x="642897" y="275993"/>
                </a:lnTo>
                <a:lnTo>
                  <a:pt x="646401" y="323850"/>
                </a:lnTo>
                <a:close/>
              </a:path>
              <a:path w="646430" h="647700">
                <a:moveTo>
                  <a:pt x="323201" y="647699"/>
                </a:moveTo>
                <a:lnTo>
                  <a:pt x="275440" y="644188"/>
                </a:lnTo>
                <a:lnTo>
                  <a:pt x="229856" y="633988"/>
                </a:lnTo>
                <a:lnTo>
                  <a:pt x="186947" y="617600"/>
                </a:lnTo>
                <a:lnTo>
                  <a:pt x="147214" y="595525"/>
                </a:lnTo>
                <a:lnTo>
                  <a:pt x="111157" y="568264"/>
                </a:lnTo>
                <a:lnTo>
                  <a:pt x="79275" y="536319"/>
                </a:lnTo>
                <a:lnTo>
                  <a:pt x="52069" y="500189"/>
                </a:lnTo>
                <a:lnTo>
                  <a:pt x="30039" y="460376"/>
                </a:lnTo>
                <a:lnTo>
                  <a:pt x="13684" y="417382"/>
                </a:lnTo>
                <a:lnTo>
                  <a:pt x="3504" y="371706"/>
                </a:lnTo>
                <a:lnTo>
                  <a:pt x="0" y="323849"/>
                </a:lnTo>
                <a:lnTo>
                  <a:pt x="646401" y="323850"/>
                </a:lnTo>
                <a:lnTo>
                  <a:pt x="642897" y="371706"/>
                </a:lnTo>
                <a:lnTo>
                  <a:pt x="632717" y="417382"/>
                </a:lnTo>
                <a:lnTo>
                  <a:pt x="616362" y="460377"/>
                </a:lnTo>
                <a:lnTo>
                  <a:pt x="594332" y="500189"/>
                </a:lnTo>
                <a:lnTo>
                  <a:pt x="567126" y="536319"/>
                </a:lnTo>
                <a:lnTo>
                  <a:pt x="535244" y="568265"/>
                </a:lnTo>
                <a:lnTo>
                  <a:pt x="499187" y="595525"/>
                </a:lnTo>
                <a:lnTo>
                  <a:pt x="459454" y="617600"/>
                </a:lnTo>
                <a:lnTo>
                  <a:pt x="416545" y="633988"/>
                </a:lnTo>
                <a:lnTo>
                  <a:pt x="370961" y="644188"/>
                </a:lnTo>
                <a:lnTo>
                  <a:pt x="323201" y="647699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sz="4800" b="0" baseline="3472">
                <a:solidFill>
                  <a:srgbClr val="0033CC"/>
                </a:solidFill>
                <a:latin typeface="Arial Black"/>
                <a:cs typeface="Arial Black"/>
              </a:rPr>
              <a:t>2b</a:t>
            </a:r>
            <a:r>
              <a:rPr sz="4800" b="0" spc="127" baseline="3472">
                <a:solidFill>
                  <a:srgbClr val="0033CC"/>
                </a:solidFill>
                <a:latin typeface="Arial Black"/>
                <a:cs typeface="Arial Black"/>
              </a:rPr>
              <a:t> </a:t>
            </a:r>
            <a:r>
              <a:rPr sz="2800">
                <a:solidFill>
                  <a:srgbClr val="000000"/>
                </a:solidFill>
              </a:rPr>
              <a:t>Listen</a:t>
            </a:r>
            <a:r>
              <a:rPr sz="2800" spc="-15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and</a:t>
            </a:r>
            <a:r>
              <a:rPr sz="2800" spc="-10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circle</a:t>
            </a:r>
            <a:r>
              <a:rPr sz="2800" spc="-15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the</a:t>
            </a:r>
            <a:r>
              <a:rPr sz="2800" spc="-10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numbers</a:t>
            </a:r>
            <a:r>
              <a:rPr sz="2800" spc="-15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you</a:t>
            </a:r>
            <a:r>
              <a:rPr sz="2800" spc="-10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hear</a:t>
            </a:r>
            <a:r>
              <a:rPr sz="2800" spc="-15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in</a:t>
            </a:r>
            <a:r>
              <a:rPr sz="2800" spc="-10">
                <a:solidFill>
                  <a:srgbClr val="000000"/>
                </a:solidFill>
              </a:rPr>
              <a:t> </a:t>
            </a:r>
            <a:r>
              <a:rPr sz="2800" spc="-25">
                <a:solidFill>
                  <a:srgbClr val="000000"/>
                </a:solidFill>
              </a:rPr>
              <a:t>2a.</a:t>
            </a:r>
            <a:endParaRPr sz="2800">
              <a:latin typeface="Arial Black"/>
              <a:cs typeface="Arial Black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533400" y="1555750"/>
          <a:ext cx="8077200" cy="23031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35990"/>
                <a:gridCol w="1007745"/>
                <a:gridCol w="935989"/>
                <a:gridCol w="1007745"/>
                <a:gridCol w="1079500"/>
                <a:gridCol w="1079500"/>
                <a:gridCol w="1007745"/>
                <a:gridCol w="1007745"/>
              </a:tblGrid>
              <a:tr h="57086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sz="2400" b="1" spc="-25">
                          <a:latin typeface="Times New Roman"/>
                          <a:cs typeface="Times New Roman"/>
                        </a:rPr>
                        <a:t>1st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920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sz="2400" b="1" spc="-25">
                          <a:latin typeface="Times New Roman"/>
                          <a:cs typeface="Times New Roman"/>
                        </a:rPr>
                        <a:t>2nd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920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sz="2400" b="1" spc="-25">
                          <a:latin typeface="Times New Roman"/>
                          <a:cs typeface="Times New Roman"/>
                        </a:rPr>
                        <a:t>3rd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920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sz="2400" b="1" spc="-25">
                          <a:latin typeface="Times New Roman"/>
                          <a:cs typeface="Times New Roman"/>
                        </a:rPr>
                        <a:t>4th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920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sz="2400" b="1" spc="-25">
                          <a:latin typeface="Times New Roman"/>
                          <a:cs typeface="Times New Roman"/>
                        </a:rPr>
                        <a:t>5th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920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sz="2400" b="1" spc="-25">
                          <a:latin typeface="Times New Roman"/>
                          <a:cs typeface="Times New Roman"/>
                        </a:rPr>
                        <a:t>6th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920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sz="2400" b="1" spc="-25">
                          <a:latin typeface="Times New Roman"/>
                          <a:cs typeface="Times New Roman"/>
                        </a:rPr>
                        <a:t>7th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920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25"/>
                        </a:spcBef>
                      </a:pPr>
                      <a:r>
                        <a:rPr sz="2400" b="1" spc="-25">
                          <a:latin typeface="Times New Roman"/>
                          <a:cs typeface="Times New Roman"/>
                        </a:rPr>
                        <a:t>8th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920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</a:tr>
              <a:tr h="60071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5"/>
                        </a:spcBef>
                      </a:pPr>
                      <a:r>
                        <a:rPr sz="2400" b="1" spc="-25">
                          <a:latin typeface="Times New Roman"/>
                          <a:cs typeface="Times New Roman"/>
                        </a:rPr>
                        <a:t>9th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73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5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10th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73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5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11th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73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5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12th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73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5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13th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73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5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14th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73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5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15th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73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5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16th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73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</a:tr>
              <a:tr h="60007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17th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18th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19th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20th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21st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22nd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23rd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4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24th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66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</a:tr>
              <a:tr h="53149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25th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723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26th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723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27th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723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28th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723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29th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723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30th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723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70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31st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723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6D9F1"/>
                    </a:solidFill>
                  </a:tcPr>
                </a:tc>
              </a:tr>
            </a:tbl>
          </a:graphicData>
        </a:graphic>
      </p:graphicFrame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927100" y="749300"/>
            <a:ext cx="609600" cy="609600"/>
          </a:xfrm>
          <a:prstGeom prst="rect">
            <a:avLst/>
          </a:prstGeom>
        </p:spPr>
      </p:pic>
      <p:sp>
        <p:nvSpPr>
          <p:cNvPr id="6" name="object 6"/>
          <p:cNvSpPr/>
          <p:nvPr/>
        </p:nvSpPr>
        <p:spPr>
          <a:xfrm>
            <a:off x="2563812" y="393699"/>
            <a:ext cx="936625" cy="412750"/>
          </a:xfrm>
          <a:custGeom>
            <a:rect l="l" t="t" r="r" b="b"/>
            <a:pathLst>
              <a:path w="936625" h="412750">
                <a:moveTo>
                  <a:pt x="0" y="206375"/>
                </a:moveTo>
                <a:lnTo>
                  <a:pt x="16729" y="151512"/>
                </a:lnTo>
                <a:lnTo>
                  <a:pt x="63938" y="102213"/>
                </a:lnTo>
                <a:lnTo>
                  <a:pt x="97579" y="80265"/>
                </a:lnTo>
                <a:lnTo>
                  <a:pt x="137166" y="60445"/>
                </a:lnTo>
                <a:lnTo>
                  <a:pt x="182141" y="43000"/>
                </a:lnTo>
                <a:lnTo>
                  <a:pt x="231946" y="28176"/>
                </a:lnTo>
                <a:lnTo>
                  <a:pt x="286024" y="16218"/>
                </a:lnTo>
                <a:lnTo>
                  <a:pt x="343816" y="7371"/>
                </a:lnTo>
                <a:lnTo>
                  <a:pt x="404765" y="1883"/>
                </a:lnTo>
                <a:lnTo>
                  <a:pt x="468312" y="0"/>
                </a:lnTo>
                <a:lnTo>
                  <a:pt x="531859" y="1883"/>
                </a:lnTo>
                <a:lnTo>
                  <a:pt x="592808" y="7371"/>
                </a:lnTo>
                <a:lnTo>
                  <a:pt x="650600" y="16217"/>
                </a:lnTo>
                <a:lnTo>
                  <a:pt x="704678" y="28176"/>
                </a:lnTo>
                <a:lnTo>
                  <a:pt x="754484" y="43000"/>
                </a:lnTo>
                <a:lnTo>
                  <a:pt x="799459" y="60445"/>
                </a:lnTo>
                <a:lnTo>
                  <a:pt x="839046" y="80265"/>
                </a:lnTo>
                <a:lnTo>
                  <a:pt x="872686" y="102213"/>
                </a:lnTo>
                <a:lnTo>
                  <a:pt x="919896" y="151512"/>
                </a:lnTo>
                <a:lnTo>
                  <a:pt x="936625" y="206374"/>
                </a:lnTo>
                <a:lnTo>
                  <a:pt x="932349" y="234378"/>
                </a:lnTo>
                <a:lnTo>
                  <a:pt x="919896" y="261237"/>
                </a:lnTo>
                <a:lnTo>
                  <a:pt x="872686" y="310536"/>
                </a:lnTo>
                <a:lnTo>
                  <a:pt x="839045" y="332484"/>
                </a:lnTo>
                <a:lnTo>
                  <a:pt x="799459" y="352304"/>
                </a:lnTo>
                <a:lnTo>
                  <a:pt x="754484" y="369749"/>
                </a:lnTo>
                <a:lnTo>
                  <a:pt x="704678" y="384573"/>
                </a:lnTo>
                <a:lnTo>
                  <a:pt x="650600" y="396531"/>
                </a:lnTo>
                <a:lnTo>
                  <a:pt x="592808" y="405378"/>
                </a:lnTo>
                <a:lnTo>
                  <a:pt x="531859" y="410866"/>
                </a:lnTo>
                <a:lnTo>
                  <a:pt x="468312" y="412749"/>
                </a:lnTo>
                <a:lnTo>
                  <a:pt x="404765" y="410865"/>
                </a:lnTo>
                <a:lnTo>
                  <a:pt x="343816" y="405378"/>
                </a:lnTo>
                <a:lnTo>
                  <a:pt x="286024" y="396531"/>
                </a:lnTo>
                <a:lnTo>
                  <a:pt x="231946" y="384573"/>
                </a:lnTo>
                <a:lnTo>
                  <a:pt x="182140" y="369749"/>
                </a:lnTo>
                <a:lnTo>
                  <a:pt x="137165" y="352304"/>
                </a:lnTo>
                <a:lnTo>
                  <a:pt x="97578" y="332484"/>
                </a:lnTo>
                <a:lnTo>
                  <a:pt x="63938" y="310536"/>
                </a:lnTo>
                <a:lnTo>
                  <a:pt x="16728" y="261237"/>
                </a:lnTo>
                <a:lnTo>
                  <a:pt x="0" y="206374"/>
                </a:lnTo>
                <a:close/>
              </a:path>
            </a:pathLst>
          </a:custGeom>
          <a:ln w="254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500560" y="1635124"/>
            <a:ext cx="935355" cy="412750"/>
          </a:xfrm>
          <a:custGeom>
            <a:rect l="l" t="t" r="r" b="b"/>
            <a:pathLst>
              <a:path w="935353" h="412750">
                <a:moveTo>
                  <a:pt x="2" y="206375"/>
                </a:moveTo>
                <a:lnTo>
                  <a:pt x="16702" y="151512"/>
                </a:lnTo>
                <a:lnTo>
                  <a:pt x="63832" y="102213"/>
                </a:lnTo>
                <a:lnTo>
                  <a:pt x="97415" y="80265"/>
                </a:lnTo>
                <a:lnTo>
                  <a:pt x="136935" y="60446"/>
                </a:lnTo>
                <a:lnTo>
                  <a:pt x="181834" y="43000"/>
                </a:lnTo>
                <a:lnTo>
                  <a:pt x="231555" y="28176"/>
                </a:lnTo>
                <a:lnTo>
                  <a:pt x="285541" y="16218"/>
                </a:lnTo>
                <a:lnTo>
                  <a:pt x="343235" y="7371"/>
                </a:lnTo>
                <a:lnTo>
                  <a:pt x="404081" y="1884"/>
                </a:lnTo>
                <a:lnTo>
                  <a:pt x="467520" y="0"/>
                </a:lnTo>
                <a:lnTo>
                  <a:pt x="530959" y="1883"/>
                </a:lnTo>
                <a:lnTo>
                  <a:pt x="591804" y="7371"/>
                </a:lnTo>
                <a:lnTo>
                  <a:pt x="649499" y="16217"/>
                </a:lnTo>
                <a:lnTo>
                  <a:pt x="703485" y="28176"/>
                </a:lnTo>
                <a:lnTo>
                  <a:pt x="753206" y="43000"/>
                </a:lnTo>
                <a:lnTo>
                  <a:pt x="798105" y="60445"/>
                </a:lnTo>
                <a:lnTo>
                  <a:pt x="837625" y="80265"/>
                </a:lnTo>
                <a:lnTo>
                  <a:pt x="871208" y="102213"/>
                </a:lnTo>
                <a:lnTo>
                  <a:pt x="918338" y="151512"/>
                </a:lnTo>
                <a:lnTo>
                  <a:pt x="935039" y="206374"/>
                </a:lnTo>
                <a:lnTo>
                  <a:pt x="930770" y="234378"/>
                </a:lnTo>
                <a:lnTo>
                  <a:pt x="918338" y="261237"/>
                </a:lnTo>
                <a:lnTo>
                  <a:pt x="871208" y="310536"/>
                </a:lnTo>
                <a:lnTo>
                  <a:pt x="837624" y="332484"/>
                </a:lnTo>
                <a:lnTo>
                  <a:pt x="798105" y="352303"/>
                </a:lnTo>
                <a:lnTo>
                  <a:pt x="753206" y="369748"/>
                </a:lnTo>
                <a:lnTo>
                  <a:pt x="703485" y="384573"/>
                </a:lnTo>
                <a:lnTo>
                  <a:pt x="649498" y="396531"/>
                </a:lnTo>
                <a:lnTo>
                  <a:pt x="591804" y="405377"/>
                </a:lnTo>
                <a:lnTo>
                  <a:pt x="530958" y="410865"/>
                </a:lnTo>
                <a:lnTo>
                  <a:pt x="467519" y="412749"/>
                </a:lnTo>
                <a:lnTo>
                  <a:pt x="404079" y="410865"/>
                </a:lnTo>
                <a:lnTo>
                  <a:pt x="343234" y="405377"/>
                </a:lnTo>
                <a:lnTo>
                  <a:pt x="285539" y="396531"/>
                </a:lnTo>
                <a:lnTo>
                  <a:pt x="231553" y="384573"/>
                </a:lnTo>
                <a:lnTo>
                  <a:pt x="181832" y="369748"/>
                </a:lnTo>
                <a:lnTo>
                  <a:pt x="136933" y="352303"/>
                </a:lnTo>
                <a:lnTo>
                  <a:pt x="97413" y="332484"/>
                </a:lnTo>
                <a:lnTo>
                  <a:pt x="63830" y="310536"/>
                </a:lnTo>
                <a:lnTo>
                  <a:pt x="16700" y="261237"/>
                </a:lnTo>
                <a:lnTo>
                  <a:pt x="0" y="206374"/>
                </a:lnTo>
                <a:close/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3455986" y="1635124"/>
            <a:ext cx="936625" cy="412750"/>
          </a:xfrm>
          <a:custGeom>
            <a:rect l="l" t="t" r="r" b="b"/>
            <a:pathLst>
              <a:path w="936625" h="412750">
                <a:moveTo>
                  <a:pt x="0" y="206375"/>
                </a:moveTo>
                <a:lnTo>
                  <a:pt x="16729" y="151512"/>
                </a:lnTo>
                <a:lnTo>
                  <a:pt x="63939" y="102213"/>
                </a:lnTo>
                <a:lnTo>
                  <a:pt x="97579" y="80265"/>
                </a:lnTo>
                <a:lnTo>
                  <a:pt x="137166" y="60446"/>
                </a:lnTo>
                <a:lnTo>
                  <a:pt x="182141" y="43000"/>
                </a:lnTo>
                <a:lnTo>
                  <a:pt x="231946" y="28176"/>
                </a:lnTo>
                <a:lnTo>
                  <a:pt x="286024" y="16218"/>
                </a:lnTo>
                <a:lnTo>
                  <a:pt x="343816" y="7371"/>
                </a:lnTo>
                <a:lnTo>
                  <a:pt x="404765" y="1884"/>
                </a:lnTo>
                <a:lnTo>
                  <a:pt x="468312" y="0"/>
                </a:lnTo>
                <a:lnTo>
                  <a:pt x="531859" y="1883"/>
                </a:lnTo>
                <a:lnTo>
                  <a:pt x="592808" y="7371"/>
                </a:lnTo>
                <a:lnTo>
                  <a:pt x="650600" y="16217"/>
                </a:lnTo>
                <a:lnTo>
                  <a:pt x="704678" y="28176"/>
                </a:lnTo>
                <a:lnTo>
                  <a:pt x="754484" y="43000"/>
                </a:lnTo>
                <a:lnTo>
                  <a:pt x="799459" y="60445"/>
                </a:lnTo>
                <a:lnTo>
                  <a:pt x="839046" y="80265"/>
                </a:lnTo>
                <a:lnTo>
                  <a:pt x="872686" y="102213"/>
                </a:lnTo>
                <a:lnTo>
                  <a:pt x="919896" y="151512"/>
                </a:lnTo>
                <a:lnTo>
                  <a:pt x="936625" y="206374"/>
                </a:lnTo>
                <a:lnTo>
                  <a:pt x="932349" y="234378"/>
                </a:lnTo>
                <a:lnTo>
                  <a:pt x="919896" y="261237"/>
                </a:lnTo>
                <a:lnTo>
                  <a:pt x="872686" y="310536"/>
                </a:lnTo>
                <a:lnTo>
                  <a:pt x="839045" y="332484"/>
                </a:lnTo>
                <a:lnTo>
                  <a:pt x="799459" y="352303"/>
                </a:lnTo>
                <a:lnTo>
                  <a:pt x="754484" y="369748"/>
                </a:lnTo>
                <a:lnTo>
                  <a:pt x="704678" y="384573"/>
                </a:lnTo>
                <a:lnTo>
                  <a:pt x="650600" y="396531"/>
                </a:lnTo>
                <a:lnTo>
                  <a:pt x="592808" y="405377"/>
                </a:lnTo>
                <a:lnTo>
                  <a:pt x="531859" y="410865"/>
                </a:lnTo>
                <a:lnTo>
                  <a:pt x="468312" y="412749"/>
                </a:lnTo>
                <a:lnTo>
                  <a:pt x="404765" y="410865"/>
                </a:lnTo>
                <a:lnTo>
                  <a:pt x="343816" y="405377"/>
                </a:lnTo>
                <a:lnTo>
                  <a:pt x="286024" y="396531"/>
                </a:lnTo>
                <a:lnTo>
                  <a:pt x="231946" y="384573"/>
                </a:lnTo>
                <a:lnTo>
                  <a:pt x="182140" y="369748"/>
                </a:lnTo>
                <a:lnTo>
                  <a:pt x="137165" y="352303"/>
                </a:lnTo>
                <a:lnTo>
                  <a:pt x="97578" y="332484"/>
                </a:lnTo>
                <a:lnTo>
                  <a:pt x="63938" y="310536"/>
                </a:lnTo>
                <a:lnTo>
                  <a:pt x="16728" y="261237"/>
                </a:lnTo>
                <a:lnTo>
                  <a:pt x="0" y="206374"/>
                </a:lnTo>
                <a:close/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533399" y="2859087"/>
            <a:ext cx="936625" cy="412750"/>
          </a:xfrm>
          <a:custGeom>
            <a:rect l="l" t="t" r="r" b="b"/>
            <a:pathLst>
              <a:path w="936625" h="412750">
                <a:moveTo>
                  <a:pt x="0" y="206375"/>
                </a:moveTo>
                <a:lnTo>
                  <a:pt x="16729" y="151512"/>
                </a:lnTo>
                <a:lnTo>
                  <a:pt x="63938" y="102213"/>
                </a:lnTo>
                <a:lnTo>
                  <a:pt x="97579" y="80265"/>
                </a:lnTo>
                <a:lnTo>
                  <a:pt x="137165" y="60446"/>
                </a:lnTo>
                <a:lnTo>
                  <a:pt x="182140" y="43000"/>
                </a:lnTo>
                <a:lnTo>
                  <a:pt x="231946" y="28176"/>
                </a:lnTo>
                <a:lnTo>
                  <a:pt x="286024" y="16218"/>
                </a:lnTo>
                <a:lnTo>
                  <a:pt x="343816" y="7371"/>
                </a:lnTo>
                <a:lnTo>
                  <a:pt x="404765" y="1884"/>
                </a:lnTo>
                <a:lnTo>
                  <a:pt x="468312" y="0"/>
                </a:lnTo>
                <a:lnTo>
                  <a:pt x="531859" y="1883"/>
                </a:lnTo>
                <a:lnTo>
                  <a:pt x="592808" y="7371"/>
                </a:lnTo>
                <a:lnTo>
                  <a:pt x="650600" y="16217"/>
                </a:lnTo>
                <a:lnTo>
                  <a:pt x="704678" y="28176"/>
                </a:lnTo>
                <a:lnTo>
                  <a:pt x="754484" y="43000"/>
                </a:lnTo>
                <a:lnTo>
                  <a:pt x="799459" y="60445"/>
                </a:lnTo>
                <a:lnTo>
                  <a:pt x="839045" y="80265"/>
                </a:lnTo>
                <a:lnTo>
                  <a:pt x="872686" y="102213"/>
                </a:lnTo>
                <a:lnTo>
                  <a:pt x="919896" y="151512"/>
                </a:lnTo>
                <a:lnTo>
                  <a:pt x="936625" y="206374"/>
                </a:lnTo>
                <a:lnTo>
                  <a:pt x="932349" y="234378"/>
                </a:lnTo>
                <a:lnTo>
                  <a:pt x="919896" y="261237"/>
                </a:lnTo>
                <a:lnTo>
                  <a:pt x="872686" y="310536"/>
                </a:lnTo>
                <a:lnTo>
                  <a:pt x="839046" y="332484"/>
                </a:lnTo>
                <a:lnTo>
                  <a:pt x="799459" y="352303"/>
                </a:lnTo>
                <a:lnTo>
                  <a:pt x="754484" y="369748"/>
                </a:lnTo>
                <a:lnTo>
                  <a:pt x="704678" y="384573"/>
                </a:lnTo>
                <a:lnTo>
                  <a:pt x="650600" y="396531"/>
                </a:lnTo>
                <a:lnTo>
                  <a:pt x="592808" y="405377"/>
                </a:lnTo>
                <a:lnTo>
                  <a:pt x="531859" y="410865"/>
                </a:lnTo>
                <a:lnTo>
                  <a:pt x="468312" y="412749"/>
                </a:lnTo>
                <a:lnTo>
                  <a:pt x="404765" y="410865"/>
                </a:lnTo>
                <a:lnTo>
                  <a:pt x="343816" y="405377"/>
                </a:lnTo>
                <a:lnTo>
                  <a:pt x="286024" y="396531"/>
                </a:lnTo>
                <a:lnTo>
                  <a:pt x="231946" y="384573"/>
                </a:lnTo>
                <a:lnTo>
                  <a:pt x="182140" y="369748"/>
                </a:lnTo>
                <a:lnTo>
                  <a:pt x="137165" y="352303"/>
                </a:lnTo>
                <a:lnTo>
                  <a:pt x="97578" y="332484"/>
                </a:lnTo>
                <a:lnTo>
                  <a:pt x="63938" y="310535"/>
                </a:lnTo>
                <a:lnTo>
                  <a:pt x="16728" y="261237"/>
                </a:lnTo>
                <a:lnTo>
                  <a:pt x="0" y="206374"/>
                </a:lnTo>
                <a:close/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5559422" y="2841624"/>
            <a:ext cx="935355" cy="412750"/>
          </a:xfrm>
          <a:custGeom>
            <a:rect l="l" t="t" r="r" b="b"/>
            <a:pathLst>
              <a:path w="935353" h="412750">
                <a:moveTo>
                  <a:pt x="2" y="206375"/>
                </a:moveTo>
                <a:lnTo>
                  <a:pt x="16702" y="151512"/>
                </a:lnTo>
                <a:lnTo>
                  <a:pt x="63832" y="102213"/>
                </a:lnTo>
                <a:lnTo>
                  <a:pt x="97415" y="80265"/>
                </a:lnTo>
                <a:lnTo>
                  <a:pt x="136935" y="60446"/>
                </a:lnTo>
                <a:lnTo>
                  <a:pt x="181834" y="43000"/>
                </a:lnTo>
                <a:lnTo>
                  <a:pt x="231555" y="28176"/>
                </a:lnTo>
                <a:lnTo>
                  <a:pt x="285541" y="16218"/>
                </a:lnTo>
                <a:lnTo>
                  <a:pt x="343235" y="7371"/>
                </a:lnTo>
                <a:lnTo>
                  <a:pt x="404081" y="1884"/>
                </a:lnTo>
                <a:lnTo>
                  <a:pt x="467520" y="0"/>
                </a:lnTo>
                <a:lnTo>
                  <a:pt x="530959" y="1883"/>
                </a:lnTo>
                <a:lnTo>
                  <a:pt x="591804" y="7371"/>
                </a:lnTo>
                <a:lnTo>
                  <a:pt x="649499" y="16217"/>
                </a:lnTo>
                <a:lnTo>
                  <a:pt x="703485" y="28176"/>
                </a:lnTo>
                <a:lnTo>
                  <a:pt x="753206" y="43000"/>
                </a:lnTo>
                <a:lnTo>
                  <a:pt x="798105" y="60445"/>
                </a:lnTo>
                <a:lnTo>
                  <a:pt x="837625" y="80265"/>
                </a:lnTo>
                <a:lnTo>
                  <a:pt x="871208" y="102213"/>
                </a:lnTo>
                <a:lnTo>
                  <a:pt x="918338" y="151512"/>
                </a:lnTo>
                <a:lnTo>
                  <a:pt x="935039" y="206374"/>
                </a:lnTo>
                <a:lnTo>
                  <a:pt x="930770" y="234378"/>
                </a:lnTo>
                <a:lnTo>
                  <a:pt x="918338" y="261237"/>
                </a:lnTo>
                <a:lnTo>
                  <a:pt x="871208" y="310536"/>
                </a:lnTo>
                <a:lnTo>
                  <a:pt x="837624" y="332484"/>
                </a:lnTo>
                <a:lnTo>
                  <a:pt x="798105" y="352303"/>
                </a:lnTo>
                <a:lnTo>
                  <a:pt x="753206" y="369748"/>
                </a:lnTo>
                <a:lnTo>
                  <a:pt x="703485" y="384573"/>
                </a:lnTo>
                <a:lnTo>
                  <a:pt x="649498" y="396531"/>
                </a:lnTo>
                <a:lnTo>
                  <a:pt x="591804" y="405377"/>
                </a:lnTo>
                <a:lnTo>
                  <a:pt x="530958" y="410865"/>
                </a:lnTo>
                <a:lnTo>
                  <a:pt x="467519" y="412749"/>
                </a:lnTo>
                <a:lnTo>
                  <a:pt x="404079" y="410865"/>
                </a:lnTo>
                <a:lnTo>
                  <a:pt x="343234" y="405377"/>
                </a:lnTo>
                <a:lnTo>
                  <a:pt x="285539" y="396531"/>
                </a:lnTo>
                <a:lnTo>
                  <a:pt x="231553" y="384573"/>
                </a:lnTo>
                <a:lnTo>
                  <a:pt x="181832" y="369748"/>
                </a:lnTo>
                <a:lnTo>
                  <a:pt x="136933" y="352303"/>
                </a:lnTo>
                <a:lnTo>
                  <a:pt x="97413" y="332484"/>
                </a:lnTo>
                <a:lnTo>
                  <a:pt x="63830" y="310536"/>
                </a:lnTo>
                <a:lnTo>
                  <a:pt x="16700" y="261237"/>
                </a:lnTo>
                <a:lnTo>
                  <a:pt x="0" y="206374"/>
                </a:lnTo>
                <a:close/>
              </a:path>
            </a:pathLst>
          </a:custGeom>
          <a:ln w="25400">
            <a:solidFill>
              <a:srgbClr val="FF00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92087" y="246062"/>
            <a:ext cx="647700" cy="647700"/>
          </a:xfrm>
          <a:custGeom>
            <a:rect l="l" t="t" r="r" b="b"/>
            <a:pathLst>
              <a:path w="647700" h="647700">
                <a:moveTo>
                  <a:pt x="647699" y="323850"/>
                </a:moveTo>
                <a:lnTo>
                  <a:pt x="0" y="323850"/>
                </a:lnTo>
                <a:lnTo>
                  <a:pt x="3511" y="275993"/>
                </a:lnTo>
                <a:lnTo>
                  <a:pt x="13712" y="230317"/>
                </a:lnTo>
                <a:lnTo>
                  <a:pt x="30100" y="187322"/>
                </a:lnTo>
                <a:lnTo>
                  <a:pt x="52174" y="147509"/>
                </a:lnTo>
                <a:lnTo>
                  <a:pt x="79435" y="111380"/>
                </a:lnTo>
                <a:lnTo>
                  <a:pt x="111381" y="79434"/>
                </a:lnTo>
                <a:lnTo>
                  <a:pt x="147511" y="52173"/>
                </a:lnTo>
                <a:lnTo>
                  <a:pt x="187323" y="30099"/>
                </a:lnTo>
                <a:lnTo>
                  <a:pt x="230318" y="13711"/>
                </a:lnTo>
                <a:lnTo>
                  <a:pt x="275995" y="3511"/>
                </a:lnTo>
                <a:lnTo>
                  <a:pt x="323849" y="0"/>
                </a:lnTo>
                <a:lnTo>
                  <a:pt x="371705" y="3511"/>
                </a:lnTo>
                <a:lnTo>
                  <a:pt x="417381" y="13711"/>
                </a:lnTo>
                <a:lnTo>
                  <a:pt x="460376" y="30099"/>
                </a:lnTo>
                <a:lnTo>
                  <a:pt x="500189" y="52174"/>
                </a:lnTo>
                <a:lnTo>
                  <a:pt x="536319" y="79435"/>
                </a:lnTo>
                <a:lnTo>
                  <a:pt x="568264" y="111380"/>
                </a:lnTo>
                <a:lnTo>
                  <a:pt x="595525" y="147510"/>
                </a:lnTo>
                <a:lnTo>
                  <a:pt x="617600" y="187323"/>
                </a:lnTo>
                <a:lnTo>
                  <a:pt x="633988" y="230317"/>
                </a:lnTo>
                <a:lnTo>
                  <a:pt x="644188" y="275993"/>
                </a:lnTo>
                <a:lnTo>
                  <a:pt x="647699" y="323850"/>
                </a:lnTo>
                <a:close/>
              </a:path>
              <a:path w="647700" h="647700">
                <a:moveTo>
                  <a:pt x="323849" y="647699"/>
                </a:moveTo>
                <a:lnTo>
                  <a:pt x="275993" y="644188"/>
                </a:lnTo>
                <a:lnTo>
                  <a:pt x="230317" y="633988"/>
                </a:lnTo>
                <a:lnTo>
                  <a:pt x="187323" y="617600"/>
                </a:lnTo>
                <a:lnTo>
                  <a:pt x="147510" y="595525"/>
                </a:lnTo>
                <a:lnTo>
                  <a:pt x="111380" y="568264"/>
                </a:lnTo>
                <a:lnTo>
                  <a:pt x="79434" y="536319"/>
                </a:lnTo>
                <a:lnTo>
                  <a:pt x="52174" y="500189"/>
                </a:lnTo>
                <a:lnTo>
                  <a:pt x="30099" y="460376"/>
                </a:lnTo>
                <a:lnTo>
                  <a:pt x="13711" y="417382"/>
                </a:lnTo>
                <a:lnTo>
                  <a:pt x="3511" y="371706"/>
                </a:lnTo>
                <a:lnTo>
                  <a:pt x="0" y="323849"/>
                </a:lnTo>
                <a:lnTo>
                  <a:pt x="647699" y="323850"/>
                </a:lnTo>
                <a:lnTo>
                  <a:pt x="644188" y="371706"/>
                </a:lnTo>
                <a:lnTo>
                  <a:pt x="633987" y="417382"/>
                </a:lnTo>
                <a:lnTo>
                  <a:pt x="617599" y="460377"/>
                </a:lnTo>
                <a:lnTo>
                  <a:pt x="595525" y="500189"/>
                </a:lnTo>
                <a:lnTo>
                  <a:pt x="568264" y="536319"/>
                </a:lnTo>
                <a:lnTo>
                  <a:pt x="536318" y="568265"/>
                </a:lnTo>
                <a:lnTo>
                  <a:pt x="500189" y="595525"/>
                </a:lnTo>
                <a:lnTo>
                  <a:pt x="460376" y="617600"/>
                </a:lnTo>
                <a:lnTo>
                  <a:pt x="417381" y="633988"/>
                </a:lnTo>
                <a:lnTo>
                  <a:pt x="371705" y="644188"/>
                </a:lnTo>
                <a:lnTo>
                  <a:pt x="323849" y="647699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5902" y="272353"/>
            <a:ext cx="7338059" cy="922655"/>
          </a:xfrm>
          <a:prstGeom prst="rect">
            <a:avLst/>
          </a:prstGeom>
        </p:spPr>
        <p:txBody>
          <a:bodyPr vert="horz" wrap="square" lIns="0" tIns="83820" rIns="0" bIns="0" rtlCol="0">
            <a:spAutoFit/>
          </a:bodyPr>
          <a:lstStyle/>
          <a:p>
            <a:pPr marL="798195" marR="5080" indent="-786130">
              <a:lnSpc>
                <a:spcPts val="3300"/>
              </a:lnSpc>
              <a:spcBef>
                <a:spcPts val="660"/>
              </a:spcBef>
            </a:pPr>
            <a:r>
              <a:rPr sz="3200" b="0">
                <a:solidFill>
                  <a:srgbClr val="0033CC"/>
                </a:solidFill>
                <a:latin typeface="Arial Black"/>
                <a:cs typeface="Arial Black"/>
              </a:rPr>
              <a:t>2c</a:t>
            </a:r>
            <a:r>
              <a:rPr sz="3200" b="0" spc="120">
                <a:solidFill>
                  <a:srgbClr val="0033CC"/>
                </a:solidFill>
                <a:latin typeface="Arial Black"/>
                <a:cs typeface="Arial Black"/>
              </a:rPr>
              <a:t> </a:t>
            </a:r>
            <a:r>
              <a:rPr sz="2800">
                <a:solidFill>
                  <a:srgbClr val="000000"/>
                </a:solidFill>
              </a:rPr>
              <a:t>Listen</a:t>
            </a:r>
            <a:r>
              <a:rPr sz="2800" spc="-15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again.</a:t>
            </a:r>
            <a:r>
              <a:rPr sz="2800" spc="-15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Match</a:t>
            </a:r>
            <a:r>
              <a:rPr sz="2800" spc="-15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the</a:t>
            </a:r>
            <a:r>
              <a:rPr sz="2800" spc="-15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names,</a:t>
            </a:r>
            <a:r>
              <a:rPr sz="2800" spc="-15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months</a:t>
            </a:r>
            <a:r>
              <a:rPr sz="2800" spc="-5">
                <a:solidFill>
                  <a:srgbClr val="000000"/>
                </a:solidFill>
              </a:rPr>
              <a:t> </a:t>
            </a:r>
            <a:r>
              <a:rPr sz="2800" spc="-25">
                <a:solidFill>
                  <a:srgbClr val="000000"/>
                </a:solidFill>
              </a:rPr>
              <a:t>and </a:t>
            </a:r>
            <a:r>
              <a:rPr sz="2800" spc="-10">
                <a:solidFill>
                  <a:srgbClr val="000000"/>
                </a:solidFill>
              </a:rPr>
              <a:t>dates.</a:t>
            </a:r>
            <a:endParaRPr sz="2800">
              <a:latin typeface="Arial Black"/>
              <a:cs typeface="Arial Black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936625" y="1471612"/>
            <a:ext cx="4483100" cy="2872105"/>
            <a:chOff x="936625" y="1471612"/>
            <a:chExt cx="4483100" cy="2872105"/>
          </a:xfrm>
        </p:grpSpPr>
        <p:sp>
          <p:nvSpPr>
            <p:cNvPr id="5" name="object 5"/>
            <p:cNvSpPr/>
            <p:nvPr/>
          </p:nvSpPr>
          <p:spPr>
            <a:xfrm>
              <a:off x="941387" y="1476375"/>
              <a:ext cx="4473575" cy="2862580"/>
            </a:xfrm>
            <a:custGeom>
              <a:rect l="l" t="t" r="r" b="b"/>
              <a:pathLst>
                <a:path w="4473575" h="2862579">
                  <a:moveTo>
                    <a:pt x="4473575" y="2862263"/>
                  </a:moveTo>
                  <a:lnTo>
                    <a:pt x="0" y="2862263"/>
                  </a:lnTo>
                  <a:lnTo>
                    <a:pt x="0" y="0"/>
                  </a:lnTo>
                  <a:lnTo>
                    <a:pt x="4473575" y="0"/>
                  </a:lnTo>
                  <a:lnTo>
                    <a:pt x="4473575" y="2862263"/>
                  </a:lnTo>
                  <a:close/>
                </a:path>
              </a:pathLst>
            </a:custGeom>
            <a:solidFill>
              <a:srgbClr val="FCEAD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941387" y="1476375"/>
              <a:ext cx="4473575" cy="2862580"/>
            </a:xfrm>
            <a:custGeom>
              <a:rect l="l" t="t" r="r" b="b"/>
              <a:pathLst>
                <a:path w="4473575" h="2862579">
                  <a:moveTo>
                    <a:pt x="0" y="0"/>
                  </a:moveTo>
                  <a:lnTo>
                    <a:pt x="4473575" y="0"/>
                  </a:lnTo>
                  <a:lnTo>
                    <a:pt x="4473575" y="2862263"/>
                  </a:lnTo>
                  <a:lnTo>
                    <a:pt x="0" y="2862263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032827" y="1446709"/>
            <a:ext cx="825500" cy="2768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>
              <a:lnSpc>
                <a:spcPct val="150000"/>
              </a:lnSpc>
              <a:spcBef>
                <a:spcPts val="100"/>
              </a:spcBef>
            </a:pPr>
            <a:r>
              <a:rPr sz="2400" b="1" spc="-20">
                <a:solidFill>
                  <a:srgbClr val="6600FF"/>
                </a:solidFill>
                <a:latin typeface="Times New Roman"/>
                <a:cs typeface="Times New Roman"/>
              </a:rPr>
              <a:t>Name </a:t>
            </a:r>
            <a:r>
              <a:rPr sz="2400" b="1" spc="-10">
                <a:solidFill>
                  <a:srgbClr val="7030A0"/>
                </a:solidFill>
                <a:latin typeface="Times New Roman"/>
                <a:cs typeface="Times New Roman"/>
              </a:rPr>
              <a:t>Alice Frank </a:t>
            </a:r>
            <a:r>
              <a:rPr sz="2400" b="1" spc="-20">
                <a:solidFill>
                  <a:srgbClr val="7030A0"/>
                </a:solidFill>
                <a:latin typeface="Times New Roman"/>
                <a:cs typeface="Times New Roman"/>
              </a:rPr>
              <a:t>Eric Jane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453814" y="1446709"/>
            <a:ext cx="1443355" cy="2768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indent="26034">
              <a:lnSpc>
                <a:spcPct val="150000"/>
              </a:lnSpc>
              <a:spcBef>
                <a:spcPts val="100"/>
              </a:spcBef>
            </a:pPr>
            <a:r>
              <a:rPr sz="2400" b="1" spc="-10">
                <a:solidFill>
                  <a:srgbClr val="6600FF"/>
                </a:solidFill>
                <a:latin typeface="Times New Roman"/>
                <a:cs typeface="Times New Roman"/>
              </a:rPr>
              <a:t>Month </a:t>
            </a:r>
            <a:r>
              <a:rPr sz="2400" b="1" spc="-20">
                <a:solidFill>
                  <a:srgbClr val="7030A0"/>
                </a:solidFill>
                <a:latin typeface="Times New Roman"/>
                <a:cs typeface="Times New Roman"/>
              </a:rPr>
              <a:t>July </a:t>
            </a:r>
            <a:r>
              <a:rPr sz="2400" b="1" spc="-10">
                <a:solidFill>
                  <a:srgbClr val="7030A0"/>
                </a:solidFill>
                <a:latin typeface="Times New Roman"/>
                <a:cs typeface="Times New Roman"/>
              </a:rPr>
              <a:t>August January September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503275" y="1446709"/>
            <a:ext cx="682625" cy="2768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 marR="5080" indent="-26034">
              <a:lnSpc>
                <a:spcPct val="150000"/>
              </a:lnSpc>
              <a:spcBef>
                <a:spcPts val="100"/>
              </a:spcBef>
            </a:pPr>
            <a:r>
              <a:rPr sz="2400" b="1" spc="-20">
                <a:solidFill>
                  <a:srgbClr val="6600FF"/>
                </a:solidFill>
                <a:latin typeface="Times New Roman"/>
                <a:cs typeface="Times New Roman"/>
              </a:rPr>
              <a:t>Date </a:t>
            </a:r>
            <a:r>
              <a:rPr sz="2400" b="1" spc="-25">
                <a:solidFill>
                  <a:srgbClr val="7030A0"/>
                </a:solidFill>
                <a:latin typeface="Times New Roman"/>
                <a:cs typeface="Times New Roman"/>
              </a:rPr>
              <a:t>4th </a:t>
            </a:r>
            <a:r>
              <a:rPr sz="2400" b="1" spc="-20">
                <a:solidFill>
                  <a:srgbClr val="7030A0"/>
                </a:solidFill>
                <a:latin typeface="Times New Roman"/>
                <a:cs typeface="Times New Roman"/>
              </a:rPr>
              <a:t>22nd </a:t>
            </a:r>
            <a:r>
              <a:rPr sz="2400" b="1" spc="-25">
                <a:solidFill>
                  <a:srgbClr val="7030A0"/>
                </a:solidFill>
                <a:latin typeface="Times New Roman"/>
                <a:cs typeface="Times New Roman"/>
              </a:rPr>
              <a:t>5th </a:t>
            </a:r>
            <a:r>
              <a:rPr sz="2400" b="1" spc="-20">
                <a:solidFill>
                  <a:srgbClr val="7030A0"/>
                </a:solidFill>
                <a:latin typeface="Times New Roman"/>
                <a:cs typeface="Times New Roman"/>
              </a:rPr>
              <a:t>17th</a:t>
            </a:r>
            <a:endParaRPr sz="2400">
              <a:latin typeface="Times New Roman"/>
              <a:cs typeface="Times New Roman"/>
            </a:endParaRPr>
          </a:p>
        </p:txBody>
      </p:sp>
      <p:pic>
        <p:nvPicPr>
          <p:cNvPr id="10" name="object 10"/>
          <p:cNvPicPr/>
          <p:nvPr/>
        </p:nvPicPr>
        <p:blipFill>
          <a:blip r:embed="rId2"/>
          <a:stretch>
            <a:fillRect/>
          </a:stretch>
        </p:blipFill>
        <p:spPr>
          <a:xfrm>
            <a:off x="2006600" y="774700"/>
            <a:ext cx="609600" cy="609600"/>
          </a:xfrm>
          <a:prstGeom prst="rect">
            <a:avLst/>
          </a:prstGeom>
        </p:spPr>
      </p:pic>
      <p:grpSp>
        <p:nvGrpSpPr>
          <p:cNvPr id="11" name="object 11"/>
          <p:cNvGrpSpPr/>
          <p:nvPr/>
        </p:nvGrpSpPr>
        <p:grpSpPr>
          <a:xfrm>
            <a:off x="1462087" y="2397125"/>
            <a:ext cx="3057525" cy="1685925"/>
            <a:chOff x="1462087" y="2397125"/>
            <a:chExt cx="3057525" cy="1685925"/>
          </a:xfrm>
        </p:grpSpPr>
        <p:sp>
          <p:nvSpPr>
            <p:cNvPr id="12" name="object 12"/>
            <p:cNvSpPr/>
            <p:nvPr/>
          </p:nvSpPr>
          <p:spPr>
            <a:xfrm>
              <a:off x="1692275" y="2484438"/>
              <a:ext cx="725805" cy="1511300"/>
            </a:xfrm>
            <a:custGeom>
              <a:rect l="l" t="t" r="r" b="b"/>
              <a:pathLst>
                <a:path w="725805" h="1511300">
                  <a:moveTo>
                    <a:pt x="0" y="0"/>
                  </a:moveTo>
                  <a:lnTo>
                    <a:pt x="725488" y="1511299"/>
                  </a:lnTo>
                </a:path>
              </a:pathLst>
            </a:custGeom>
            <a:ln w="285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3929062" y="3563937"/>
              <a:ext cx="576580" cy="431800"/>
            </a:xfrm>
            <a:custGeom>
              <a:rect l="l" t="t" r="r" b="b"/>
              <a:pathLst>
                <a:path w="576579" h="431800">
                  <a:moveTo>
                    <a:pt x="0" y="431800"/>
                  </a:moveTo>
                  <a:lnTo>
                    <a:pt x="576263" y="0"/>
                  </a:lnTo>
                </a:path>
              </a:pathLst>
            </a:custGeom>
            <a:ln w="285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476375" y="2514599"/>
              <a:ext cx="1008380" cy="319405"/>
            </a:xfrm>
            <a:custGeom>
              <a:rect l="l" t="t" r="r" b="b"/>
              <a:pathLst>
                <a:path w="1008380" h="319405">
                  <a:moveTo>
                    <a:pt x="0" y="319088"/>
                  </a:moveTo>
                  <a:lnTo>
                    <a:pt x="1008063" y="0"/>
                  </a:lnTo>
                </a:path>
              </a:pathLst>
            </a:custGeom>
            <a:ln w="28574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625600" y="3492500"/>
              <a:ext cx="792480" cy="0"/>
            </a:xfrm>
            <a:custGeom>
              <a:rect l="l" t="t" r="r" b="b"/>
              <a:pathLst>
                <a:path w="792480">
                  <a:moveTo>
                    <a:pt x="0" y="0"/>
                  </a:moveTo>
                  <a:lnTo>
                    <a:pt x="792163" y="0"/>
                  </a:lnTo>
                </a:path>
              </a:pathLst>
            </a:custGeom>
            <a:ln w="285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1625600" y="3060700"/>
              <a:ext cx="792480" cy="935355"/>
            </a:xfrm>
            <a:custGeom>
              <a:rect l="l" t="t" r="r" b="b"/>
              <a:pathLst>
                <a:path w="792480" h="935353">
                  <a:moveTo>
                    <a:pt x="0" y="935038"/>
                  </a:moveTo>
                  <a:lnTo>
                    <a:pt x="792163" y="0"/>
                  </a:lnTo>
                </a:path>
              </a:pathLst>
            </a:custGeom>
            <a:ln w="285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3178175" y="2411413"/>
              <a:ext cx="1327150" cy="1657350"/>
            </a:xfrm>
            <a:custGeom>
              <a:rect l="l" t="t" r="r" b="b"/>
              <a:pathLst>
                <a:path w="1327150" h="1657350">
                  <a:moveTo>
                    <a:pt x="0" y="0"/>
                  </a:moveTo>
                  <a:lnTo>
                    <a:pt x="1327150" y="0"/>
                  </a:lnTo>
                </a:path>
                <a:path w="1327150" h="1657350">
                  <a:moveTo>
                    <a:pt x="247650" y="541336"/>
                  </a:moveTo>
                  <a:lnTo>
                    <a:pt x="1255712" y="541336"/>
                  </a:lnTo>
                </a:path>
                <a:path w="1327150" h="1657350">
                  <a:moveTo>
                    <a:pt x="463550" y="1081086"/>
                  </a:moveTo>
                  <a:lnTo>
                    <a:pt x="1327150" y="1657349"/>
                  </a:lnTo>
                </a:path>
              </a:pathLst>
            </a:custGeom>
            <a:ln w="28575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8" name="object 18"/>
          <p:cNvPicPr/>
          <p:nvPr/>
        </p:nvPicPr>
        <p:blipFill>
          <a:blip r:embed="rId3"/>
          <a:stretch>
            <a:fillRect/>
          </a:stretch>
        </p:blipFill>
        <p:spPr>
          <a:xfrm>
            <a:off x="5880100" y="1498600"/>
            <a:ext cx="2222500" cy="28892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79387" y="201612"/>
            <a:ext cx="647700" cy="647700"/>
          </a:xfrm>
          <a:custGeom>
            <a:rect l="l" t="t" r="r" b="b"/>
            <a:pathLst>
              <a:path w="647700" h="647700">
                <a:moveTo>
                  <a:pt x="647699" y="323850"/>
                </a:moveTo>
                <a:lnTo>
                  <a:pt x="0" y="323850"/>
                </a:lnTo>
                <a:lnTo>
                  <a:pt x="3511" y="275993"/>
                </a:lnTo>
                <a:lnTo>
                  <a:pt x="13712" y="230317"/>
                </a:lnTo>
                <a:lnTo>
                  <a:pt x="30100" y="187322"/>
                </a:lnTo>
                <a:lnTo>
                  <a:pt x="52174" y="147509"/>
                </a:lnTo>
                <a:lnTo>
                  <a:pt x="79435" y="111380"/>
                </a:lnTo>
                <a:lnTo>
                  <a:pt x="111381" y="79434"/>
                </a:lnTo>
                <a:lnTo>
                  <a:pt x="147511" y="52173"/>
                </a:lnTo>
                <a:lnTo>
                  <a:pt x="187323" y="30099"/>
                </a:lnTo>
                <a:lnTo>
                  <a:pt x="230318" y="13711"/>
                </a:lnTo>
                <a:lnTo>
                  <a:pt x="275995" y="3511"/>
                </a:lnTo>
                <a:lnTo>
                  <a:pt x="323849" y="0"/>
                </a:lnTo>
                <a:lnTo>
                  <a:pt x="371705" y="3511"/>
                </a:lnTo>
                <a:lnTo>
                  <a:pt x="417381" y="13711"/>
                </a:lnTo>
                <a:lnTo>
                  <a:pt x="460376" y="30099"/>
                </a:lnTo>
                <a:lnTo>
                  <a:pt x="500189" y="52174"/>
                </a:lnTo>
                <a:lnTo>
                  <a:pt x="536319" y="79435"/>
                </a:lnTo>
                <a:lnTo>
                  <a:pt x="568264" y="111380"/>
                </a:lnTo>
                <a:lnTo>
                  <a:pt x="595525" y="147510"/>
                </a:lnTo>
                <a:lnTo>
                  <a:pt x="617600" y="187323"/>
                </a:lnTo>
                <a:lnTo>
                  <a:pt x="633988" y="230317"/>
                </a:lnTo>
                <a:lnTo>
                  <a:pt x="644188" y="275993"/>
                </a:lnTo>
                <a:lnTo>
                  <a:pt x="647699" y="323850"/>
                </a:lnTo>
                <a:close/>
              </a:path>
              <a:path w="647700" h="647700">
                <a:moveTo>
                  <a:pt x="323849" y="647699"/>
                </a:moveTo>
                <a:lnTo>
                  <a:pt x="275993" y="644188"/>
                </a:lnTo>
                <a:lnTo>
                  <a:pt x="230317" y="633988"/>
                </a:lnTo>
                <a:lnTo>
                  <a:pt x="187323" y="617600"/>
                </a:lnTo>
                <a:lnTo>
                  <a:pt x="147510" y="595525"/>
                </a:lnTo>
                <a:lnTo>
                  <a:pt x="111380" y="568264"/>
                </a:lnTo>
                <a:lnTo>
                  <a:pt x="79434" y="536319"/>
                </a:lnTo>
                <a:lnTo>
                  <a:pt x="52174" y="500189"/>
                </a:lnTo>
                <a:lnTo>
                  <a:pt x="30099" y="460376"/>
                </a:lnTo>
                <a:lnTo>
                  <a:pt x="13711" y="417382"/>
                </a:lnTo>
                <a:lnTo>
                  <a:pt x="3511" y="371706"/>
                </a:lnTo>
                <a:lnTo>
                  <a:pt x="0" y="323849"/>
                </a:lnTo>
                <a:lnTo>
                  <a:pt x="647699" y="323850"/>
                </a:lnTo>
                <a:lnTo>
                  <a:pt x="644188" y="371706"/>
                </a:lnTo>
                <a:lnTo>
                  <a:pt x="633987" y="417382"/>
                </a:lnTo>
                <a:lnTo>
                  <a:pt x="617599" y="460377"/>
                </a:lnTo>
                <a:lnTo>
                  <a:pt x="595525" y="500189"/>
                </a:lnTo>
                <a:lnTo>
                  <a:pt x="568264" y="536319"/>
                </a:lnTo>
                <a:lnTo>
                  <a:pt x="536318" y="568265"/>
                </a:lnTo>
                <a:lnTo>
                  <a:pt x="500189" y="595525"/>
                </a:lnTo>
                <a:lnTo>
                  <a:pt x="460376" y="617600"/>
                </a:lnTo>
                <a:lnTo>
                  <a:pt x="417381" y="633988"/>
                </a:lnTo>
                <a:lnTo>
                  <a:pt x="371705" y="644188"/>
                </a:lnTo>
                <a:lnTo>
                  <a:pt x="323849" y="647699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3202" y="244468"/>
            <a:ext cx="7336155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18820" marR="5080" indent="-706755">
              <a:lnSpc>
                <a:spcPct val="100000"/>
              </a:lnSpc>
              <a:spcBef>
                <a:spcPts val="100"/>
              </a:spcBef>
            </a:pPr>
            <a:r>
              <a:rPr sz="4800" b="0" baseline="2604">
                <a:solidFill>
                  <a:srgbClr val="0033CC"/>
                </a:solidFill>
                <a:latin typeface="Arial Black"/>
                <a:cs typeface="Arial Black"/>
              </a:rPr>
              <a:t>2d</a:t>
            </a:r>
            <a:r>
              <a:rPr sz="4800" b="0" spc="307" baseline="2604">
                <a:solidFill>
                  <a:srgbClr val="0033CC"/>
                </a:solidFill>
                <a:latin typeface="Arial Black"/>
                <a:cs typeface="Arial Black"/>
              </a:rPr>
              <a:t> </a:t>
            </a:r>
            <a:r>
              <a:rPr sz="3200">
                <a:solidFill>
                  <a:srgbClr val="000000"/>
                </a:solidFill>
              </a:rPr>
              <a:t>Talk</a:t>
            </a:r>
            <a:r>
              <a:rPr sz="3200" spc="-15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about</a:t>
            </a:r>
            <a:r>
              <a:rPr sz="3200" spc="-10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the</a:t>
            </a:r>
            <a:r>
              <a:rPr sz="3200" spc="-15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children’s</a:t>
            </a:r>
            <a:r>
              <a:rPr sz="3200" spc="-15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birthdays</a:t>
            </a:r>
            <a:r>
              <a:rPr sz="3200" spc="-10">
                <a:solidFill>
                  <a:srgbClr val="000000"/>
                </a:solidFill>
              </a:rPr>
              <a:t> </a:t>
            </a:r>
            <a:r>
              <a:rPr sz="3200" spc="-25">
                <a:solidFill>
                  <a:srgbClr val="000000"/>
                </a:solidFill>
              </a:rPr>
              <a:t>in </a:t>
            </a:r>
            <a:r>
              <a:rPr sz="3200">
                <a:solidFill>
                  <a:srgbClr val="000000"/>
                </a:solidFill>
              </a:rPr>
              <a:t>2c.</a:t>
            </a:r>
            <a:r>
              <a:rPr sz="3200" spc="-20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Then</a:t>
            </a:r>
            <a:r>
              <a:rPr sz="3200" spc="-10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ask</a:t>
            </a:r>
            <a:r>
              <a:rPr sz="3200" spc="-5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your</a:t>
            </a:r>
            <a:r>
              <a:rPr sz="3200" spc="-15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partner</a:t>
            </a:r>
            <a:r>
              <a:rPr sz="3200" spc="-10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about</a:t>
            </a:r>
            <a:r>
              <a:rPr sz="3200" spc="-5">
                <a:solidFill>
                  <a:srgbClr val="000000"/>
                </a:solidFill>
              </a:rPr>
              <a:t> </a:t>
            </a:r>
            <a:r>
              <a:rPr sz="3200" spc="-25">
                <a:solidFill>
                  <a:srgbClr val="000000"/>
                </a:solidFill>
              </a:rPr>
              <a:t>the </a:t>
            </a:r>
            <a:r>
              <a:rPr sz="3200">
                <a:solidFill>
                  <a:srgbClr val="000000"/>
                </a:solidFill>
              </a:rPr>
              <a:t>birthdays</a:t>
            </a:r>
            <a:r>
              <a:rPr sz="3200" spc="-25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in</a:t>
            </a:r>
            <a:r>
              <a:rPr sz="3200" spc="-20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his</a:t>
            </a:r>
            <a:r>
              <a:rPr sz="3200" spc="-15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or</a:t>
            </a:r>
            <a:r>
              <a:rPr sz="3200" spc="-20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her</a:t>
            </a:r>
            <a:r>
              <a:rPr sz="3200" spc="-15">
                <a:solidFill>
                  <a:srgbClr val="000000"/>
                </a:solidFill>
              </a:rPr>
              <a:t> </a:t>
            </a:r>
            <a:r>
              <a:rPr sz="3200" spc="-10">
                <a:solidFill>
                  <a:srgbClr val="000000"/>
                </a:solidFill>
              </a:rPr>
              <a:t>family.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58888" y="2355850"/>
            <a:ext cx="6050280" cy="1887855"/>
          </a:xfrm>
          <a:prstGeom prst="rect">
            <a:avLst/>
          </a:prstGeom>
          <a:solidFill>
            <a:srgbClr val="C6D9F1"/>
          </a:solidFill>
          <a:ln w="38100">
            <a:solidFill>
              <a:srgbClr val="0070C0"/>
            </a:solidFill>
          </a:ln>
        </p:spPr>
        <p:txBody>
          <a:bodyPr vert="horz" wrap="square" lIns="0" tIns="27940" rIns="0" bIns="0" rtlCol="0">
            <a:spAutoFit/>
          </a:bodyPr>
          <a:lstStyle/>
          <a:p>
            <a:pPr marL="90805" marR="165735">
              <a:lnSpc>
                <a:spcPct val="104200"/>
              </a:lnSpc>
              <a:spcBef>
                <a:spcPts val="220"/>
              </a:spcBef>
            </a:pPr>
            <a:r>
              <a:rPr sz="2800" b="1">
                <a:latin typeface="Times New Roman"/>
                <a:cs typeface="Times New Roman"/>
              </a:rPr>
              <a:t>A</a:t>
            </a:r>
            <a:r>
              <a:rPr sz="2800" b="1">
                <a:latin typeface="Malgun Gothic"/>
                <a:cs typeface="Malgun Gothic"/>
              </a:rPr>
              <a:t>：</a:t>
            </a:r>
            <a:r>
              <a:rPr sz="2800" b="1">
                <a:latin typeface="Times New Roman"/>
                <a:cs typeface="Times New Roman"/>
              </a:rPr>
              <a:t>When</a:t>
            </a:r>
            <a:r>
              <a:rPr sz="2800" b="1" spc="-3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Alice’s</a:t>
            </a:r>
            <a:r>
              <a:rPr sz="2800" b="1" spc="-10">
                <a:latin typeface="Times New Roman"/>
                <a:cs typeface="Times New Roman"/>
              </a:rPr>
              <a:t> birthday?</a:t>
            </a:r>
            <a:r>
              <a:rPr sz="2800" b="1" spc="70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B</a:t>
            </a:r>
            <a:r>
              <a:rPr sz="2800" b="1">
                <a:latin typeface="Malgun Gothic"/>
                <a:cs typeface="Malgun Gothic"/>
              </a:rPr>
              <a:t>：</a:t>
            </a:r>
            <a:r>
              <a:rPr sz="2800" b="1">
                <a:latin typeface="Times New Roman"/>
                <a:cs typeface="Times New Roman"/>
              </a:rPr>
              <a:t>Her</a:t>
            </a:r>
            <a:r>
              <a:rPr sz="2800" b="1" spc="-3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birthday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on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September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5th. </a:t>
            </a:r>
            <a:r>
              <a:rPr sz="2800" b="1">
                <a:latin typeface="Times New Roman"/>
                <a:cs typeface="Times New Roman"/>
              </a:rPr>
              <a:t>A</a:t>
            </a:r>
            <a:r>
              <a:rPr sz="2800" b="1">
                <a:latin typeface="Malgun Gothic"/>
                <a:cs typeface="Malgun Gothic"/>
              </a:rPr>
              <a:t>：</a:t>
            </a:r>
            <a:r>
              <a:rPr sz="2800" b="1">
                <a:latin typeface="Times New Roman"/>
                <a:cs typeface="Times New Roman"/>
              </a:rPr>
              <a:t>When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your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father’s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birthday?</a:t>
            </a:r>
            <a:endParaRPr sz="2800">
              <a:latin typeface="Times New Roman"/>
              <a:cs typeface="Times New Roman"/>
            </a:endParaRPr>
          </a:p>
          <a:p>
            <a:pPr marL="90805">
              <a:lnSpc>
                <a:spcPct val="100000"/>
              </a:lnSpc>
              <a:spcBef>
                <a:spcPts val="140"/>
              </a:spcBef>
              <a:tabLst>
                <a:tab pos="4732655"/>
              </a:tabLst>
            </a:pPr>
            <a:r>
              <a:rPr sz="2800" b="1">
                <a:latin typeface="Times New Roman"/>
                <a:cs typeface="Times New Roman"/>
              </a:rPr>
              <a:t>B</a:t>
            </a:r>
            <a:r>
              <a:rPr sz="2800" b="1">
                <a:latin typeface="Malgun Gothic"/>
                <a:cs typeface="Malgun Gothic"/>
              </a:rPr>
              <a:t>：</a:t>
            </a:r>
            <a:r>
              <a:rPr sz="2800" b="1">
                <a:latin typeface="Times New Roman"/>
                <a:cs typeface="Times New Roman"/>
              </a:rPr>
              <a:t>His birthday is on 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800" b="1" spc="-50">
                <a:latin typeface="Times New Roman"/>
                <a:cs typeface="Times New Roman"/>
              </a:rPr>
              <a:t>.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40891" y="276543"/>
            <a:ext cx="3263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Language</a:t>
            </a:r>
            <a:r>
              <a:rPr spc="-20"/>
              <a:t> </a:t>
            </a:r>
            <a:r>
              <a:rPr spc="-10"/>
              <a:t>points</a:t>
            </a:r>
          </a:p>
        </p:txBody>
      </p:sp>
      <p:sp>
        <p:nvSpPr>
          <p:cNvPr id="3" name="object 3"/>
          <p:cNvSpPr/>
          <p:nvPr/>
        </p:nvSpPr>
        <p:spPr>
          <a:xfrm>
            <a:off x="696912" y="1792288"/>
            <a:ext cx="7259955" cy="1532255"/>
          </a:xfrm>
          <a:custGeom>
            <a:rect l="l" t="t" r="r" b="b"/>
            <a:pathLst>
              <a:path w="7259955" h="1532254">
                <a:moveTo>
                  <a:pt x="0" y="0"/>
                </a:moveTo>
                <a:lnTo>
                  <a:pt x="7259638" y="0"/>
                </a:lnTo>
                <a:lnTo>
                  <a:pt x="7259638" y="1531938"/>
                </a:lnTo>
                <a:lnTo>
                  <a:pt x="0" y="1531938"/>
                </a:lnTo>
                <a:lnTo>
                  <a:pt x="0" y="0"/>
                </a:lnTo>
                <a:close/>
              </a:path>
            </a:pathLst>
          </a:custGeom>
          <a:ln w="38100">
            <a:solidFill>
              <a:srgbClr val="00B0E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391478" y="1061072"/>
            <a:ext cx="8234680" cy="2948305"/>
          </a:xfrm>
          <a:prstGeom prst="rect">
            <a:avLst/>
          </a:prstGeom>
        </p:spPr>
        <p:txBody>
          <a:bodyPr vert="horz" wrap="square" lIns="0" tIns="355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80"/>
              </a:spcBef>
            </a:pP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1.</a:t>
            </a:r>
            <a:r>
              <a:rPr sz="2800" b="1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When</a:t>
            </a:r>
            <a:r>
              <a:rPr sz="2800" b="1" spc="-15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is</a:t>
            </a:r>
            <a:r>
              <a:rPr sz="2800" b="1" spc="-10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2800" b="1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Alice’s</a:t>
            </a:r>
            <a:r>
              <a:rPr sz="2800" b="1" spc="-1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birthday?</a:t>
            </a:r>
            <a:r>
              <a:rPr sz="2800" b="1" spc="-5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2800" b="1" spc="-5">
                <a:solidFill>
                  <a:srgbClr val="0000FF"/>
                </a:solidFill>
                <a:latin typeface="Microsoft JhengHei"/>
                <a:cs typeface="Microsoft JhengHei"/>
              </a:rPr>
              <a:t>艾丽斯的生日是什么时候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ts val="3005"/>
              </a:lnSpc>
              <a:spcBef>
                <a:spcPts val="185"/>
              </a:spcBef>
            </a:pP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？</a:t>
            </a:r>
            <a:endParaRPr sz="2800">
              <a:latin typeface="Microsoft JhengHei"/>
              <a:cs typeface="Microsoft JhengHei"/>
            </a:endParaRPr>
          </a:p>
          <a:p>
            <a:pPr marL="396875">
              <a:lnSpc>
                <a:spcPts val="2765"/>
              </a:lnSpc>
            </a:pPr>
            <a:r>
              <a:rPr sz="2600" b="1">
                <a:latin typeface="Times New Roman"/>
                <a:cs typeface="Times New Roman"/>
              </a:rPr>
              <a:t>Alice’s</a:t>
            </a:r>
            <a:r>
              <a:rPr sz="2600" b="1" spc="-10">
                <a:latin typeface="Times New Roman"/>
                <a:cs typeface="Times New Roman"/>
              </a:rPr>
              <a:t> </a:t>
            </a:r>
            <a:r>
              <a:rPr sz="2600" b="1" spc="-10">
                <a:latin typeface="Microsoft JhengHei"/>
                <a:cs typeface="Microsoft JhengHei"/>
              </a:rPr>
              <a:t>是 </a:t>
            </a:r>
            <a:r>
              <a:rPr sz="2600" b="1">
                <a:latin typeface="Times New Roman"/>
                <a:cs typeface="Times New Roman"/>
              </a:rPr>
              <a:t>Alice</a:t>
            </a:r>
            <a:r>
              <a:rPr sz="2600" b="1" spc="-10">
                <a:latin typeface="Times New Roman"/>
                <a:cs typeface="Times New Roman"/>
              </a:rPr>
              <a:t> </a:t>
            </a:r>
            <a:r>
              <a:rPr sz="2600" b="1">
                <a:latin typeface="Microsoft JhengHei"/>
                <a:cs typeface="Microsoft JhengHei"/>
              </a:rPr>
              <a:t>的名词所有格形式，意为</a:t>
            </a:r>
            <a:r>
              <a:rPr sz="2600" b="1">
                <a:latin typeface="Times New Roman"/>
                <a:cs typeface="Times New Roman"/>
              </a:rPr>
              <a:t>“</a:t>
            </a:r>
            <a:r>
              <a:rPr sz="2600" b="1" spc="-20">
                <a:latin typeface="Microsoft JhengHei"/>
                <a:cs typeface="Microsoft JhengHei"/>
              </a:rPr>
              <a:t>艾丽斯</a:t>
            </a:r>
            <a:endParaRPr sz="2600">
              <a:latin typeface="Microsoft JhengHei"/>
              <a:cs typeface="Microsoft JhengHei"/>
            </a:endParaRPr>
          </a:p>
          <a:p>
            <a:pPr marL="396875" marR="1060450">
              <a:lnSpc>
                <a:spcPts val="3940"/>
              </a:lnSpc>
              <a:spcBef>
                <a:spcPts val="75"/>
              </a:spcBef>
            </a:pPr>
            <a:r>
              <a:rPr sz="2600" b="1">
                <a:latin typeface="Microsoft JhengHei"/>
                <a:cs typeface="Microsoft JhengHei"/>
              </a:rPr>
              <a:t>的</a:t>
            </a:r>
            <a:r>
              <a:rPr sz="2600" b="1">
                <a:latin typeface="Times New Roman"/>
                <a:cs typeface="Times New Roman"/>
              </a:rPr>
              <a:t>”</a:t>
            </a:r>
            <a:r>
              <a:rPr sz="2600" b="1" spc="-5">
                <a:latin typeface="Microsoft JhengHei"/>
                <a:cs typeface="Microsoft JhengHei"/>
              </a:rPr>
              <a:t>，名词所有格表示人或物的所属关系，在句</a:t>
            </a:r>
            <a:r>
              <a:rPr sz="2600" b="1" spc="-10">
                <a:latin typeface="Microsoft JhengHei"/>
                <a:cs typeface="Microsoft JhengHei"/>
              </a:rPr>
              <a:t>中作定语或表语。</a:t>
            </a:r>
            <a:endParaRPr sz="2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300">
              <a:latin typeface="Microsoft JhengHei"/>
              <a:cs typeface="Microsoft JhengHei"/>
            </a:endParaRPr>
          </a:p>
          <a:p>
            <a:pPr marL="396875">
              <a:lnSpc>
                <a:spcPct val="100000"/>
              </a:lnSpc>
            </a:pPr>
            <a:r>
              <a:rPr sz="2600" b="1">
                <a:latin typeface="Times New Roman"/>
                <a:cs typeface="Times New Roman"/>
              </a:rPr>
              <a:t>This</a:t>
            </a:r>
            <a:r>
              <a:rPr sz="2600" b="1" spc="5">
                <a:latin typeface="Times New Roman"/>
                <a:cs typeface="Times New Roman"/>
              </a:rPr>
              <a:t> </a:t>
            </a:r>
            <a:r>
              <a:rPr sz="2600" b="1">
                <a:latin typeface="Times New Roman"/>
                <a:cs typeface="Times New Roman"/>
              </a:rPr>
              <a:t>is John’s</a:t>
            </a:r>
            <a:r>
              <a:rPr sz="2600" b="1" spc="15">
                <a:latin typeface="Times New Roman"/>
                <a:cs typeface="Times New Roman"/>
              </a:rPr>
              <a:t> </a:t>
            </a:r>
            <a:r>
              <a:rPr sz="2600" b="1" spc="-10">
                <a:latin typeface="Times New Roman"/>
                <a:cs typeface="Times New Roman"/>
              </a:rPr>
              <a:t>ruler.</a:t>
            </a:r>
            <a:r>
              <a:rPr sz="2600" b="1" spc="-10">
                <a:latin typeface="Microsoft JhengHei"/>
                <a:cs typeface="Microsoft JhengHei"/>
              </a:rPr>
              <a:t>这是约翰的尺子。</a:t>
            </a:r>
            <a:endParaRPr sz="2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555114" y="377140"/>
            <a:ext cx="6217920" cy="4356735"/>
          </a:xfrm>
          <a:prstGeom prst="rect">
            <a:avLst/>
          </a:prstGeom>
        </p:spPr>
        <p:txBody>
          <a:bodyPr vert="horz" wrap="square" lIns="0" tIns="2044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10"/>
              </a:spcBef>
            </a:pPr>
            <a:r>
              <a:rPr sz="2800" b="1">
                <a:latin typeface="Times New Roman"/>
                <a:cs typeface="Times New Roman"/>
              </a:rPr>
              <a:t>’s</a:t>
            </a:r>
            <a:r>
              <a:rPr sz="2800" b="1">
                <a:latin typeface="Microsoft JhengHei"/>
                <a:cs typeface="Microsoft JhengHei"/>
              </a:rPr>
              <a:t>所有格的构成</a:t>
            </a:r>
            <a:r>
              <a:rPr sz="2800" b="1" spc="-50">
                <a:latin typeface="Times New Roman"/>
                <a:cs typeface="Times New Roman"/>
              </a:rPr>
              <a:t>:</a:t>
            </a:r>
            <a:endParaRPr sz="2800">
              <a:latin typeface="Times New Roman"/>
              <a:cs typeface="Times New Roman"/>
            </a:endParaRPr>
          </a:p>
          <a:p>
            <a:pPr marL="12700" marR="1475740">
              <a:lnSpc>
                <a:spcPct val="145000"/>
              </a:lnSpc>
              <a:tabLst>
                <a:tab pos="2955290"/>
              </a:tabLst>
            </a:pPr>
            <a:r>
              <a:rPr sz="2800" b="1" spc="-35">
                <a:solidFill>
                  <a:srgbClr val="0000FF"/>
                </a:solidFill>
                <a:latin typeface="MS Gothic"/>
                <a:cs typeface="MS Gothic"/>
              </a:rPr>
              <a:t>①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一般情况下，在词尾加</a:t>
            </a: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’s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。</a:t>
            </a:r>
            <a:r>
              <a:rPr sz="2800" b="1">
                <a:latin typeface="Microsoft JhengHei"/>
                <a:cs typeface="Microsoft JhengHei"/>
              </a:rPr>
              <a:t>例如</a:t>
            </a:r>
            <a:r>
              <a:rPr sz="2800" b="1">
                <a:latin typeface="Times New Roman"/>
                <a:cs typeface="Times New Roman"/>
              </a:rPr>
              <a:t>: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Jim’s </a:t>
            </a:r>
            <a:r>
              <a:rPr sz="2800" b="1" spc="-10">
                <a:latin typeface="Times New Roman"/>
                <a:cs typeface="Times New Roman"/>
              </a:rPr>
              <a:t>friend</a:t>
            </a:r>
            <a:r>
              <a:rPr sz="2800" b="1">
                <a:latin typeface="Times New Roman"/>
                <a:cs typeface="Times New Roman"/>
              </a:rPr>
              <a:t>	</a:t>
            </a:r>
            <a:r>
              <a:rPr sz="2800" b="1">
                <a:latin typeface="Microsoft JhengHei"/>
                <a:cs typeface="Microsoft JhengHei"/>
              </a:rPr>
              <a:t>吉姆的朋</a:t>
            </a:r>
            <a:r>
              <a:rPr sz="2800" b="1" spc="-50">
                <a:latin typeface="Microsoft JhengHei"/>
                <a:cs typeface="Microsoft JhengHei"/>
              </a:rPr>
              <a:t>友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515"/>
              </a:spcBef>
            </a:pPr>
            <a:r>
              <a:rPr sz="2800" b="1" spc="-35">
                <a:solidFill>
                  <a:srgbClr val="0000FF"/>
                </a:solidFill>
                <a:latin typeface="MS Gothic"/>
                <a:cs typeface="MS Gothic"/>
              </a:rPr>
              <a:t>②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以</a:t>
            </a: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s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结尾的复数名词，在词尾加</a:t>
            </a: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’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。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510"/>
              </a:spcBef>
              <a:tabLst>
                <a:tab pos="4070985"/>
              </a:tabLst>
            </a:pPr>
            <a:r>
              <a:rPr sz="2800" b="1">
                <a:latin typeface="Microsoft JhengHei"/>
                <a:cs typeface="Microsoft JhengHei"/>
              </a:rPr>
              <a:t>例如</a:t>
            </a:r>
            <a:r>
              <a:rPr sz="2800" b="1">
                <a:latin typeface="Times New Roman"/>
                <a:cs typeface="Times New Roman"/>
              </a:rPr>
              <a:t>: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the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workers’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leader</a:t>
            </a:r>
            <a:r>
              <a:rPr sz="2800" b="1">
                <a:latin typeface="Times New Roman"/>
                <a:cs typeface="Times New Roman"/>
              </a:rPr>
              <a:t>	</a:t>
            </a:r>
            <a:r>
              <a:rPr sz="2800" b="1">
                <a:latin typeface="Microsoft JhengHei"/>
                <a:cs typeface="Microsoft JhengHei"/>
              </a:rPr>
              <a:t>工人们的领</a:t>
            </a:r>
            <a:r>
              <a:rPr sz="2800" b="1" spc="-50">
                <a:latin typeface="Microsoft JhengHei"/>
                <a:cs typeface="Microsoft JhengHei"/>
              </a:rPr>
              <a:t>导</a:t>
            </a:r>
            <a:endParaRPr sz="2800">
              <a:latin typeface="Microsoft JhengHei"/>
              <a:cs typeface="Microsoft JhengHei"/>
            </a:endParaRPr>
          </a:p>
          <a:p>
            <a:pPr marL="12700" marR="112395">
              <a:lnSpc>
                <a:spcPct val="145000"/>
              </a:lnSpc>
              <a:tabLst>
                <a:tab pos="2627630"/>
                <a:tab pos="3755390"/>
              </a:tabLst>
            </a:pPr>
            <a:r>
              <a:rPr sz="2800" b="1" spc="-35">
                <a:solidFill>
                  <a:srgbClr val="0000FF"/>
                </a:solidFill>
                <a:latin typeface="MS Gothic"/>
                <a:cs typeface="MS Gothic"/>
              </a:rPr>
              <a:t>③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不以</a:t>
            </a: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s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结尾的复数名词，在词尾加</a:t>
            </a: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’s</a:t>
            </a:r>
            <a:r>
              <a:rPr sz="2800" b="1" spc="-50">
                <a:solidFill>
                  <a:srgbClr val="0000FF"/>
                </a:solidFill>
                <a:latin typeface="Microsoft JhengHei"/>
                <a:cs typeface="Microsoft JhengHei"/>
              </a:rPr>
              <a:t>。</a:t>
            </a:r>
            <a:r>
              <a:rPr sz="2800" b="1">
                <a:latin typeface="Microsoft JhengHei"/>
                <a:cs typeface="Microsoft JhengHei"/>
              </a:rPr>
              <a:t>例如</a:t>
            </a:r>
            <a:r>
              <a:rPr sz="2800" b="1">
                <a:latin typeface="Times New Roman"/>
                <a:cs typeface="Times New Roman"/>
              </a:rPr>
              <a:t>: </a:t>
            </a:r>
            <a:r>
              <a:rPr sz="2800" b="1" spc="-10">
                <a:latin typeface="Times New Roman"/>
                <a:cs typeface="Times New Roman"/>
              </a:rPr>
              <a:t>children’s</a:t>
            </a:r>
            <a:r>
              <a:rPr sz="2800" b="1">
                <a:latin typeface="Times New Roman"/>
                <a:cs typeface="Times New Roman"/>
              </a:rPr>
              <a:t>	</a:t>
            </a:r>
            <a:r>
              <a:rPr sz="2800" b="1" spc="-20">
                <a:latin typeface="Times New Roman"/>
                <a:cs typeface="Times New Roman"/>
              </a:rPr>
              <a:t>rooms</a:t>
            </a:r>
            <a:r>
              <a:rPr sz="2800" b="1">
                <a:latin typeface="Times New Roman"/>
                <a:cs typeface="Times New Roman"/>
              </a:rPr>
              <a:t>	</a:t>
            </a:r>
            <a:r>
              <a:rPr sz="2800" b="1">
                <a:latin typeface="Microsoft JhengHei"/>
                <a:cs typeface="Microsoft JhengHei"/>
              </a:rPr>
              <a:t>孩子们的房</a:t>
            </a:r>
            <a:r>
              <a:rPr sz="2800" b="1" spc="-50">
                <a:latin typeface="Microsoft JhengHei"/>
                <a:cs typeface="Microsoft JhengHei"/>
              </a:rPr>
              <a:t>间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55650" y="1492250"/>
            <a:ext cx="7632700" cy="3246755"/>
          </a:xfrm>
          <a:custGeom>
            <a:rect l="l" t="t" r="r" b="b"/>
            <a:pathLst>
              <a:path w="7632700" h="3246754">
                <a:moveTo>
                  <a:pt x="7632700" y="3246438"/>
                </a:moveTo>
                <a:lnTo>
                  <a:pt x="0" y="3246438"/>
                </a:lnTo>
                <a:lnTo>
                  <a:pt x="0" y="0"/>
                </a:lnTo>
                <a:lnTo>
                  <a:pt x="7632700" y="0"/>
                </a:lnTo>
                <a:lnTo>
                  <a:pt x="7632700" y="3246438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4390" y="1452137"/>
            <a:ext cx="5425440" cy="3225800"/>
          </a:xfrm>
          <a:prstGeom prst="rect">
            <a:avLst/>
          </a:prstGeom>
        </p:spPr>
        <p:txBody>
          <a:bodyPr vert="horz" wrap="square" lIns="0" tIns="226060" rIns="0" bIns="0" rtlCol="0">
            <a:spAutoFit/>
          </a:bodyPr>
          <a:lstStyle/>
          <a:p>
            <a:pPr marL="190500">
              <a:lnSpc>
                <a:spcPct val="100000"/>
              </a:lnSpc>
              <a:spcBef>
                <a:spcPts val="1780"/>
              </a:spcBef>
            </a:pPr>
            <a:r>
              <a:rPr sz="2800" b="1">
                <a:latin typeface="Times New Roman"/>
                <a:cs typeface="Times New Roman"/>
              </a:rPr>
              <a:t>Bill:</a:t>
            </a:r>
            <a:r>
              <a:rPr sz="2800" b="1" spc="-2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Hi,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Alan.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Happy</a:t>
            </a:r>
            <a:r>
              <a:rPr sz="2800" b="1" spc="-10">
                <a:latin typeface="Times New Roman"/>
                <a:cs typeface="Times New Roman"/>
              </a:rPr>
              <a:t> birthday!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2800" b="1">
                <a:latin typeface="Times New Roman"/>
                <a:cs typeface="Times New Roman"/>
              </a:rPr>
              <a:t>Alan: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Thank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you,</a:t>
            </a:r>
            <a:r>
              <a:rPr sz="2800" b="1" spc="-10">
                <a:latin typeface="Times New Roman"/>
                <a:cs typeface="Times New Roman"/>
              </a:rPr>
              <a:t> Bill.</a:t>
            </a:r>
            <a:endParaRPr sz="2800">
              <a:latin typeface="Times New Roman"/>
              <a:cs typeface="Times New Roman"/>
            </a:endParaRPr>
          </a:p>
          <a:p>
            <a:pPr marL="190500">
              <a:lnSpc>
                <a:spcPct val="100000"/>
              </a:lnSpc>
              <a:spcBef>
                <a:spcPts val="1680"/>
              </a:spcBef>
            </a:pPr>
            <a:r>
              <a:rPr sz="2800" b="1">
                <a:latin typeface="Times New Roman"/>
                <a:cs typeface="Times New Roman"/>
              </a:rPr>
              <a:t>Bill: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So,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how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old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are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you,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Alan?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2800" b="1">
                <a:latin typeface="Times New Roman"/>
                <a:cs typeface="Times New Roman"/>
              </a:rPr>
              <a:t>Alan: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I’m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twelve.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How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old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are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you?</a:t>
            </a:r>
            <a:endParaRPr sz="2800">
              <a:latin typeface="Times New Roman"/>
              <a:cs typeface="Times New Roman"/>
            </a:endParaRPr>
          </a:p>
          <a:p>
            <a:pPr marL="190500">
              <a:lnSpc>
                <a:spcPct val="100000"/>
              </a:lnSpc>
              <a:spcBef>
                <a:spcPts val="1680"/>
              </a:spcBef>
            </a:pPr>
            <a:r>
              <a:rPr sz="2800" b="1">
                <a:latin typeface="Times New Roman"/>
                <a:cs typeface="Times New Roman"/>
              </a:rPr>
              <a:t>Bill: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I’m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thirteen.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001712" y="428624"/>
            <a:ext cx="647700" cy="647700"/>
          </a:xfrm>
          <a:custGeom>
            <a:rect l="l" t="t" r="r" b="b"/>
            <a:pathLst>
              <a:path w="647700" h="647700">
                <a:moveTo>
                  <a:pt x="323849" y="0"/>
                </a:moveTo>
                <a:close/>
              </a:path>
              <a:path w="647700" h="647700">
                <a:moveTo>
                  <a:pt x="647699" y="323850"/>
                </a:moveTo>
                <a:lnTo>
                  <a:pt x="0" y="323850"/>
                </a:lnTo>
                <a:lnTo>
                  <a:pt x="3511" y="275993"/>
                </a:lnTo>
                <a:lnTo>
                  <a:pt x="13712" y="230317"/>
                </a:lnTo>
                <a:lnTo>
                  <a:pt x="30100" y="187322"/>
                </a:lnTo>
                <a:lnTo>
                  <a:pt x="52175" y="147509"/>
                </a:lnTo>
                <a:lnTo>
                  <a:pt x="79435" y="111380"/>
                </a:lnTo>
                <a:lnTo>
                  <a:pt x="111381" y="79434"/>
                </a:lnTo>
                <a:lnTo>
                  <a:pt x="147511" y="52173"/>
                </a:lnTo>
                <a:lnTo>
                  <a:pt x="187324" y="30099"/>
                </a:lnTo>
                <a:lnTo>
                  <a:pt x="230319" y="13711"/>
                </a:lnTo>
                <a:lnTo>
                  <a:pt x="275995" y="3511"/>
                </a:lnTo>
                <a:lnTo>
                  <a:pt x="323849" y="0"/>
                </a:lnTo>
                <a:lnTo>
                  <a:pt x="371706" y="3511"/>
                </a:lnTo>
                <a:lnTo>
                  <a:pt x="417382" y="13711"/>
                </a:lnTo>
                <a:lnTo>
                  <a:pt x="460376" y="30099"/>
                </a:lnTo>
                <a:lnTo>
                  <a:pt x="500189" y="52174"/>
                </a:lnTo>
                <a:lnTo>
                  <a:pt x="536319" y="79435"/>
                </a:lnTo>
                <a:lnTo>
                  <a:pt x="568264" y="111380"/>
                </a:lnTo>
                <a:lnTo>
                  <a:pt x="595525" y="147510"/>
                </a:lnTo>
                <a:lnTo>
                  <a:pt x="617600" y="187323"/>
                </a:lnTo>
                <a:lnTo>
                  <a:pt x="633988" y="230318"/>
                </a:lnTo>
                <a:lnTo>
                  <a:pt x="644188" y="275994"/>
                </a:lnTo>
                <a:lnTo>
                  <a:pt x="647699" y="323850"/>
                </a:lnTo>
                <a:close/>
              </a:path>
              <a:path w="647700" h="647700">
                <a:moveTo>
                  <a:pt x="323849" y="647699"/>
                </a:moveTo>
                <a:lnTo>
                  <a:pt x="275993" y="644188"/>
                </a:lnTo>
                <a:lnTo>
                  <a:pt x="230317" y="633988"/>
                </a:lnTo>
                <a:lnTo>
                  <a:pt x="187323" y="617600"/>
                </a:lnTo>
                <a:lnTo>
                  <a:pt x="147510" y="595525"/>
                </a:lnTo>
                <a:lnTo>
                  <a:pt x="111380" y="568264"/>
                </a:lnTo>
                <a:lnTo>
                  <a:pt x="79434" y="536319"/>
                </a:lnTo>
                <a:lnTo>
                  <a:pt x="52174" y="500189"/>
                </a:lnTo>
                <a:lnTo>
                  <a:pt x="30099" y="460376"/>
                </a:lnTo>
                <a:lnTo>
                  <a:pt x="13711" y="417382"/>
                </a:lnTo>
                <a:lnTo>
                  <a:pt x="3511" y="371706"/>
                </a:lnTo>
                <a:lnTo>
                  <a:pt x="0" y="323849"/>
                </a:lnTo>
                <a:lnTo>
                  <a:pt x="647699" y="323850"/>
                </a:lnTo>
                <a:lnTo>
                  <a:pt x="644188" y="371706"/>
                </a:lnTo>
                <a:lnTo>
                  <a:pt x="633987" y="417382"/>
                </a:lnTo>
                <a:lnTo>
                  <a:pt x="617599" y="460377"/>
                </a:lnTo>
                <a:lnTo>
                  <a:pt x="595525" y="500189"/>
                </a:lnTo>
                <a:lnTo>
                  <a:pt x="568264" y="536319"/>
                </a:lnTo>
                <a:lnTo>
                  <a:pt x="536318" y="568265"/>
                </a:lnTo>
                <a:lnTo>
                  <a:pt x="500189" y="595525"/>
                </a:lnTo>
                <a:lnTo>
                  <a:pt x="460376" y="617600"/>
                </a:lnTo>
                <a:lnTo>
                  <a:pt x="417381" y="633988"/>
                </a:lnTo>
                <a:lnTo>
                  <a:pt x="371705" y="644188"/>
                </a:lnTo>
                <a:lnTo>
                  <a:pt x="323849" y="647699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020128" y="529907"/>
            <a:ext cx="557149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802640"/>
              </a:tabLst>
            </a:pPr>
            <a:r>
              <a:rPr sz="4800" b="0" spc="-37" baseline="7812">
                <a:solidFill>
                  <a:srgbClr val="0033CC"/>
                </a:solidFill>
                <a:latin typeface="Arial Black"/>
                <a:cs typeface="Arial Black"/>
              </a:rPr>
              <a:t>2e</a:t>
            </a:r>
            <a:r>
              <a:rPr sz="4800" b="0" baseline="7812">
                <a:solidFill>
                  <a:srgbClr val="0033CC"/>
                </a:solidFill>
                <a:latin typeface="Arial Black"/>
                <a:cs typeface="Arial Black"/>
              </a:rPr>
              <a:t>	</a:t>
            </a:r>
            <a:r>
              <a:rPr sz="3200" spc="-10">
                <a:solidFill>
                  <a:srgbClr val="000000"/>
                </a:solidFill>
              </a:rPr>
              <a:t>Role-</a:t>
            </a:r>
            <a:r>
              <a:rPr sz="3200">
                <a:solidFill>
                  <a:srgbClr val="000000"/>
                </a:solidFill>
              </a:rPr>
              <a:t>play the</a:t>
            </a:r>
            <a:r>
              <a:rPr sz="3200" spc="10">
                <a:solidFill>
                  <a:srgbClr val="000000"/>
                </a:solidFill>
              </a:rPr>
              <a:t> </a:t>
            </a:r>
            <a:r>
              <a:rPr sz="3200" spc="-10">
                <a:solidFill>
                  <a:srgbClr val="000000"/>
                </a:solidFill>
              </a:rPr>
              <a:t>conversation.</a:t>
            </a:r>
            <a:endParaRPr sz="3200">
              <a:latin typeface="Arial Black"/>
              <a:cs typeface="Arial Black"/>
            </a:endParaRPr>
          </a:p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6769100" y="508000"/>
            <a:ext cx="609600" cy="60960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/>
          <a:stretch>
            <a:fillRect/>
          </a:stretch>
        </p:blipFill>
        <p:spPr>
          <a:xfrm>
            <a:off x="6477000" y="1562100"/>
            <a:ext cx="1909762" cy="18732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755650" y="325438"/>
            <a:ext cx="7848600" cy="4616450"/>
          </a:xfrm>
          <a:custGeom>
            <a:rect l="l" t="t" r="r" b="b"/>
            <a:pathLst>
              <a:path w="7848600" h="4616450">
                <a:moveTo>
                  <a:pt x="7848600" y="4616450"/>
                </a:moveTo>
                <a:lnTo>
                  <a:pt x="0" y="4616450"/>
                </a:lnTo>
                <a:lnTo>
                  <a:pt x="0" y="0"/>
                </a:lnTo>
                <a:lnTo>
                  <a:pt x="7848600" y="0"/>
                </a:lnTo>
                <a:lnTo>
                  <a:pt x="7848600" y="461645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4390" y="285325"/>
            <a:ext cx="7331709" cy="4505960"/>
          </a:xfrm>
          <a:prstGeom prst="rect">
            <a:avLst/>
          </a:prstGeom>
        </p:spPr>
        <p:txBody>
          <a:bodyPr vert="horz" wrap="square" lIns="0" tIns="2260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80"/>
              </a:spcBef>
            </a:pPr>
            <a:r>
              <a:rPr sz="2800" b="1">
                <a:latin typeface="Times New Roman"/>
                <a:cs typeface="Times New Roman"/>
              </a:rPr>
              <a:t>Alan: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When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your</a:t>
            </a:r>
            <a:r>
              <a:rPr sz="2800" b="1" spc="-10">
                <a:latin typeface="Times New Roman"/>
                <a:cs typeface="Times New Roman"/>
              </a:rPr>
              <a:t> birthday?</a:t>
            </a:r>
            <a:endParaRPr sz="2800">
              <a:latin typeface="Times New Roman"/>
              <a:cs typeface="Times New Roman"/>
            </a:endParaRPr>
          </a:p>
          <a:p>
            <a:pPr marL="190500">
              <a:lnSpc>
                <a:spcPct val="100000"/>
              </a:lnSpc>
              <a:spcBef>
                <a:spcPts val="1680"/>
              </a:spcBef>
            </a:pPr>
            <a:r>
              <a:rPr sz="2800" b="1">
                <a:latin typeface="Times New Roman"/>
                <a:cs typeface="Times New Roman"/>
              </a:rPr>
              <a:t>Bill: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My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birthday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in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August.</a:t>
            </a:r>
            <a:endParaRPr sz="2800">
              <a:latin typeface="Times New Roman"/>
              <a:cs typeface="Times New Roman"/>
            </a:endParaRPr>
          </a:p>
          <a:p>
            <a:pPr marL="990600" marR="5080" indent="-977900">
              <a:lnSpc>
                <a:spcPct val="150000"/>
              </a:lnSpc>
            </a:pPr>
            <a:r>
              <a:rPr sz="2800" b="1">
                <a:latin typeface="Times New Roman"/>
                <a:cs typeface="Times New Roman"/>
              </a:rPr>
              <a:t>Alan: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Well,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do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you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want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to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come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to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my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birthday party?</a:t>
            </a:r>
            <a:endParaRPr sz="2800">
              <a:latin typeface="Times New Roman"/>
              <a:cs typeface="Times New Roman"/>
            </a:endParaRPr>
          </a:p>
          <a:p>
            <a:pPr marL="190500">
              <a:lnSpc>
                <a:spcPct val="100000"/>
              </a:lnSpc>
              <a:spcBef>
                <a:spcPts val="1680"/>
              </a:spcBef>
            </a:pPr>
            <a:r>
              <a:rPr sz="2800" b="1">
                <a:latin typeface="Times New Roman"/>
                <a:cs typeface="Times New Roman"/>
              </a:rPr>
              <a:t>Bill:</a:t>
            </a:r>
            <a:r>
              <a:rPr sz="2800" b="1" spc="-2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Oh,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yes.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When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it?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2800" b="1">
                <a:latin typeface="Times New Roman"/>
                <a:cs typeface="Times New Roman"/>
              </a:rPr>
              <a:t>Alan: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At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three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this</a:t>
            </a:r>
            <a:r>
              <a:rPr sz="2800" b="1" spc="-10">
                <a:latin typeface="Times New Roman"/>
                <a:cs typeface="Times New Roman"/>
              </a:rPr>
              <a:t> afternoon.</a:t>
            </a:r>
            <a:endParaRPr sz="2800">
              <a:latin typeface="Times New Roman"/>
              <a:cs typeface="Times New Roman"/>
            </a:endParaRPr>
          </a:p>
          <a:p>
            <a:pPr marL="190500">
              <a:lnSpc>
                <a:spcPct val="100000"/>
              </a:lnSpc>
              <a:spcBef>
                <a:spcPts val="1680"/>
              </a:spcBef>
            </a:pPr>
            <a:r>
              <a:rPr sz="2800" b="1">
                <a:latin typeface="Times New Roman"/>
                <a:cs typeface="Times New Roman"/>
              </a:rPr>
              <a:t>Bill: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OK,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great.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See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you!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6007100" y="2705100"/>
            <a:ext cx="1909762" cy="18732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61365" y="784378"/>
            <a:ext cx="7455534" cy="37503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7945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1.</a:t>
            </a:r>
            <a:r>
              <a:rPr sz="2800" b="1" spc="-5">
                <a:solidFill>
                  <a:srgbClr val="0000FF"/>
                </a:solidFill>
                <a:latin typeface="Times New Roman"/>
                <a:cs typeface="Times New Roman"/>
              </a:rPr>
              <a:t> —</a:t>
            </a: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How old</a:t>
            </a:r>
            <a:r>
              <a:rPr sz="2800" b="1" spc="-5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are</a:t>
            </a:r>
            <a:r>
              <a:rPr sz="2800" b="1" spc="-5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you? ——</a:t>
            </a:r>
            <a:r>
              <a:rPr sz="2800" b="1">
                <a:solidFill>
                  <a:srgbClr val="0000FF"/>
                </a:solidFill>
                <a:latin typeface="Microsoft JhengHei"/>
                <a:cs typeface="Microsoft JhengHei"/>
              </a:rPr>
              <a:t>你多大了</a:t>
            </a:r>
            <a:r>
              <a:rPr sz="2800" b="1" spc="-50">
                <a:solidFill>
                  <a:srgbClr val="0000FF"/>
                </a:solidFill>
                <a:latin typeface="Times New Roman"/>
                <a:cs typeface="Times New Roman"/>
              </a:rPr>
              <a:t>?</a:t>
            </a:r>
            <a:endParaRPr sz="2800">
              <a:latin typeface="Times New Roman"/>
              <a:cs typeface="Times New Roman"/>
            </a:endParaRPr>
          </a:p>
          <a:p>
            <a:pPr marL="259715" marR="5080" indent="-247650">
              <a:lnSpc>
                <a:spcPct val="130000"/>
              </a:lnSpc>
              <a:spcBef>
                <a:spcPts val="1630"/>
              </a:spcBef>
              <a:buAutoNum type="arabicParenBoth"/>
              <a:tabLst>
                <a:tab pos="480695"/>
                <a:tab pos="2351405"/>
                <a:tab pos="5001895"/>
              </a:tabLst>
            </a:pPr>
            <a:r>
              <a:rPr sz="2600" b="1">
                <a:latin typeface="Times New Roman"/>
                <a:cs typeface="Times New Roman"/>
              </a:rPr>
              <a:t>how </a:t>
            </a:r>
            <a:r>
              <a:rPr sz="2600" b="1" spc="-10">
                <a:latin typeface="Times New Roman"/>
                <a:cs typeface="Times New Roman"/>
              </a:rPr>
              <a:t>old</a:t>
            </a:r>
            <a:r>
              <a:rPr sz="2600" b="1">
                <a:latin typeface="Microsoft JhengHei"/>
                <a:cs typeface="Microsoft JhengHei"/>
              </a:rPr>
              <a:t>意为</a:t>
            </a:r>
            <a:r>
              <a:rPr sz="2600" b="1">
                <a:latin typeface="Times New Roman"/>
                <a:cs typeface="Times New Roman"/>
              </a:rPr>
              <a:t>“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多大年纪</a:t>
            </a:r>
            <a:r>
              <a:rPr sz="2600" b="1">
                <a:solidFill>
                  <a:srgbClr val="FF0000"/>
                </a:solidFill>
                <a:latin typeface="Times New Roman"/>
                <a:cs typeface="Times New Roman"/>
              </a:rPr>
              <a:t>;</a:t>
            </a:r>
            <a:r>
              <a:rPr sz="2600" b="1" spc="1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几岁</a:t>
            </a:r>
            <a:r>
              <a:rPr sz="2600" b="1" spc="-25">
                <a:latin typeface="Times New Roman"/>
                <a:cs typeface="Times New Roman"/>
              </a:rPr>
              <a:t>”,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>
                <a:latin typeface="Microsoft JhengHei"/>
                <a:cs typeface="Microsoft JhengHei"/>
              </a:rPr>
              <a:t>用来</a:t>
            </a:r>
            <a:r>
              <a:rPr sz="2600" b="1">
                <a:solidFill>
                  <a:srgbClr val="0000FF"/>
                </a:solidFill>
                <a:latin typeface="Microsoft JhengHei"/>
                <a:cs typeface="Microsoft JhengHei"/>
              </a:rPr>
              <a:t>询问年龄</a:t>
            </a:r>
            <a:r>
              <a:rPr sz="2600" b="1" spc="-50">
                <a:latin typeface="Microsoft JhengHei"/>
                <a:cs typeface="Microsoft JhengHei"/>
              </a:rPr>
              <a:t>。 </a:t>
            </a:r>
            <a:r>
              <a:rPr sz="2600" b="1">
                <a:latin typeface="Times New Roman"/>
                <a:cs typeface="Times New Roman"/>
              </a:rPr>
              <a:t>old</a:t>
            </a:r>
            <a:r>
              <a:rPr sz="2600" b="1" spc="-5">
                <a:latin typeface="Times New Roman"/>
                <a:cs typeface="Times New Roman"/>
              </a:rPr>
              <a:t> </a:t>
            </a:r>
            <a:r>
              <a:rPr sz="2600" b="1">
                <a:latin typeface="Microsoft JhengHei"/>
                <a:cs typeface="Microsoft JhengHei"/>
              </a:rPr>
              <a:t>是形容词</a:t>
            </a:r>
            <a:r>
              <a:rPr sz="2600" b="1" spc="-50">
                <a:latin typeface="Times New Roman"/>
                <a:cs typeface="Times New Roman"/>
              </a:rPr>
              <a:t>,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>
                <a:latin typeface="Microsoft JhengHei"/>
                <a:cs typeface="Microsoft JhengHei"/>
              </a:rPr>
              <a:t>意为</a:t>
            </a:r>
            <a:r>
              <a:rPr sz="2600" b="1" spc="195">
                <a:latin typeface="Times New Roman"/>
                <a:cs typeface="Times New Roman"/>
              </a:rPr>
              <a:t>“</a:t>
            </a:r>
            <a:r>
              <a:rPr sz="2600" b="1" spc="195">
                <a:latin typeface="Malgun Gothic"/>
                <a:cs typeface="Malgun Gothic"/>
              </a:rPr>
              <a:t>……</a:t>
            </a:r>
            <a:r>
              <a:rPr sz="2600" b="1">
                <a:latin typeface="Microsoft JhengHei"/>
                <a:cs typeface="Microsoft JhengHei"/>
              </a:rPr>
              <a:t>岁的</a:t>
            </a:r>
            <a:r>
              <a:rPr sz="2600" b="1">
                <a:latin typeface="Times New Roman"/>
                <a:cs typeface="Times New Roman"/>
              </a:rPr>
              <a:t>”</a:t>
            </a:r>
            <a:r>
              <a:rPr sz="2600" b="1">
                <a:latin typeface="Microsoft JhengHei"/>
                <a:cs typeface="Microsoft JhengHei"/>
              </a:rPr>
              <a:t>。其句型结构</a:t>
            </a:r>
            <a:r>
              <a:rPr sz="2600" b="1" spc="-50">
                <a:latin typeface="Microsoft JhengHei"/>
                <a:cs typeface="Microsoft JhengHei"/>
              </a:rPr>
              <a:t>为 </a:t>
            </a:r>
            <a:r>
              <a:rPr sz="2600" b="1">
                <a:latin typeface="Times New Roman"/>
                <a:cs typeface="Times New Roman"/>
              </a:rPr>
              <a:t>“How</a:t>
            </a:r>
            <a:r>
              <a:rPr sz="2600" b="1" spc="-15">
                <a:latin typeface="Times New Roman"/>
                <a:cs typeface="Times New Roman"/>
              </a:rPr>
              <a:t> </a:t>
            </a:r>
            <a:r>
              <a:rPr sz="2600" b="1">
                <a:latin typeface="Times New Roman"/>
                <a:cs typeface="Times New Roman"/>
              </a:rPr>
              <a:t>old</a:t>
            </a:r>
            <a:r>
              <a:rPr sz="2600" b="1" spc="-20">
                <a:latin typeface="Times New Roman"/>
                <a:cs typeface="Times New Roman"/>
              </a:rPr>
              <a:t> </a:t>
            </a:r>
            <a:r>
              <a:rPr sz="2600" b="1">
                <a:latin typeface="Times New Roman"/>
                <a:cs typeface="Times New Roman"/>
              </a:rPr>
              <a:t>+</a:t>
            </a:r>
            <a:r>
              <a:rPr sz="2600" b="1" spc="-20">
                <a:latin typeface="Times New Roman"/>
                <a:cs typeface="Times New Roman"/>
              </a:rPr>
              <a:t> </a:t>
            </a:r>
            <a:r>
              <a:rPr sz="2600" b="1">
                <a:latin typeface="Times New Roman"/>
                <a:cs typeface="Times New Roman"/>
              </a:rPr>
              <a:t>be</a:t>
            </a:r>
            <a:r>
              <a:rPr sz="2600" b="1" spc="-20">
                <a:latin typeface="Times New Roman"/>
                <a:cs typeface="Times New Roman"/>
              </a:rPr>
              <a:t> </a:t>
            </a:r>
            <a:r>
              <a:rPr sz="2600" b="1">
                <a:latin typeface="Times New Roman"/>
                <a:cs typeface="Times New Roman"/>
              </a:rPr>
              <a:t>+</a:t>
            </a:r>
            <a:r>
              <a:rPr sz="2600" b="1" spc="-10">
                <a:latin typeface="Times New Roman"/>
                <a:cs typeface="Times New Roman"/>
              </a:rPr>
              <a:t> </a:t>
            </a:r>
            <a:r>
              <a:rPr sz="2600" b="1">
                <a:latin typeface="Microsoft JhengHei"/>
                <a:cs typeface="Microsoft JhengHei"/>
              </a:rPr>
              <a:t>主语</a:t>
            </a:r>
            <a:r>
              <a:rPr sz="2600" b="1">
                <a:latin typeface="Times New Roman"/>
                <a:cs typeface="Times New Roman"/>
              </a:rPr>
              <a:t>?</a:t>
            </a:r>
            <a:r>
              <a:rPr sz="2600" b="1" spc="-15">
                <a:latin typeface="Times New Roman"/>
                <a:cs typeface="Times New Roman"/>
              </a:rPr>
              <a:t> </a:t>
            </a:r>
            <a:r>
              <a:rPr sz="2600" b="1">
                <a:latin typeface="Times New Roman"/>
                <a:cs typeface="Times New Roman"/>
              </a:rPr>
              <a:t>”</a:t>
            </a:r>
            <a:r>
              <a:rPr sz="2600" b="1" spc="-15">
                <a:latin typeface="Times New Roman"/>
                <a:cs typeface="Times New Roman"/>
              </a:rPr>
              <a:t> </a:t>
            </a:r>
            <a:r>
              <a:rPr sz="2600" b="1">
                <a:latin typeface="Microsoft JhengHei"/>
                <a:cs typeface="Microsoft JhengHei"/>
              </a:rPr>
              <a:t>表示</a:t>
            </a:r>
            <a:r>
              <a:rPr sz="2600" b="1" spc="195">
                <a:latin typeface="Times New Roman"/>
                <a:cs typeface="Times New Roman"/>
              </a:rPr>
              <a:t>“</a:t>
            </a:r>
            <a:r>
              <a:rPr sz="2600" b="1" spc="195">
                <a:latin typeface="Malgun Gothic"/>
                <a:cs typeface="Malgun Gothic"/>
              </a:rPr>
              <a:t>……</a:t>
            </a:r>
            <a:r>
              <a:rPr sz="2600" b="1">
                <a:latin typeface="Microsoft JhengHei"/>
                <a:cs typeface="Microsoft JhengHei"/>
              </a:rPr>
              <a:t>几岁</a:t>
            </a:r>
            <a:r>
              <a:rPr sz="2600" b="1">
                <a:latin typeface="Times New Roman"/>
                <a:cs typeface="Times New Roman"/>
              </a:rPr>
              <a:t>/</a:t>
            </a:r>
            <a:r>
              <a:rPr sz="2600" b="1">
                <a:latin typeface="Microsoft JhengHei"/>
                <a:cs typeface="Microsoft JhengHei"/>
              </a:rPr>
              <a:t>多大了</a:t>
            </a:r>
            <a:r>
              <a:rPr sz="2600" b="1">
                <a:latin typeface="Times New Roman"/>
                <a:cs typeface="Times New Roman"/>
              </a:rPr>
              <a:t>?</a:t>
            </a:r>
            <a:r>
              <a:rPr sz="2600" b="1" spc="-15">
                <a:latin typeface="Times New Roman"/>
                <a:cs typeface="Times New Roman"/>
              </a:rPr>
              <a:t> </a:t>
            </a:r>
            <a:r>
              <a:rPr sz="2600" b="1" spc="-50">
                <a:latin typeface="Times New Roman"/>
                <a:cs typeface="Times New Roman"/>
              </a:rPr>
              <a:t>”</a:t>
            </a:r>
            <a:r>
              <a:rPr sz="2600" b="1">
                <a:latin typeface="Microsoft JhengHei"/>
                <a:cs typeface="Microsoft JhengHei"/>
              </a:rPr>
              <a:t>其同义句</a:t>
            </a:r>
            <a:r>
              <a:rPr sz="2600" b="1">
                <a:latin typeface="Times New Roman"/>
                <a:cs typeface="Times New Roman"/>
              </a:rPr>
              <a:t>:</a:t>
            </a:r>
            <a:r>
              <a:rPr sz="2600" b="1" spc="-5">
                <a:latin typeface="Times New Roman"/>
                <a:cs typeface="Times New Roman"/>
              </a:rPr>
              <a:t> </a:t>
            </a:r>
            <a:r>
              <a:rPr sz="2600" b="1">
                <a:latin typeface="Times New Roman"/>
                <a:cs typeface="Times New Roman"/>
              </a:rPr>
              <a:t>What’s one’s </a:t>
            </a:r>
            <a:r>
              <a:rPr sz="2600" b="1" spc="-20">
                <a:latin typeface="Times New Roman"/>
                <a:cs typeface="Times New Roman"/>
              </a:rPr>
              <a:t>age?</a:t>
            </a:r>
            <a:endParaRPr sz="2600">
              <a:latin typeface="Times New Roman"/>
              <a:cs typeface="Times New Roman"/>
            </a:endParaRPr>
          </a:p>
          <a:p>
            <a:pPr marL="507365" marR="248920" indent="-412750">
              <a:lnSpc>
                <a:spcPct val="130000"/>
              </a:lnSpc>
              <a:buFont typeface="Times New Roman"/>
              <a:buAutoNum type="arabicParenBoth"/>
              <a:tabLst>
                <a:tab pos="563245"/>
                <a:tab pos="5877560"/>
              </a:tabLst>
            </a:pPr>
            <a:r>
              <a:rPr/>
              <a:t>	</a:t>
            </a:r>
            <a:r>
              <a:rPr sz="2600" b="1">
                <a:latin typeface="Microsoft JhengHei"/>
                <a:cs typeface="Microsoft JhengHei"/>
              </a:rPr>
              <a:t>表示年龄常用</a:t>
            </a:r>
            <a:r>
              <a:rPr sz="2600" b="1">
                <a:latin typeface="Times New Roman"/>
                <a:cs typeface="Times New Roman"/>
              </a:rPr>
              <a:t>“</a:t>
            </a:r>
            <a:r>
              <a:rPr sz="2600" b="1">
                <a:solidFill>
                  <a:srgbClr val="FF0000"/>
                </a:solidFill>
                <a:latin typeface="Microsoft JhengHei"/>
                <a:cs typeface="Microsoft JhengHei"/>
              </a:rPr>
              <a:t>基数词</a:t>
            </a:r>
            <a:r>
              <a:rPr sz="2600" b="1">
                <a:solidFill>
                  <a:srgbClr val="FF0000"/>
                </a:solidFill>
                <a:latin typeface="Times New Roman"/>
                <a:cs typeface="Times New Roman"/>
              </a:rPr>
              <a:t>+year</a:t>
            </a:r>
            <a:r>
              <a:rPr sz="2600" b="1" spc="-10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FF0000"/>
                </a:solidFill>
                <a:latin typeface="Times New Roman"/>
                <a:cs typeface="Times New Roman"/>
              </a:rPr>
              <a:t>(s)</a:t>
            </a:r>
            <a:r>
              <a:rPr sz="2600" b="1" spc="-5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600" b="1" spc="-10">
                <a:solidFill>
                  <a:srgbClr val="FF0000"/>
                </a:solidFill>
                <a:latin typeface="Times New Roman"/>
                <a:cs typeface="Times New Roman"/>
              </a:rPr>
              <a:t>old</a:t>
            </a:r>
            <a:r>
              <a:rPr sz="2600" b="1" spc="-10">
                <a:latin typeface="Times New Roman"/>
                <a:cs typeface="Times New Roman"/>
              </a:rPr>
              <a:t>”,</a:t>
            </a:r>
            <a:r>
              <a:rPr sz="2600" b="1">
                <a:latin typeface="Times New Roman"/>
                <a:cs typeface="Times New Roman"/>
              </a:rPr>
              <a:t>	</a:t>
            </a:r>
            <a:r>
              <a:rPr sz="2600" b="1">
                <a:latin typeface="Microsoft JhengHei"/>
                <a:cs typeface="Microsoft JhengHei"/>
              </a:rPr>
              <a:t>也可以</a:t>
            </a:r>
            <a:r>
              <a:rPr sz="2600" b="1" spc="-50">
                <a:latin typeface="Microsoft JhengHei"/>
                <a:cs typeface="Microsoft JhengHei"/>
              </a:rPr>
              <a:t>只</a:t>
            </a:r>
            <a:r>
              <a:rPr sz="2600" b="1">
                <a:latin typeface="Microsoft JhengHei"/>
                <a:cs typeface="Microsoft JhengHei"/>
              </a:rPr>
              <a:t>用基数词表示</a:t>
            </a:r>
            <a:r>
              <a:rPr sz="2600" b="1" spc="-50">
                <a:latin typeface="Microsoft JhengHei"/>
                <a:cs typeface="Microsoft JhengHei"/>
              </a:rPr>
              <a:t>。</a:t>
            </a:r>
            <a:endParaRPr sz="26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55761" y="223909"/>
            <a:ext cx="290385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/>
              <a:t>Language</a:t>
            </a:r>
            <a:r>
              <a:rPr sz="3200" spc="-20"/>
              <a:t> </a:t>
            </a:r>
            <a:r>
              <a:rPr sz="3200" spc="-10"/>
              <a:t>points</a:t>
            </a:r>
            <a:endParaRPr sz="32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86753" y="983334"/>
            <a:ext cx="7146925" cy="143383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2800" b="1" spc="-445">
                <a:latin typeface="Times New Roman"/>
                <a:cs typeface="Times New Roman"/>
              </a:rPr>
              <a:t>Ⅰ. </a:t>
            </a:r>
            <a:r>
              <a:rPr sz="2800" b="1" spc="-10">
                <a:latin typeface="Microsoft JhengHei"/>
                <a:cs typeface="Microsoft JhengHei"/>
              </a:rPr>
              <a:t>单项选择。</a:t>
            </a:r>
            <a:endParaRPr sz="2800">
              <a:latin typeface="Microsoft JhengHei"/>
              <a:cs typeface="Microsoft JhengHei"/>
            </a:endParaRPr>
          </a:p>
          <a:p>
            <a:pPr marL="457200" marR="5080" indent="-355600">
              <a:lnSpc>
                <a:spcPct val="110000"/>
              </a:lnSpc>
              <a:tabLst>
                <a:tab pos="1075690"/>
              </a:tabLst>
            </a:pPr>
            <a:r>
              <a:rPr sz="2800" b="1">
                <a:latin typeface="Times New Roman"/>
                <a:cs typeface="Times New Roman"/>
              </a:rPr>
              <a:t>1. 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the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month between</a:t>
            </a:r>
            <a:r>
              <a:rPr sz="2800" b="1" spc="-5">
                <a:latin typeface="Times New Roman"/>
                <a:cs typeface="Times New Roman"/>
              </a:rPr>
              <a:t> (</a:t>
            </a:r>
            <a:r>
              <a:rPr sz="2800" b="1">
                <a:latin typeface="Microsoft JhengHei"/>
                <a:cs typeface="Microsoft JhengHei"/>
              </a:rPr>
              <a:t>在两者之间</a:t>
            </a:r>
            <a:r>
              <a:rPr sz="2800" b="1">
                <a:latin typeface="Times New Roman"/>
                <a:cs typeface="Times New Roman"/>
              </a:rPr>
              <a:t>) </a:t>
            </a:r>
            <a:r>
              <a:rPr sz="2800" b="1" spc="-20">
                <a:latin typeface="Times New Roman"/>
                <a:cs typeface="Times New Roman"/>
              </a:rPr>
              <a:t>July </a:t>
            </a:r>
            <a:r>
              <a:rPr sz="2800" b="1">
                <a:latin typeface="Times New Roman"/>
                <a:cs typeface="Times New Roman"/>
              </a:rPr>
              <a:t>and </a:t>
            </a:r>
            <a:r>
              <a:rPr sz="2800" b="1" spc="-10">
                <a:latin typeface="Times New Roman"/>
                <a:cs typeface="Times New Roman"/>
              </a:rPr>
              <a:t>September.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31253" y="2391510"/>
            <a:ext cx="1191260" cy="964565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2800" b="1">
                <a:latin typeface="Times New Roman"/>
                <a:cs typeface="Times New Roman"/>
              </a:rPr>
              <a:t>A.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May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2800" b="1">
                <a:latin typeface="Times New Roman"/>
                <a:cs typeface="Times New Roman"/>
              </a:rPr>
              <a:t>C.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June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49053" y="2391510"/>
            <a:ext cx="1703070" cy="964565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4"/>
              </a:spcBef>
            </a:pPr>
            <a:r>
              <a:rPr sz="2800" b="1">
                <a:latin typeface="Times New Roman"/>
                <a:cs typeface="Times New Roman"/>
              </a:rPr>
              <a:t>B.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August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335"/>
              </a:spcBef>
            </a:pPr>
            <a:r>
              <a:rPr sz="2800" b="1">
                <a:latin typeface="Times New Roman"/>
                <a:cs typeface="Times New Roman"/>
              </a:rPr>
              <a:t>D.</a:t>
            </a:r>
            <a:r>
              <a:rPr sz="2800" b="1" spc="-10">
                <a:latin typeface="Times New Roman"/>
                <a:cs typeface="Times New Roman"/>
              </a:rPr>
              <a:t> October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86753" y="3330294"/>
            <a:ext cx="6197600" cy="964565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34"/>
              </a:spcBef>
              <a:tabLst>
                <a:tab pos="4217670"/>
              </a:tabLst>
            </a:pPr>
            <a:r>
              <a:rPr sz="2800" b="1">
                <a:latin typeface="Times New Roman"/>
                <a:cs typeface="Times New Roman"/>
              </a:rPr>
              <a:t>2. Lily’s birthday is 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800" b="1">
                <a:latin typeface="Times New Roman"/>
                <a:cs typeface="Times New Roman"/>
              </a:rPr>
              <a:t>May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8th.</a:t>
            </a:r>
            <a:endParaRPr sz="2800">
              <a:latin typeface="Times New Roman"/>
              <a:cs typeface="Times New Roman"/>
            </a:endParaRPr>
          </a:p>
          <a:p>
            <a:pPr marL="368300">
              <a:lnSpc>
                <a:spcPct val="100000"/>
              </a:lnSpc>
              <a:spcBef>
                <a:spcPts val="335"/>
              </a:spcBef>
              <a:tabLst>
                <a:tab pos="2196465"/>
                <a:tab pos="3669665"/>
                <a:tab pos="5295265"/>
              </a:tabLst>
            </a:pPr>
            <a:r>
              <a:rPr sz="2800" b="1">
                <a:latin typeface="Times New Roman"/>
                <a:cs typeface="Times New Roman"/>
              </a:rPr>
              <a:t>A.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on</a:t>
            </a:r>
            <a:r>
              <a:rPr sz="2800" b="1">
                <a:latin typeface="Times New Roman"/>
                <a:cs typeface="Times New Roman"/>
              </a:rPr>
              <a:t>	B.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in</a:t>
            </a:r>
            <a:r>
              <a:rPr sz="2800" b="1">
                <a:latin typeface="Times New Roman"/>
                <a:cs typeface="Times New Roman"/>
              </a:rPr>
              <a:t>	C.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at</a:t>
            </a:r>
            <a:r>
              <a:rPr sz="2800" b="1">
                <a:latin typeface="Times New Roman"/>
                <a:cs typeface="Times New Roman"/>
              </a:rPr>
              <a:t>	D.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for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834390" y="240031"/>
            <a:ext cx="167386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00FF"/>
                </a:solidFill>
              </a:rPr>
              <a:t>Exercise</a:t>
            </a:r>
          </a:p>
        </p:txBody>
      </p:sp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3708400" y="2286000"/>
            <a:ext cx="647700" cy="582611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825500" y="3721100"/>
            <a:ext cx="647700" cy="5826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110615" y="337112"/>
            <a:ext cx="3837940" cy="1485265"/>
          </a:xfrm>
          <a:prstGeom prst="rect">
            <a:avLst/>
          </a:prstGeom>
        </p:spPr>
        <p:txBody>
          <a:bodyPr vert="horz" wrap="square" lIns="0" tIns="723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70"/>
              </a:spcBef>
              <a:tabLst>
                <a:tab pos="1520190"/>
              </a:tabLst>
            </a:pPr>
            <a:r>
              <a:rPr sz="2800" b="1">
                <a:latin typeface="Times New Roman"/>
                <a:cs typeface="Times New Roman"/>
              </a:rPr>
              <a:t>3. 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my </a:t>
            </a:r>
            <a:r>
              <a:rPr sz="2800" b="1" spc="-10">
                <a:latin typeface="Times New Roman"/>
                <a:cs typeface="Times New Roman"/>
              </a:rPr>
              <a:t>birthday.</a:t>
            </a:r>
            <a:endParaRPr sz="2800">
              <a:latin typeface="Times New Roman"/>
              <a:cs typeface="Times New Roman"/>
            </a:endParaRPr>
          </a:p>
          <a:p>
            <a:pPr marL="368300">
              <a:lnSpc>
                <a:spcPct val="100000"/>
              </a:lnSpc>
              <a:spcBef>
                <a:spcPts val="470"/>
              </a:spcBef>
            </a:pPr>
            <a:r>
              <a:rPr sz="2800" b="1">
                <a:latin typeface="Times New Roman"/>
                <a:cs typeface="Times New Roman"/>
              </a:rPr>
              <a:t>A.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October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2th</a:t>
            </a:r>
            <a:endParaRPr sz="2800">
              <a:latin typeface="Times New Roman"/>
              <a:cs typeface="Times New Roman"/>
            </a:endParaRPr>
          </a:p>
          <a:p>
            <a:pPr marL="368300">
              <a:lnSpc>
                <a:spcPct val="100000"/>
              </a:lnSpc>
              <a:spcBef>
                <a:spcPts val="470"/>
              </a:spcBef>
            </a:pPr>
            <a:r>
              <a:rPr sz="2800" b="1">
                <a:latin typeface="Times New Roman"/>
                <a:cs typeface="Times New Roman"/>
              </a:rPr>
              <a:t>C.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2st </a:t>
            </a:r>
            <a:r>
              <a:rPr sz="2800" b="1" spc="-10">
                <a:latin typeface="Times New Roman"/>
                <a:cs typeface="Times New Roman"/>
              </a:rPr>
              <a:t>October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276215" y="823572"/>
            <a:ext cx="2365375" cy="998855"/>
          </a:xfrm>
          <a:prstGeom prst="rect">
            <a:avLst/>
          </a:prstGeom>
        </p:spPr>
        <p:txBody>
          <a:bodyPr vert="horz" wrap="square" lIns="0" tIns="723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70"/>
              </a:spcBef>
            </a:pPr>
            <a:r>
              <a:rPr sz="2800" b="1">
                <a:latin typeface="Times New Roman"/>
                <a:cs typeface="Times New Roman"/>
              </a:rPr>
              <a:t>B.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2th </a:t>
            </a:r>
            <a:r>
              <a:rPr sz="2800" b="1" spc="-10">
                <a:latin typeface="Times New Roman"/>
                <a:cs typeface="Times New Roman"/>
              </a:rPr>
              <a:t>October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70"/>
              </a:spcBef>
            </a:pPr>
            <a:r>
              <a:rPr sz="2800" b="1">
                <a:latin typeface="Times New Roman"/>
                <a:cs typeface="Times New Roman"/>
              </a:rPr>
              <a:t>D.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October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2nd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10615" y="1856235"/>
            <a:ext cx="480631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4704080"/>
              </a:tabLst>
            </a:pPr>
            <a:r>
              <a:rPr sz="2800" b="1">
                <a:latin typeface="Times New Roman"/>
                <a:cs typeface="Times New Roman"/>
              </a:rPr>
              <a:t>4. New Year’s Day is in 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800" b="1" spc="-50">
                <a:latin typeface="Times New Roman"/>
                <a:cs typeface="Times New Roman"/>
              </a:rPr>
              <a:t>.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466215" y="2282955"/>
            <a:ext cx="1724025" cy="998855"/>
          </a:xfrm>
          <a:prstGeom prst="rect">
            <a:avLst/>
          </a:prstGeom>
        </p:spPr>
        <p:txBody>
          <a:bodyPr vert="horz" wrap="square" lIns="0" tIns="723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70"/>
              </a:spcBef>
            </a:pPr>
            <a:r>
              <a:rPr sz="2800" b="1">
                <a:latin typeface="Times New Roman"/>
                <a:cs typeface="Times New Roman"/>
              </a:rPr>
              <a:t>A.</a:t>
            </a:r>
            <a:r>
              <a:rPr sz="2800" b="1" spc="-10">
                <a:latin typeface="Times New Roman"/>
                <a:cs typeface="Times New Roman"/>
              </a:rPr>
              <a:t> October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70"/>
              </a:spcBef>
            </a:pPr>
            <a:r>
              <a:rPr sz="2800" b="1">
                <a:latin typeface="Times New Roman"/>
                <a:cs typeface="Times New Roman"/>
              </a:rPr>
              <a:t>C.</a:t>
            </a:r>
            <a:r>
              <a:rPr sz="2800" b="1" spc="-10">
                <a:latin typeface="Times New Roman"/>
                <a:cs typeface="Times New Roman"/>
              </a:rPr>
              <a:t> January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276215" y="2282955"/>
            <a:ext cx="1978660" cy="998855"/>
          </a:xfrm>
          <a:prstGeom prst="rect">
            <a:avLst/>
          </a:prstGeom>
        </p:spPr>
        <p:txBody>
          <a:bodyPr vert="horz" wrap="square" lIns="0" tIns="723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70"/>
              </a:spcBef>
            </a:pPr>
            <a:r>
              <a:rPr sz="2800" b="1">
                <a:latin typeface="Times New Roman"/>
                <a:cs typeface="Times New Roman"/>
              </a:rPr>
              <a:t>B.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December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470"/>
              </a:spcBef>
            </a:pPr>
            <a:r>
              <a:rPr sz="2800" b="1">
                <a:latin typeface="Times New Roman"/>
                <a:cs typeface="Times New Roman"/>
              </a:rPr>
              <a:t>D.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May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110615" y="3255877"/>
            <a:ext cx="4834890" cy="998855"/>
          </a:xfrm>
          <a:prstGeom prst="rect">
            <a:avLst/>
          </a:prstGeom>
        </p:spPr>
        <p:txBody>
          <a:bodyPr vert="horz" wrap="square" lIns="0" tIns="723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70"/>
              </a:spcBef>
              <a:tabLst>
                <a:tab pos="1875789"/>
              </a:tabLst>
            </a:pPr>
            <a:r>
              <a:rPr sz="2800" b="1">
                <a:latin typeface="Times New Roman"/>
                <a:cs typeface="Times New Roman"/>
              </a:rPr>
              <a:t>5. </a:t>
            </a:r>
            <a:r>
              <a:rPr sz="2800" b="1" spc="-50">
                <a:latin typeface="Times New Roman"/>
                <a:cs typeface="Times New Roman"/>
              </a:rPr>
              <a:t>—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2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Lucy’s</a:t>
            </a:r>
            <a:r>
              <a:rPr sz="2800" b="1" spc="-10">
                <a:latin typeface="Times New Roman"/>
                <a:cs typeface="Times New Roman"/>
              </a:rPr>
              <a:t> birthday?</a:t>
            </a:r>
            <a:endParaRPr sz="2800">
              <a:latin typeface="Times New Roman"/>
              <a:cs typeface="Times New Roman"/>
            </a:endParaRPr>
          </a:p>
          <a:p>
            <a:pPr marL="368300">
              <a:lnSpc>
                <a:spcPct val="100000"/>
              </a:lnSpc>
              <a:spcBef>
                <a:spcPts val="470"/>
              </a:spcBef>
            </a:pPr>
            <a:r>
              <a:rPr sz="2800" b="1">
                <a:latin typeface="Times New Roman"/>
                <a:cs typeface="Times New Roman"/>
              </a:rPr>
              <a:t>—It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on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May </a:t>
            </a:r>
            <a:r>
              <a:rPr sz="2800" b="1" spc="-20">
                <a:latin typeface="Times New Roman"/>
                <a:cs typeface="Times New Roman"/>
              </a:rPr>
              <a:t>2nd.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66215" y="4288540"/>
            <a:ext cx="51435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840864"/>
                <a:tab pos="3669665"/>
              </a:tabLst>
            </a:pPr>
            <a:r>
              <a:rPr sz="2800" b="1">
                <a:latin typeface="Times New Roman"/>
                <a:cs typeface="Times New Roman"/>
              </a:rPr>
              <a:t>A.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What</a:t>
            </a:r>
            <a:r>
              <a:rPr sz="2800" b="1">
                <a:latin typeface="Times New Roman"/>
                <a:cs typeface="Times New Roman"/>
              </a:rPr>
              <a:t>	B.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When</a:t>
            </a:r>
            <a:r>
              <a:rPr sz="2800" b="1">
                <a:latin typeface="Times New Roman"/>
                <a:cs typeface="Times New Roman"/>
              </a:rPr>
              <a:t>	C.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Where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952615" y="4288540"/>
            <a:ext cx="119126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D.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Who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10" name="object 10"/>
          <p:cNvPicPr/>
          <p:nvPr/>
        </p:nvPicPr>
        <p:blipFill>
          <a:blip r:embed="rId2"/>
          <a:stretch>
            <a:fillRect/>
          </a:stretch>
        </p:blipFill>
        <p:spPr>
          <a:xfrm>
            <a:off x="5143500" y="1282700"/>
            <a:ext cx="647700" cy="582613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2"/>
          <a:stretch>
            <a:fillRect/>
          </a:stretch>
        </p:blipFill>
        <p:spPr>
          <a:xfrm>
            <a:off x="1333500" y="2717799"/>
            <a:ext cx="647700" cy="582611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2"/>
          <a:stretch>
            <a:fillRect/>
          </a:stretch>
        </p:blipFill>
        <p:spPr>
          <a:xfrm>
            <a:off x="3136900" y="4216400"/>
            <a:ext cx="647700" cy="58261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43865" y="542500"/>
            <a:ext cx="6247765" cy="1945639"/>
          </a:xfrm>
          <a:prstGeom prst="rect">
            <a:avLst/>
          </a:prstGeom>
        </p:spPr>
        <p:txBody>
          <a:bodyPr vert="horz" wrap="square" lIns="0" tIns="2260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780"/>
              </a:spcBef>
            </a:pPr>
            <a:r>
              <a:rPr sz="2800" b="1" spc="-25">
                <a:latin typeface="Times New Roman"/>
                <a:cs typeface="Times New Roman"/>
              </a:rPr>
              <a:t>Ⅱ. </a:t>
            </a:r>
            <a:r>
              <a:rPr sz="2800" b="1" spc="-10">
                <a:latin typeface="Microsoft JhengHei"/>
                <a:cs typeface="Microsoft JhengHei"/>
              </a:rPr>
              <a:t>句型转换。</a:t>
            </a:r>
            <a:endParaRPr sz="2800">
              <a:latin typeface="Microsoft JhengHei"/>
              <a:cs typeface="Microsoft JhengHei"/>
            </a:endParaRPr>
          </a:p>
          <a:p>
            <a:pPr marL="368300" marR="5080" indent="-355600">
              <a:lnSpc>
                <a:spcPct val="150000"/>
              </a:lnSpc>
            </a:pPr>
            <a:r>
              <a:rPr sz="2800" b="1">
                <a:latin typeface="Times New Roman"/>
                <a:cs typeface="Times New Roman"/>
              </a:rPr>
              <a:t>1.</a:t>
            </a:r>
            <a:r>
              <a:rPr sz="2800" b="1" spc="-2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Helen’s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birthday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 </a:t>
            </a:r>
            <a:r>
              <a:rPr sz="2800" b="1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on</a:t>
            </a:r>
            <a:r>
              <a:rPr sz="2800" b="1" u="heavy" spc="-1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800" b="1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November</a:t>
            </a:r>
            <a:r>
              <a:rPr sz="2800" b="1" u="heavy" spc="-15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800" b="1" u="heavy" spc="-1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26th.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(</a:t>
            </a:r>
            <a:r>
              <a:rPr sz="2800" b="1">
                <a:latin typeface="Microsoft JhengHei"/>
                <a:cs typeface="Microsoft JhengHei"/>
              </a:rPr>
              <a:t>对画线部分提问</a:t>
            </a:r>
            <a:r>
              <a:rPr sz="2800" b="1" spc="-50">
                <a:latin typeface="Times New Roman"/>
                <a:cs typeface="Times New Roman"/>
              </a:rPr>
              <a:t>)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43865" y="3316180"/>
            <a:ext cx="8233409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608955"/>
              </a:tabLst>
            </a:pPr>
            <a:r>
              <a:rPr sz="2800" b="1">
                <a:latin typeface="Times New Roman"/>
                <a:cs typeface="Times New Roman"/>
              </a:rPr>
              <a:t>2.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My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parents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want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to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go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to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Beijing.</a:t>
            </a:r>
            <a:r>
              <a:rPr sz="2800" b="1">
                <a:latin typeface="Times New Roman"/>
                <a:cs typeface="Times New Roman"/>
              </a:rPr>
              <a:t>	(</a:t>
            </a:r>
            <a:r>
              <a:rPr sz="2800" b="1" spc="-10">
                <a:latin typeface="Microsoft JhengHei"/>
                <a:cs typeface="Microsoft JhengHei"/>
              </a:rPr>
              <a:t>改为一般疑问句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43865" y="3956260"/>
            <a:ext cx="14414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)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99465" y="2633815"/>
            <a:ext cx="110109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u="heavy" spc="61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800" b="1" u="heavy" spc="-2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When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107564" y="2676100"/>
            <a:ext cx="396621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490855"/>
                <a:tab pos="1104265"/>
              </a:tabLst>
            </a:pPr>
            <a:r>
              <a:rPr sz="4200" u="heavy" baseline="6944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4200" b="1" u="heavy" spc="-37" baseline="6944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is</a:t>
            </a:r>
            <a:r>
              <a:rPr sz="4200" b="1" u="heavy" baseline="6944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4200" b="1" baseline="6944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Helen’s birthday?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99465" y="3886353"/>
            <a:ext cx="6887845" cy="11626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1315">
              <a:lnSpc>
                <a:spcPct val="100000"/>
              </a:lnSpc>
              <a:spcBef>
                <a:spcPts val="100"/>
              </a:spcBef>
              <a:tabLst>
                <a:tab pos="1329055"/>
              </a:tabLst>
            </a:pPr>
            <a:r>
              <a:rPr sz="2800" b="1" spc="-25">
                <a:solidFill>
                  <a:srgbClr val="FF0000"/>
                </a:solidFill>
                <a:latin typeface="Times New Roman"/>
                <a:cs typeface="Times New Roman"/>
              </a:rPr>
              <a:t>Do</a:t>
            </a:r>
            <a:r>
              <a:rPr sz="2800" b="1">
                <a:solidFill>
                  <a:srgbClr val="FF0000"/>
                </a:solidFill>
                <a:latin typeface="Times New Roman"/>
                <a:cs typeface="Times New Roman"/>
              </a:rPr>
              <a:t>	</a:t>
            </a:r>
            <a:r>
              <a:rPr sz="2800" b="1" spc="-20">
                <a:solidFill>
                  <a:srgbClr val="FF0000"/>
                </a:solidFill>
                <a:latin typeface="Times New Roman"/>
                <a:cs typeface="Times New Roman"/>
              </a:rPr>
              <a:t>your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230"/>
              </a:spcBef>
              <a:tabLst>
                <a:tab pos="1164590"/>
                <a:tab pos="2320290"/>
              </a:tabLst>
            </a:pP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	</a:t>
            </a:r>
            <a:r>
              <a:rPr sz="2800" b="1">
                <a:latin typeface="Times New Roman"/>
                <a:cs typeface="Times New Roman"/>
              </a:rPr>
              <a:t>parents</a:t>
            </a:r>
            <a:r>
              <a:rPr sz="2800" b="1" spc="-2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want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to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go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to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Beijing?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29565" y="1097228"/>
            <a:ext cx="819404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162675"/>
              </a:tabLst>
            </a:pPr>
            <a:r>
              <a:rPr sz="2800" b="1">
                <a:latin typeface="Times New Roman"/>
                <a:cs typeface="Times New Roman"/>
              </a:rPr>
              <a:t>3.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He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wants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to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come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to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Tom’s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birthday.</a:t>
            </a:r>
            <a:r>
              <a:rPr sz="2800" b="1">
                <a:latin typeface="Times New Roman"/>
                <a:cs typeface="Times New Roman"/>
              </a:rPr>
              <a:t>	(</a:t>
            </a:r>
            <a:r>
              <a:rPr sz="2800" b="1">
                <a:latin typeface="Microsoft JhengHei"/>
                <a:cs typeface="Microsoft JhengHei"/>
              </a:rPr>
              <a:t>改为否定句</a:t>
            </a:r>
            <a:r>
              <a:rPr sz="2800" b="1" spc="-50">
                <a:latin typeface="Times New Roman"/>
                <a:cs typeface="Times New Roman"/>
              </a:rPr>
              <a:t>)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875494" y="1950668"/>
            <a:ext cx="414274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to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come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to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Tom’s </a:t>
            </a:r>
            <a:r>
              <a:rPr sz="2800" b="1" spc="-10">
                <a:latin typeface="Times New Roman"/>
                <a:cs typeface="Times New Roman"/>
              </a:rPr>
              <a:t>birthday.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29565" y="2804108"/>
            <a:ext cx="850963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887720"/>
              </a:tabLst>
            </a:pPr>
            <a:r>
              <a:rPr sz="2800" b="1">
                <a:latin typeface="Times New Roman"/>
                <a:cs typeface="Times New Roman"/>
              </a:rPr>
              <a:t>4.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We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have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lunch</a:t>
            </a:r>
            <a:r>
              <a:rPr sz="2800" b="1" spc="5">
                <a:latin typeface="Times New Roman"/>
                <a:cs typeface="Times New Roman"/>
              </a:rPr>
              <a:t> </a:t>
            </a:r>
            <a:r>
              <a:rPr sz="2800" b="1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at</a:t>
            </a:r>
            <a:r>
              <a:rPr sz="2800" b="1" u="heavy" spc="-1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800" b="1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twelve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every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day.</a:t>
            </a:r>
            <a:r>
              <a:rPr sz="2800" b="1">
                <a:latin typeface="Times New Roman"/>
                <a:cs typeface="Times New Roman"/>
              </a:rPr>
              <a:t>	(</a:t>
            </a:r>
            <a:r>
              <a:rPr sz="2800" b="1" spc="-10">
                <a:latin typeface="Microsoft JhengHei"/>
                <a:cs typeface="Microsoft JhengHei"/>
              </a:rPr>
              <a:t>对画线部分提问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29565" y="3657548"/>
            <a:ext cx="14414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)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97865" y="4902402"/>
            <a:ext cx="1066800" cy="25400"/>
          </a:xfrm>
          <a:custGeom>
            <a:rect l="l" t="t" r="r" b="b"/>
            <a:pathLst>
              <a:path w="1066800" h="25400">
                <a:moveTo>
                  <a:pt x="1066799" y="24891"/>
                </a:moveTo>
                <a:lnTo>
                  <a:pt x="0" y="24891"/>
                </a:lnTo>
                <a:lnTo>
                  <a:pt x="0" y="0"/>
                </a:lnTo>
                <a:lnTo>
                  <a:pt x="1066799" y="0"/>
                </a:lnTo>
                <a:lnTo>
                  <a:pt x="1066799" y="24891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659765" y="1914678"/>
            <a:ext cx="302006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2072639"/>
              </a:tabLst>
            </a:pPr>
            <a:r>
              <a:rPr sz="4200" b="1" baseline="-5952">
                <a:latin typeface="Times New Roman"/>
                <a:cs typeface="Times New Roman"/>
              </a:rPr>
              <a:t>He</a:t>
            </a:r>
            <a:r>
              <a:rPr sz="4200" b="1" spc="-7" baseline="-5952">
                <a:latin typeface="Times New Roman"/>
                <a:cs typeface="Times New Roman"/>
              </a:rPr>
              <a:t> </a:t>
            </a:r>
            <a:r>
              <a:rPr sz="2800" u="heavy" spc="12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 </a:t>
            </a:r>
            <a:r>
              <a:rPr sz="2800" b="1" u="heavy" spc="-10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doesn’t</a:t>
            </a:r>
            <a:r>
              <a:rPr sz="2800" b="1">
                <a:solidFill>
                  <a:srgbClr val="FF0000"/>
                </a:solidFill>
                <a:latin typeface="Times New Roman"/>
                <a:cs typeface="Times New Roman"/>
              </a:rPr>
              <a:t>	</a:t>
            </a:r>
            <a:r>
              <a:rPr sz="2800" u="heavy" spc="645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800" b="1" u="heavy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want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69302" y="3622884"/>
            <a:ext cx="7436484" cy="13404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17295"/>
                <a:tab pos="2510155"/>
              </a:tabLst>
            </a:pPr>
            <a:r>
              <a:rPr sz="2800" b="1" spc="-20">
                <a:solidFill>
                  <a:srgbClr val="FF0000"/>
                </a:solidFill>
                <a:latin typeface="Times New Roman"/>
                <a:cs typeface="Times New Roman"/>
              </a:rPr>
              <a:t>What</a:t>
            </a:r>
            <a:r>
              <a:rPr sz="2800" b="1">
                <a:solidFill>
                  <a:srgbClr val="FF0000"/>
                </a:solidFill>
                <a:latin typeface="Times New Roman"/>
                <a:cs typeface="Times New Roman"/>
              </a:rPr>
              <a:t>	</a:t>
            </a:r>
            <a:r>
              <a:rPr sz="2800" b="1" spc="-20">
                <a:solidFill>
                  <a:srgbClr val="FF0000"/>
                </a:solidFill>
                <a:latin typeface="Times New Roman"/>
                <a:cs typeface="Times New Roman"/>
              </a:rPr>
              <a:t>time</a:t>
            </a:r>
            <a:r>
              <a:rPr sz="2800" b="1">
                <a:solidFill>
                  <a:srgbClr val="FF0000"/>
                </a:solidFill>
                <a:latin typeface="Times New Roman"/>
                <a:cs typeface="Times New Roman"/>
              </a:rPr>
              <a:t>	</a:t>
            </a:r>
            <a:r>
              <a:rPr sz="2800" b="1" spc="-25">
                <a:solidFill>
                  <a:srgbClr val="FF0000"/>
                </a:solidFill>
                <a:latin typeface="Times New Roman"/>
                <a:cs typeface="Times New Roman"/>
              </a:rPr>
              <a:t>do</a:t>
            </a:r>
            <a:endParaRPr sz="2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150">
              <a:latin typeface="Times New Roman"/>
              <a:cs typeface="Times New Roman"/>
            </a:endParaRPr>
          </a:p>
          <a:p>
            <a:pPr marL="1083945">
              <a:lnSpc>
                <a:spcPct val="100000"/>
              </a:lnSpc>
              <a:tabLst>
                <a:tab pos="2236470"/>
                <a:tab pos="3392170"/>
              </a:tabLst>
            </a:pP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	</a:t>
            </a:r>
            <a:r>
              <a:rPr sz="2800" b="1">
                <a:latin typeface="Times New Roman"/>
                <a:cs typeface="Times New Roman"/>
              </a:rPr>
              <a:t>you</a:t>
            </a:r>
            <a:r>
              <a:rPr sz="2800" b="1" spc="-2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have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lunch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every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day?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958929" y="4181625"/>
            <a:ext cx="18713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Times New Roman"/>
                <a:cs typeface="Times New Roman"/>
              </a:rPr>
              <a:t>R·</a:t>
            </a:r>
            <a:r>
              <a:rPr sz="2400" b="1" spc="-10">
                <a:latin typeface="Microsoft JhengHei"/>
                <a:cs typeface="Microsoft JhengHei"/>
              </a:rPr>
              <a:t>七年级上册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97496" y="1012337"/>
            <a:ext cx="679704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606550"/>
              </a:tabLst>
            </a:pPr>
            <a:r>
              <a:rPr sz="4000">
                <a:solidFill>
                  <a:srgbClr val="000000"/>
                </a:solidFill>
              </a:rPr>
              <a:t>Unit</a:t>
            </a:r>
            <a:r>
              <a:rPr sz="4000" spc="-15">
                <a:solidFill>
                  <a:srgbClr val="000000"/>
                </a:solidFill>
              </a:rPr>
              <a:t> </a:t>
            </a:r>
            <a:r>
              <a:rPr sz="4000" spc="-50">
                <a:solidFill>
                  <a:srgbClr val="000000"/>
                </a:solidFill>
              </a:rPr>
              <a:t>8</a:t>
            </a:r>
            <a:r>
              <a:rPr sz="4000">
                <a:solidFill>
                  <a:srgbClr val="000000"/>
                </a:solidFill>
              </a:rPr>
              <a:t>	When</a:t>
            </a:r>
            <a:r>
              <a:rPr sz="4000" spc="-20">
                <a:solidFill>
                  <a:srgbClr val="000000"/>
                </a:solidFill>
              </a:rPr>
              <a:t> </a:t>
            </a:r>
            <a:r>
              <a:rPr sz="4000">
                <a:solidFill>
                  <a:srgbClr val="000000"/>
                </a:solidFill>
              </a:rPr>
              <a:t>is</a:t>
            </a:r>
            <a:r>
              <a:rPr sz="4000" spc="-10">
                <a:solidFill>
                  <a:srgbClr val="000000"/>
                </a:solidFill>
              </a:rPr>
              <a:t> </a:t>
            </a:r>
            <a:r>
              <a:rPr sz="4000">
                <a:solidFill>
                  <a:srgbClr val="000000"/>
                </a:solidFill>
              </a:rPr>
              <a:t>your</a:t>
            </a:r>
            <a:r>
              <a:rPr sz="4000" spc="-5">
                <a:solidFill>
                  <a:srgbClr val="000000"/>
                </a:solidFill>
              </a:rPr>
              <a:t> </a:t>
            </a:r>
            <a:r>
              <a:rPr sz="4000" spc="-10">
                <a:solidFill>
                  <a:srgbClr val="000000"/>
                </a:solidFill>
              </a:rPr>
              <a:t>birthday?</a:t>
            </a:r>
            <a:endParaRPr sz="4000"/>
          </a:p>
        </p:txBody>
      </p:sp>
      <p:sp>
        <p:nvSpPr>
          <p:cNvPr id="4" name="object 4"/>
          <p:cNvSpPr txBox="1"/>
          <p:nvPr/>
        </p:nvSpPr>
        <p:spPr>
          <a:xfrm>
            <a:off x="1913889" y="2230431"/>
            <a:ext cx="528193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873885"/>
              </a:tabLst>
            </a:pPr>
            <a:r>
              <a:rPr sz="3200" b="1">
                <a:latin typeface="Times New Roman"/>
                <a:cs typeface="Times New Roman"/>
              </a:rPr>
              <a:t>Section</a:t>
            </a:r>
            <a:r>
              <a:rPr sz="3200" b="1" spc="-20">
                <a:latin typeface="Times New Roman"/>
                <a:cs typeface="Times New Roman"/>
              </a:rPr>
              <a:t> </a:t>
            </a:r>
            <a:r>
              <a:rPr sz="3200" b="1" spc="-50">
                <a:latin typeface="Times New Roman"/>
                <a:cs typeface="Times New Roman"/>
              </a:rPr>
              <a:t>A</a:t>
            </a:r>
            <a:r>
              <a:rPr sz="3200" b="1">
                <a:latin typeface="Times New Roman"/>
                <a:cs typeface="Times New Roman"/>
              </a:rPr>
              <a:t>	Grammar</a:t>
            </a:r>
            <a:r>
              <a:rPr sz="3200" b="1" spc="20">
                <a:latin typeface="Times New Roman"/>
                <a:cs typeface="Times New Roman"/>
              </a:rPr>
              <a:t> </a:t>
            </a:r>
            <a:r>
              <a:rPr sz="3200" b="1" spc="-10">
                <a:latin typeface="Times New Roman"/>
                <a:cs typeface="Times New Roman"/>
              </a:rPr>
              <a:t>Focus-</a:t>
            </a:r>
            <a:r>
              <a:rPr sz="3200" b="1" spc="-25">
                <a:latin typeface="Times New Roman"/>
                <a:cs typeface="Times New Roman"/>
              </a:rPr>
              <a:t>3c</a:t>
            </a:r>
            <a:endParaRPr sz="32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4337" y="246381"/>
            <a:ext cx="219583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New</a:t>
            </a:r>
            <a:r>
              <a:rPr spc="-15"/>
              <a:t> </a:t>
            </a:r>
            <a:r>
              <a:rPr spc="-10"/>
              <a:t>words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602864" y="906441"/>
            <a:ext cx="101219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1. </a:t>
            </a:r>
            <a:r>
              <a:rPr sz="2800" b="1" spc="-10">
                <a:latin typeface="Times New Roman"/>
                <a:cs typeface="Times New Roman"/>
              </a:rPr>
              <a:t>first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3691092" y="1340349"/>
            <a:ext cx="2133600" cy="0"/>
          </a:xfrm>
          <a:custGeom>
            <a:rect l="l" t="t" r="r" b="b"/>
            <a:pathLst>
              <a:path w="2133600">
                <a:moveTo>
                  <a:pt x="0" y="0"/>
                </a:moveTo>
                <a:lnTo>
                  <a:pt x="21336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2602864" y="1392902"/>
            <a:ext cx="140779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2. </a:t>
            </a:r>
            <a:r>
              <a:rPr sz="2800" b="1" spc="-10">
                <a:latin typeface="Times New Roman"/>
                <a:cs typeface="Times New Roman"/>
              </a:rPr>
              <a:t>second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4086790" y="1826810"/>
            <a:ext cx="2311400" cy="0"/>
          </a:xfrm>
          <a:custGeom>
            <a:rect l="l" t="t" r="r" b="b"/>
            <a:pathLst>
              <a:path w="2311400">
                <a:moveTo>
                  <a:pt x="0" y="0"/>
                </a:moveTo>
                <a:lnTo>
                  <a:pt x="23114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3918841" y="2313271"/>
            <a:ext cx="2311400" cy="0"/>
          </a:xfrm>
          <a:custGeom>
            <a:rect l="l" t="t" r="r" b="b"/>
            <a:pathLst>
              <a:path w="2311400">
                <a:moveTo>
                  <a:pt x="0" y="0"/>
                </a:moveTo>
                <a:lnTo>
                  <a:pt x="23114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2602864" y="1819622"/>
            <a:ext cx="1151255" cy="998855"/>
          </a:xfrm>
          <a:prstGeom prst="rect">
            <a:avLst/>
          </a:prstGeom>
        </p:spPr>
        <p:txBody>
          <a:bodyPr vert="horz" wrap="square" lIns="0" tIns="72390" rIns="0" bIns="0" rtlCol="0">
            <a:spAutoFit/>
          </a:bodyPr>
          <a:lstStyle/>
          <a:p>
            <a:pPr marL="368300" indent="-355600">
              <a:lnSpc>
                <a:spcPct val="100000"/>
              </a:lnSpc>
              <a:spcBef>
                <a:spcPts val="570"/>
              </a:spcBef>
              <a:buAutoNum type="arabicPeriod" startAt="3"/>
              <a:tabLst>
                <a:tab pos="368300"/>
              </a:tabLst>
            </a:pPr>
            <a:r>
              <a:rPr sz="2800" b="1" spc="-10">
                <a:latin typeface="Times New Roman"/>
                <a:cs typeface="Times New Roman"/>
              </a:rPr>
              <a:t>third</a:t>
            </a:r>
            <a:endParaRPr sz="2800">
              <a:latin typeface="Times New Roman"/>
              <a:cs typeface="Times New Roman"/>
            </a:endParaRPr>
          </a:p>
          <a:p>
            <a:pPr marL="368300" indent="-355600">
              <a:lnSpc>
                <a:spcPct val="100000"/>
              </a:lnSpc>
              <a:spcBef>
                <a:spcPts val="470"/>
              </a:spcBef>
              <a:buAutoNum type="arabicPeriod" startAt="3"/>
              <a:tabLst>
                <a:tab pos="368300"/>
              </a:tabLst>
            </a:pPr>
            <a:r>
              <a:rPr sz="2800" b="1" spc="-10">
                <a:latin typeface="Times New Roman"/>
                <a:cs typeface="Times New Roman"/>
              </a:rPr>
              <a:t>fifth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3800467" y="2799731"/>
            <a:ext cx="2311400" cy="0"/>
          </a:xfrm>
          <a:custGeom>
            <a:rect l="l" t="t" r="r" b="b"/>
            <a:pathLst>
              <a:path w="2311400">
                <a:moveTo>
                  <a:pt x="0" y="0"/>
                </a:moveTo>
                <a:lnTo>
                  <a:pt x="23114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4096744" y="3286192"/>
            <a:ext cx="2311400" cy="0"/>
          </a:xfrm>
          <a:custGeom>
            <a:rect l="l" t="t" r="r" b="b"/>
            <a:pathLst>
              <a:path w="2311400">
                <a:moveTo>
                  <a:pt x="0" y="0"/>
                </a:moveTo>
                <a:lnTo>
                  <a:pt x="23114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2602864" y="2792543"/>
            <a:ext cx="1329055" cy="998855"/>
          </a:xfrm>
          <a:prstGeom prst="rect">
            <a:avLst/>
          </a:prstGeom>
        </p:spPr>
        <p:txBody>
          <a:bodyPr vert="horz" wrap="square" lIns="0" tIns="72390" rIns="0" bIns="0" rtlCol="0">
            <a:spAutoFit/>
          </a:bodyPr>
          <a:lstStyle/>
          <a:p>
            <a:pPr marL="368300" indent="-355600">
              <a:lnSpc>
                <a:spcPct val="100000"/>
              </a:lnSpc>
              <a:spcBef>
                <a:spcPts val="570"/>
              </a:spcBef>
              <a:buAutoNum type="arabicPeriod" startAt="5"/>
              <a:tabLst>
                <a:tab pos="368300"/>
              </a:tabLst>
            </a:pPr>
            <a:r>
              <a:rPr sz="2800" b="1" spc="-10">
                <a:latin typeface="Times New Roman"/>
                <a:cs typeface="Times New Roman"/>
              </a:rPr>
              <a:t>eighth</a:t>
            </a:r>
            <a:endParaRPr sz="2800">
              <a:latin typeface="Times New Roman"/>
              <a:cs typeface="Times New Roman"/>
            </a:endParaRPr>
          </a:p>
          <a:p>
            <a:pPr marL="368300" indent="-355600">
              <a:lnSpc>
                <a:spcPct val="100000"/>
              </a:lnSpc>
              <a:spcBef>
                <a:spcPts val="470"/>
              </a:spcBef>
              <a:buAutoNum type="arabicPeriod" startAt="5"/>
              <a:tabLst>
                <a:tab pos="368300"/>
              </a:tabLst>
            </a:pPr>
            <a:r>
              <a:rPr sz="2800" b="1" spc="-10">
                <a:latin typeface="Times New Roman"/>
                <a:cs typeface="Times New Roman"/>
              </a:rPr>
              <a:t>ninth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3958807" y="3772653"/>
            <a:ext cx="2311400" cy="0"/>
          </a:xfrm>
          <a:custGeom>
            <a:rect l="l" t="t" r="r" b="b"/>
            <a:pathLst>
              <a:path w="2311400">
                <a:moveTo>
                  <a:pt x="0" y="0"/>
                </a:moveTo>
                <a:lnTo>
                  <a:pt x="23114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2602864" y="3825206"/>
            <a:ext cx="144716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7. </a:t>
            </a:r>
            <a:r>
              <a:rPr sz="2800" b="1" spc="-10">
                <a:latin typeface="Times New Roman"/>
                <a:cs typeface="Times New Roman"/>
              </a:rPr>
              <a:t>twelfth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4214792" y="4259114"/>
            <a:ext cx="2311400" cy="0"/>
          </a:xfrm>
          <a:custGeom>
            <a:rect l="l" t="t" r="r" b="b"/>
            <a:pathLst>
              <a:path w="2311400">
                <a:moveTo>
                  <a:pt x="0" y="0"/>
                </a:moveTo>
                <a:lnTo>
                  <a:pt x="23114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2602864" y="4311667"/>
            <a:ext cx="180213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8. </a:t>
            </a:r>
            <a:r>
              <a:rPr sz="2800" b="1" spc="-10">
                <a:latin typeface="Times New Roman"/>
                <a:cs typeface="Times New Roman"/>
              </a:rPr>
              <a:t>twentieth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/>
          <p:nvPr/>
        </p:nvSpPr>
        <p:spPr>
          <a:xfrm>
            <a:off x="4569999" y="4745575"/>
            <a:ext cx="2311400" cy="0"/>
          </a:xfrm>
          <a:custGeom>
            <a:rect l="l" t="t" r="r" b="b"/>
            <a:pathLst>
              <a:path w="2311400">
                <a:moveTo>
                  <a:pt x="0" y="0"/>
                </a:moveTo>
                <a:lnTo>
                  <a:pt x="23114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 txBox="1"/>
          <p:nvPr/>
        </p:nvSpPr>
        <p:spPr>
          <a:xfrm>
            <a:off x="4814253" y="887095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0000"/>
                </a:solidFill>
                <a:latin typeface="Microsoft JhengHei"/>
                <a:cs typeface="Microsoft JhengHei"/>
              </a:rPr>
              <a:t>第一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814253" y="1374457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0000"/>
                </a:solidFill>
                <a:latin typeface="Microsoft JhengHei"/>
                <a:cs typeface="Microsoft JhengHei"/>
              </a:rPr>
              <a:t>第二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4814253" y="1860232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0000"/>
                </a:solidFill>
                <a:latin typeface="Microsoft JhengHei"/>
                <a:cs typeface="Microsoft JhengHei"/>
              </a:rPr>
              <a:t>第三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4814253" y="2346007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0000"/>
                </a:solidFill>
                <a:latin typeface="Microsoft JhengHei"/>
                <a:cs typeface="Microsoft JhengHei"/>
              </a:rPr>
              <a:t>第五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814253" y="2830195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0000"/>
                </a:solidFill>
                <a:latin typeface="Microsoft JhengHei"/>
                <a:cs typeface="Microsoft JhengHei"/>
              </a:rPr>
              <a:t>第八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814253" y="3315970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FF0000"/>
                </a:solidFill>
                <a:latin typeface="Microsoft JhengHei"/>
                <a:cs typeface="Microsoft JhengHei"/>
              </a:rPr>
              <a:t>第九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814253" y="3801745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FF0000"/>
                </a:solidFill>
                <a:latin typeface="Microsoft JhengHei"/>
                <a:cs typeface="Microsoft JhengHei"/>
              </a:rPr>
              <a:t>第十二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4814253" y="4287520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solidFill>
                  <a:srgbClr val="FF0000"/>
                </a:solidFill>
                <a:latin typeface="Microsoft JhengHei"/>
                <a:cs typeface="Microsoft JhengHei"/>
              </a:rPr>
              <a:t>第二十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449262" y="1284287"/>
          <a:ext cx="8293100" cy="36239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503295"/>
                <a:gridCol w="4776470"/>
              </a:tblGrid>
              <a:tr h="883285">
                <a:tc>
                  <a:txBody>
                    <a:bodyPr vert="horz" wrap="square"/>
                    <a:lstStyle/>
                    <a:p>
                      <a:pPr marL="90805" marR="1515110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2600" b="1">
                          <a:latin typeface="Times New Roman"/>
                          <a:cs typeface="Times New Roman"/>
                        </a:rPr>
                        <a:t>When</a:t>
                      </a:r>
                      <a:r>
                        <a:rPr sz="26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is</a:t>
                      </a:r>
                      <a:r>
                        <a:rPr sz="26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 spc="-20">
                          <a:latin typeface="Times New Roman"/>
                          <a:cs typeface="Times New Roman"/>
                        </a:rPr>
                        <a:t>your </a:t>
                      </a:r>
                      <a:r>
                        <a:rPr sz="2600" b="1" spc="-10">
                          <a:latin typeface="Times New Roman"/>
                          <a:cs typeface="Times New Roman"/>
                        </a:rPr>
                        <a:t>birthday?</a:t>
                      </a: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3D69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1830"/>
                        </a:spcBef>
                      </a:pPr>
                      <a:r>
                        <a:rPr sz="2600" b="1">
                          <a:latin typeface="Times New Roman"/>
                          <a:cs typeface="Times New Roman"/>
                        </a:rPr>
                        <a:t>My</a:t>
                      </a:r>
                      <a:r>
                        <a:rPr sz="26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birthday</a:t>
                      </a:r>
                      <a:r>
                        <a:rPr sz="26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is</a:t>
                      </a:r>
                      <a:r>
                        <a:rPr sz="26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on</a:t>
                      </a:r>
                      <a:r>
                        <a:rPr sz="26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May</a:t>
                      </a:r>
                      <a:r>
                        <a:rPr sz="26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 spc="-20">
                          <a:latin typeface="Times New Roman"/>
                          <a:cs typeface="Times New Roman"/>
                        </a:rPr>
                        <a:t>2nd.</a:t>
                      </a: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23241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3D69B"/>
                    </a:solidFill>
                  </a:tcPr>
                </a:tc>
              </a:tr>
              <a:tr h="487045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2600" b="1">
                          <a:latin typeface="Times New Roman"/>
                          <a:cs typeface="Times New Roman"/>
                        </a:rPr>
                        <a:t>When</a:t>
                      </a:r>
                      <a:r>
                        <a:rPr sz="26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is</a:t>
                      </a:r>
                      <a:r>
                        <a:rPr sz="26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his</a:t>
                      </a:r>
                      <a:r>
                        <a:rPr sz="2600" b="1" spc="-10">
                          <a:latin typeface="Times New Roman"/>
                          <a:cs typeface="Times New Roman"/>
                        </a:rPr>
                        <a:t> birthday?</a:t>
                      </a: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3D69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2600" b="1">
                          <a:latin typeface="Times New Roman"/>
                          <a:cs typeface="Times New Roman"/>
                        </a:rPr>
                        <a:t>His</a:t>
                      </a:r>
                      <a:r>
                        <a:rPr sz="26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birthday</a:t>
                      </a:r>
                      <a:r>
                        <a:rPr sz="26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is</a:t>
                      </a:r>
                      <a:r>
                        <a:rPr sz="26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on</a:t>
                      </a:r>
                      <a:r>
                        <a:rPr sz="26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January</a:t>
                      </a:r>
                      <a:r>
                        <a:rPr sz="26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 spc="-10">
                          <a:latin typeface="Times New Roman"/>
                          <a:cs typeface="Times New Roman"/>
                        </a:rPr>
                        <a:t>17th.</a:t>
                      </a: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3D69B"/>
                    </a:solidFill>
                  </a:tcPr>
                </a:tc>
              </a:tr>
              <a:tr h="487045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2600" b="1">
                          <a:latin typeface="Times New Roman"/>
                          <a:cs typeface="Times New Roman"/>
                        </a:rPr>
                        <a:t>When</a:t>
                      </a:r>
                      <a:r>
                        <a:rPr sz="26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is</a:t>
                      </a:r>
                      <a:r>
                        <a:rPr sz="26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her</a:t>
                      </a:r>
                      <a:r>
                        <a:rPr sz="2600" b="1" spc="-10">
                          <a:latin typeface="Times New Roman"/>
                          <a:cs typeface="Times New Roman"/>
                        </a:rPr>
                        <a:t> birthday?</a:t>
                      </a: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3D69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2600" b="1">
                          <a:latin typeface="Times New Roman"/>
                          <a:cs typeface="Times New Roman"/>
                        </a:rPr>
                        <a:t>It’s</a:t>
                      </a:r>
                      <a:r>
                        <a:rPr sz="26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in</a:t>
                      </a:r>
                      <a:r>
                        <a:rPr sz="26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 spc="-10">
                          <a:latin typeface="Times New Roman"/>
                          <a:cs typeface="Times New Roman"/>
                        </a:rPr>
                        <a:t>August.</a:t>
                      </a: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3D69B"/>
                    </a:solidFill>
                  </a:tcPr>
                </a:tc>
              </a:tr>
              <a:tr h="883285">
                <a:tc>
                  <a:txBody>
                    <a:bodyPr vert="horz" wrap="square"/>
                    <a:lstStyle/>
                    <a:p>
                      <a:pPr marL="90805" marR="1223010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2600" b="1">
                          <a:latin typeface="Times New Roman"/>
                          <a:cs typeface="Times New Roman"/>
                        </a:rPr>
                        <a:t>When</a:t>
                      </a:r>
                      <a:r>
                        <a:rPr sz="26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is</a:t>
                      </a:r>
                      <a:r>
                        <a:rPr sz="2600" b="1" spc="-10">
                          <a:latin typeface="Times New Roman"/>
                          <a:cs typeface="Times New Roman"/>
                        </a:rPr>
                        <a:t> Alice’s birthday?</a:t>
                      </a: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3D69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 marR="480059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2600" b="1">
                          <a:latin typeface="Times New Roman"/>
                          <a:cs typeface="Times New Roman"/>
                        </a:rPr>
                        <a:t>Her</a:t>
                      </a:r>
                      <a:r>
                        <a:rPr sz="26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birthday</a:t>
                      </a:r>
                      <a:r>
                        <a:rPr sz="26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is</a:t>
                      </a:r>
                      <a:r>
                        <a:rPr sz="26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on</a:t>
                      </a:r>
                      <a:r>
                        <a:rPr sz="26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 spc="-10">
                          <a:latin typeface="Times New Roman"/>
                          <a:cs typeface="Times New Roman"/>
                        </a:rPr>
                        <a:t>September </a:t>
                      </a:r>
                      <a:r>
                        <a:rPr sz="2600" b="1" spc="-20">
                          <a:latin typeface="Times New Roman"/>
                          <a:cs typeface="Times New Roman"/>
                        </a:rPr>
                        <a:t>5th.</a:t>
                      </a: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3D69B"/>
                    </a:solidFill>
                  </a:tcPr>
                </a:tc>
              </a:tr>
              <a:tr h="883285">
                <a:tc>
                  <a:txBody>
                    <a:bodyPr vert="horz" wrap="square"/>
                    <a:lstStyle/>
                    <a:p>
                      <a:pPr marL="90805" marR="333375">
                        <a:lnSpc>
                          <a:spcPct val="100000"/>
                        </a:lnSpc>
                        <a:spcBef>
                          <a:spcPts val="270"/>
                        </a:spcBef>
                      </a:pPr>
                      <a:r>
                        <a:rPr sz="2600" b="1">
                          <a:latin typeface="Times New Roman"/>
                          <a:cs typeface="Times New Roman"/>
                        </a:rPr>
                        <a:t>When</a:t>
                      </a:r>
                      <a:r>
                        <a:rPr sz="26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is</a:t>
                      </a:r>
                      <a:r>
                        <a:rPr sz="26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your</a:t>
                      </a:r>
                      <a:r>
                        <a:rPr sz="26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 spc="-10">
                          <a:latin typeface="Times New Roman"/>
                          <a:cs typeface="Times New Roman"/>
                        </a:rPr>
                        <a:t>father’s birthday?</a:t>
                      </a: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342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3D69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1830"/>
                        </a:spcBef>
                      </a:pPr>
                      <a:r>
                        <a:rPr sz="2600" b="1">
                          <a:latin typeface="Times New Roman"/>
                          <a:cs typeface="Times New Roman"/>
                        </a:rPr>
                        <a:t>His</a:t>
                      </a:r>
                      <a:r>
                        <a:rPr sz="2600" b="1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birthday</a:t>
                      </a:r>
                      <a:r>
                        <a:rPr sz="26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is</a:t>
                      </a:r>
                      <a:r>
                        <a:rPr sz="26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on</a:t>
                      </a:r>
                      <a:r>
                        <a:rPr sz="26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>
                          <a:latin typeface="Times New Roman"/>
                          <a:cs typeface="Times New Roman"/>
                        </a:rPr>
                        <a:t>April</a:t>
                      </a:r>
                      <a:r>
                        <a:rPr sz="26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600" b="1" spc="-10">
                          <a:latin typeface="Times New Roman"/>
                          <a:cs typeface="Times New Roman"/>
                        </a:rPr>
                        <a:t>21st.</a:t>
                      </a: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23241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C3D69B"/>
                    </a:solidFill>
                  </a:tcPr>
                </a:tc>
              </a:tr>
            </a:tbl>
          </a:graphicData>
        </a:graphic>
      </p:graphicFrame>
      <p:sp>
        <p:nvSpPr>
          <p:cNvPr id="3" name="object 3"/>
          <p:cNvSpPr/>
          <p:nvPr/>
        </p:nvSpPr>
        <p:spPr>
          <a:xfrm>
            <a:off x="395286" y="423862"/>
            <a:ext cx="3378200" cy="714375"/>
          </a:xfrm>
          <a:custGeom>
            <a:rect l="l" t="t" r="r" b="b"/>
            <a:pathLst>
              <a:path w="3378200" h="714375">
                <a:moveTo>
                  <a:pt x="1689099" y="0"/>
                </a:moveTo>
                <a:close/>
              </a:path>
              <a:path w="3378200" h="714375">
                <a:moveTo>
                  <a:pt x="3378199" y="357187"/>
                </a:moveTo>
                <a:lnTo>
                  <a:pt x="1" y="357187"/>
                </a:lnTo>
                <a:lnTo>
                  <a:pt x="1647" y="341276"/>
                </a:lnTo>
                <a:lnTo>
                  <a:pt x="25784" y="294672"/>
                </a:lnTo>
                <a:lnTo>
                  <a:pt x="57189" y="264687"/>
                </a:lnTo>
                <a:lnTo>
                  <a:pt x="100203" y="235706"/>
                </a:lnTo>
                <a:lnTo>
                  <a:pt x="154279" y="207844"/>
                </a:lnTo>
                <a:lnTo>
                  <a:pt x="218865" y="181217"/>
                </a:lnTo>
                <a:lnTo>
                  <a:pt x="254929" y="168403"/>
                </a:lnTo>
                <a:lnTo>
                  <a:pt x="293414" y="155942"/>
                </a:lnTo>
                <a:lnTo>
                  <a:pt x="334253" y="143848"/>
                </a:lnTo>
                <a:lnTo>
                  <a:pt x="377376" y="132135"/>
                </a:lnTo>
                <a:lnTo>
                  <a:pt x="422715" y="120818"/>
                </a:lnTo>
                <a:lnTo>
                  <a:pt x="470201" y="109912"/>
                </a:lnTo>
                <a:lnTo>
                  <a:pt x="519766" y="99431"/>
                </a:lnTo>
                <a:lnTo>
                  <a:pt x="571340" y="89389"/>
                </a:lnTo>
                <a:lnTo>
                  <a:pt x="624856" y="79801"/>
                </a:lnTo>
                <a:lnTo>
                  <a:pt x="680245" y="70682"/>
                </a:lnTo>
                <a:lnTo>
                  <a:pt x="737438" y="62046"/>
                </a:lnTo>
                <a:lnTo>
                  <a:pt x="796366" y="53908"/>
                </a:lnTo>
                <a:lnTo>
                  <a:pt x="856960" y="46282"/>
                </a:lnTo>
                <a:lnTo>
                  <a:pt x="919153" y="39182"/>
                </a:lnTo>
                <a:lnTo>
                  <a:pt x="982875" y="32624"/>
                </a:lnTo>
                <a:lnTo>
                  <a:pt x="1048057" y="26621"/>
                </a:lnTo>
                <a:lnTo>
                  <a:pt x="1114632" y="21189"/>
                </a:lnTo>
                <a:lnTo>
                  <a:pt x="1182530" y="16341"/>
                </a:lnTo>
                <a:lnTo>
                  <a:pt x="1251683" y="12093"/>
                </a:lnTo>
                <a:lnTo>
                  <a:pt x="1322021" y="8458"/>
                </a:lnTo>
                <a:lnTo>
                  <a:pt x="1393478" y="5452"/>
                </a:lnTo>
                <a:lnTo>
                  <a:pt x="1465983" y="3088"/>
                </a:lnTo>
                <a:lnTo>
                  <a:pt x="1539468" y="1382"/>
                </a:lnTo>
                <a:lnTo>
                  <a:pt x="1613866" y="348"/>
                </a:lnTo>
                <a:lnTo>
                  <a:pt x="1689099" y="0"/>
                </a:lnTo>
                <a:lnTo>
                  <a:pt x="1764339" y="348"/>
                </a:lnTo>
                <a:lnTo>
                  <a:pt x="1838736" y="1382"/>
                </a:lnTo>
                <a:lnTo>
                  <a:pt x="1912221" y="3088"/>
                </a:lnTo>
                <a:lnTo>
                  <a:pt x="1984726" y="5452"/>
                </a:lnTo>
                <a:lnTo>
                  <a:pt x="2056182" y="8458"/>
                </a:lnTo>
                <a:lnTo>
                  <a:pt x="2126521" y="12093"/>
                </a:lnTo>
                <a:lnTo>
                  <a:pt x="2195673" y="16341"/>
                </a:lnTo>
                <a:lnTo>
                  <a:pt x="2263571" y="21189"/>
                </a:lnTo>
                <a:lnTo>
                  <a:pt x="2330146" y="26621"/>
                </a:lnTo>
                <a:lnTo>
                  <a:pt x="2395328" y="32624"/>
                </a:lnTo>
                <a:lnTo>
                  <a:pt x="2459050" y="39182"/>
                </a:lnTo>
                <a:lnTo>
                  <a:pt x="2521242" y="46282"/>
                </a:lnTo>
                <a:lnTo>
                  <a:pt x="2581837" y="53908"/>
                </a:lnTo>
                <a:lnTo>
                  <a:pt x="2640765" y="62046"/>
                </a:lnTo>
                <a:lnTo>
                  <a:pt x="2697957" y="70682"/>
                </a:lnTo>
                <a:lnTo>
                  <a:pt x="2753346" y="79802"/>
                </a:lnTo>
                <a:lnTo>
                  <a:pt x="2806862" y="89389"/>
                </a:lnTo>
                <a:lnTo>
                  <a:pt x="2858436" y="99431"/>
                </a:lnTo>
                <a:lnTo>
                  <a:pt x="2908001" y="109912"/>
                </a:lnTo>
                <a:lnTo>
                  <a:pt x="2955487" y="120818"/>
                </a:lnTo>
                <a:lnTo>
                  <a:pt x="3000826" y="132135"/>
                </a:lnTo>
                <a:lnTo>
                  <a:pt x="3043949" y="143848"/>
                </a:lnTo>
                <a:lnTo>
                  <a:pt x="3084787" y="155942"/>
                </a:lnTo>
                <a:lnTo>
                  <a:pt x="3123273" y="168404"/>
                </a:lnTo>
                <a:lnTo>
                  <a:pt x="3159336" y="181217"/>
                </a:lnTo>
                <a:lnTo>
                  <a:pt x="3223922" y="207844"/>
                </a:lnTo>
                <a:lnTo>
                  <a:pt x="3277997" y="235706"/>
                </a:lnTo>
                <a:lnTo>
                  <a:pt x="3321012" y="264688"/>
                </a:lnTo>
                <a:lnTo>
                  <a:pt x="3352416" y="294673"/>
                </a:lnTo>
                <a:lnTo>
                  <a:pt x="3376554" y="341277"/>
                </a:lnTo>
                <a:lnTo>
                  <a:pt x="3378199" y="357187"/>
                </a:lnTo>
                <a:close/>
              </a:path>
              <a:path w="3378200" h="714375">
                <a:moveTo>
                  <a:pt x="1689100" y="714374"/>
                </a:moveTo>
                <a:lnTo>
                  <a:pt x="1613861" y="714026"/>
                </a:lnTo>
                <a:lnTo>
                  <a:pt x="1539465" y="712992"/>
                </a:lnTo>
                <a:lnTo>
                  <a:pt x="1465980" y="711286"/>
                </a:lnTo>
                <a:lnTo>
                  <a:pt x="1393475" y="708922"/>
                </a:lnTo>
                <a:lnTo>
                  <a:pt x="1322019" y="705916"/>
                </a:lnTo>
                <a:lnTo>
                  <a:pt x="1251680" y="702281"/>
                </a:lnTo>
                <a:lnTo>
                  <a:pt x="1182528" y="698033"/>
                </a:lnTo>
                <a:lnTo>
                  <a:pt x="1114630" y="693185"/>
                </a:lnTo>
                <a:lnTo>
                  <a:pt x="1048055" y="687753"/>
                </a:lnTo>
                <a:lnTo>
                  <a:pt x="982873" y="681750"/>
                </a:lnTo>
                <a:lnTo>
                  <a:pt x="919151" y="675192"/>
                </a:lnTo>
                <a:lnTo>
                  <a:pt x="856958" y="668092"/>
                </a:lnTo>
                <a:lnTo>
                  <a:pt x="796364" y="660466"/>
                </a:lnTo>
                <a:lnTo>
                  <a:pt x="737436" y="652328"/>
                </a:lnTo>
                <a:lnTo>
                  <a:pt x="680243" y="643692"/>
                </a:lnTo>
                <a:lnTo>
                  <a:pt x="624855" y="634573"/>
                </a:lnTo>
                <a:lnTo>
                  <a:pt x="571339" y="624985"/>
                </a:lnTo>
                <a:lnTo>
                  <a:pt x="519764" y="614943"/>
                </a:lnTo>
                <a:lnTo>
                  <a:pt x="470199" y="604462"/>
                </a:lnTo>
                <a:lnTo>
                  <a:pt x="422713" y="593556"/>
                </a:lnTo>
                <a:lnTo>
                  <a:pt x="377374" y="582239"/>
                </a:lnTo>
                <a:lnTo>
                  <a:pt x="334251" y="570526"/>
                </a:lnTo>
                <a:lnTo>
                  <a:pt x="293413" y="558432"/>
                </a:lnTo>
                <a:lnTo>
                  <a:pt x="254927" y="545970"/>
                </a:lnTo>
                <a:lnTo>
                  <a:pt x="218864" y="533157"/>
                </a:lnTo>
                <a:lnTo>
                  <a:pt x="154277" y="506530"/>
                </a:lnTo>
                <a:lnTo>
                  <a:pt x="100202" y="478668"/>
                </a:lnTo>
                <a:lnTo>
                  <a:pt x="57187" y="449686"/>
                </a:lnTo>
                <a:lnTo>
                  <a:pt x="25783" y="419702"/>
                </a:lnTo>
                <a:lnTo>
                  <a:pt x="1645" y="373097"/>
                </a:lnTo>
                <a:lnTo>
                  <a:pt x="0" y="357187"/>
                </a:lnTo>
                <a:lnTo>
                  <a:pt x="3378199" y="357187"/>
                </a:lnTo>
                <a:lnTo>
                  <a:pt x="3363593" y="404369"/>
                </a:lnTo>
                <a:lnTo>
                  <a:pt x="3338199" y="434812"/>
                </a:lnTo>
                <a:lnTo>
                  <a:pt x="3300921" y="464310"/>
                </a:lnTo>
                <a:lnTo>
                  <a:pt x="3252307" y="492746"/>
                </a:lnTo>
                <a:lnTo>
                  <a:pt x="3192908" y="520005"/>
                </a:lnTo>
                <a:lnTo>
                  <a:pt x="3123272" y="545970"/>
                </a:lnTo>
                <a:lnTo>
                  <a:pt x="3084787" y="558432"/>
                </a:lnTo>
                <a:lnTo>
                  <a:pt x="3043948" y="570526"/>
                </a:lnTo>
                <a:lnTo>
                  <a:pt x="3000825" y="582239"/>
                </a:lnTo>
                <a:lnTo>
                  <a:pt x="2955486" y="593556"/>
                </a:lnTo>
                <a:lnTo>
                  <a:pt x="2908000" y="604462"/>
                </a:lnTo>
                <a:lnTo>
                  <a:pt x="2858435" y="614943"/>
                </a:lnTo>
                <a:lnTo>
                  <a:pt x="2806861" y="624985"/>
                </a:lnTo>
                <a:lnTo>
                  <a:pt x="2753345" y="634573"/>
                </a:lnTo>
                <a:lnTo>
                  <a:pt x="2697956" y="643692"/>
                </a:lnTo>
                <a:lnTo>
                  <a:pt x="2640764" y="652328"/>
                </a:lnTo>
                <a:lnTo>
                  <a:pt x="2581836" y="660466"/>
                </a:lnTo>
                <a:lnTo>
                  <a:pt x="2521241" y="668092"/>
                </a:lnTo>
                <a:lnTo>
                  <a:pt x="2459049" y="675192"/>
                </a:lnTo>
                <a:lnTo>
                  <a:pt x="2395327" y="681750"/>
                </a:lnTo>
                <a:lnTo>
                  <a:pt x="2330144" y="687753"/>
                </a:lnTo>
                <a:lnTo>
                  <a:pt x="2263570" y="693185"/>
                </a:lnTo>
                <a:lnTo>
                  <a:pt x="2195672" y="698033"/>
                </a:lnTo>
                <a:lnTo>
                  <a:pt x="2126519" y="702281"/>
                </a:lnTo>
                <a:lnTo>
                  <a:pt x="2056181" y="705916"/>
                </a:lnTo>
                <a:lnTo>
                  <a:pt x="1984725" y="708922"/>
                </a:lnTo>
                <a:lnTo>
                  <a:pt x="1912220" y="711286"/>
                </a:lnTo>
                <a:lnTo>
                  <a:pt x="1838735" y="712992"/>
                </a:lnTo>
                <a:lnTo>
                  <a:pt x="1764339" y="714026"/>
                </a:lnTo>
                <a:lnTo>
                  <a:pt x="1689100" y="714374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22940" rIns="0" bIns="0" rtlCol="0">
            <a:spAutoFit/>
          </a:bodyPr>
          <a:lstStyle/>
          <a:p>
            <a:pPr marL="443865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0033CC"/>
                </a:solidFill>
              </a:rPr>
              <a:t>Grammar</a:t>
            </a:r>
            <a:r>
              <a:rPr sz="3200" spc="-15">
                <a:solidFill>
                  <a:srgbClr val="0033CC"/>
                </a:solidFill>
              </a:rPr>
              <a:t> </a:t>
            </a:r>
            <a:r>
              <a:rPr sz="3200" spc="-10">
                <a:solidFill>
                  <a:srgbClr val="0033CC"/>
                </a:solidFill>
              </a:rPr>
              <a:t>Focus</a:t>
            </a:r>
            <a:endParaRPr sz="3200"/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74662" y="922337"/>
            <a:ext cx="8247380" cy="3721100"/>
            <a:chOff x="474662" y="922337"/>
            <a:chExt cx="8247380" cy="3721100"/>
          </a:xfrm>
        </p:grpSpPr>
        <p:sp>
          <p:nvSpPr>
            <p:cNvPr id="3" name="object 3"/>
            <p:cNvSpPr/>
            <p:nvPr/>
          </p:nvSpPr>
          <p:spPr>
            <a:xfrm>
              <a:off x="493712" y="941387"/>
              <a:ext cx="8209280" cy="3683000"/>
            </a:xfrm>
            <a:custGeom>
              <a:rect l="l" t="t" r="r" b="b"/>
              <a:pathLst>
                <a:path w="8209280" h="3683000">
                  <a:moveTo>
                    <a:pt x="8208963" y="3683000"/>
                  </a:moveTo>
                  <a:lnTo>
                    <a:pt x="0" y="3683000"/>
                  </a:lnTo>
                  <a:lnTo>
                    <a:pt x="0" y="0"/>
                  </a:lnTo>
                  <a:lnTo>
                    <a:pt x="8208963" y="0"/>
                  </a:lnTo>
                  <a:lnTo>
                    <a:pt x="8208963" y="3683000"/>
                  </a:lnTo>
                  <a:close/>
                </a:path>
              </a:pathLst>
            </a:custGeom>
            <a:solidFill>
              <a:srgbClr val="C3D69B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93712" y="941387"/>
              <a:ext cx="8209280" cy="3683000"/>
            </a:xfrm>
            <a:custGeom>
              <a:rect l="l" t="t" r="r" b="b"/>
              <a:pathLst>
                <a:path w="8209280" h="3683000">
                  <a:moveTo>
                    <a:pt x="0" y="0"/>
                  </a:moveTo>
                  <a:lnTo>
                    <a:pt x="8208963" y="0"/>
                  </a:lnTo>
                  <a:lnTo>
                    <a:pt x="8208963" y="3683000"/>
                  </a:lnTo>
                  <a:lnTo>
                    <a:pt x="0" y="3683000"/>
                  </a:lnTo>
                  <a:lnTo>
                    <a:pt x="0" y="0"/>
                  </a:lnTo>
                  <a:close/>
                </a:path>
              </a:pathLst>
            </a:custGeom>
            <a:ln w="38100">
              <a:solidFill>
                <a:srgbClr val="00B05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736880" y="974883"/>
            <a:ext cx="1220470" cy="896619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259715" marR="5080" indent="-247650">
              <a:lnSpc>
                <a:spcPts val="3500"/>
              </a:lnSpc>
              <a:spcBef>
                <a:spcPts val="60"/>
              </a:spcBef>
            </a:pPr>
            <a:r>
              <a:rPr sz="2800" b="1" spc="-10">
                <a:latin typeface="Times New Roman"/>
                <a:cs typeface="Times New Roman"/>
              </a:rPr>
              <a:t>second eighth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208106" y="974883"/>
            <a:ext cx="1003935" cy="896619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180340" marR="5080" indent="-168275">
              <a:lnSpc>
                <a:spcPts val="3500"/>
              </a:lnSpc>
              <a:spcBef>
                <a:spcPts val="60"/>
              </a:spcBef>
            </a:pPr>
            <a:r>
              <a:rPr sz="2800" b="1" spc="-10">
                <a:latin typeface="Times New Roman"/>
                <a:cs typeface="Times New Roman"/>
              </a:rPr>
              <a:t>third ninth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422483" y="974883"/>
            <a:ext cx="1023619" cy="896619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220345" marR="5080" indent="-208279">
              <a:lnSpc>
                <a:spcPts val="3500"/>
              </a:lnSpc>
              <a:spcBef>
                <a:spcPts val="60"/>
              </a:spcBef>
            </a:pPr>
            <a:r>
              <a:rPr sz="2800" b="1" spc="-10">
                <a:latin typeface="Times New Roman"/>
                <a:cs typeface="Times New Roman"/>
              </a:rPr>
              <a:t>fourth tenth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72453" y="974883"/>
            <a:ext cx="1170305" cy="1341120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12700" marR="5080">
              <a:lnSpc>
                <a:spcPts val="3500"/>
              </a:lnSpc>
              <a:spcBef>
                <a:spcPts val="60"/>
              </a:spcBef>
            </a:pPr>
            <a:r>
              <a:rPr sz="2800" b="1" spc="-10">
                <a:latin typeface="Times New Roman"/>
                <a:cs typeface="Times New Roman"/>
              </a:rPr>
              <a:t>first seventh twelfth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171680" y="1863882"/>
            <a:ext cx="349948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887220"/>
              </a:tabLst>
            </a:pPr>
            <a:r>
              <a:rPr sz="2800" b="1" spc="-10">
                <a:latin typeface="Times New Roman"/>
                <a:cs typeface="Times New Roman"/>
              </a:rPr>
              <a:t>thirteenth</a:t>
            </a:r>
            <a:r>
              <a:rPr sz="2800" b="1">
                <a:latin typeface="Times New Roman"/>
                <a:cs typeface="Times New Roman"/>
              </a:rPr>
              <a:t>	</a:t>
            </a:r>
            <a:r>
              <a:rPr sz="2800" b="1" spc="-10">
                <a:latin typeface="Times New Roman"/>
                <a:cs typeface="Times New Roman"/>
              </a:rPr>
              <a:t>fourteenth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834665" y="974883"/>
            <a:ext cx="1852295" cy="1341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2545" marR="5080" indent="-30480">
              <a:lnSpc>
                <a:spcPts val="3500"/>
              </a:lnSpc>
              <a:spcBef>
                <a:spcPts val="100"/>
              </a:spcBef>
              <a:tabLst>
                <a:tab pos="1108075"/>
              </a:tabLst>
            </a:pPr>
            <a:r>
              <a:rPr sz="2800" b="1" spc="-10">
                <a:latin typeface="Times New Roman"/>
                <a:cs typeface="Times New Roman"/>
              </a:rPr>
              <a:t>fifth</a:t>
            </a:r>
            <a:r>
              <a:rPr sz="2800" b="1">
                <a:latin typeface="Times New Roman"/>
                <a:cs typeface="Times New Roman"/>
              </a:rPr>
              <a:t>	</a:t>
            </a:r>
            <a:r>
              <a:rPr sz="2800" b="1" spc="-10">
                <a:latin typeface="Times New Roman"/>
                <a:cs typeface="Times New Roman"/>
              </a:rPr>
              <a:t>sixth eleventh</a:t>
            </a:r>
            <a:endParaRPr sz="2800">
              <a:latin typeface="Times New Roman"/>
              <a:cs typeface="Times New Roman"/>
            </a:endParaRPr>
          </a:p>
          <a:p>
            <a:pPr marL="534035">
              <a:lnSpc>
                <a:spcPct val="100000"/>
              </a:lnSpc>
            </a:pPr>
            <a:r>
              <a:rPr sz="2800" b="1" spc="-10">
                <a:latin typeface="Times New Roman"/>
                <a:cs typeface="Times New Roman"/>
              </a:rPr>
              <a:t>fifteenth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599146" y="2308383"/>
            <a:ext cx="382524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13610"/>
              </a:tabLst>
            </a:pPr>
            <a:r>
              <a:rPr sz="2800" b="1" spc="-10">
                <a:latin typeface="Times New Roman"/>
                <a:cs typeface="Times New Roman"/>
              </a:rPr>
              <a:t>eighteenth</a:t>
            </a:r>
            <a:r>
              <a:rPr sz="2800" b="1">
                <a:latin typeface="Times New Roman"/>
                <a:cs typeface="Times New Roman"/>
              </a:rPr>
              <a:t>	</a:t>
            </a:r>
            <a:r>
              <a:rPr sz="2800" b="1" spc="-10">
                <a:latin typeface="Times New Roman"/>
                <a:cs typeface="Times New Roman"/>
              </a:rPr>
              <a:t>nineteenth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551104" y="2752883"/>
            <a:ext cx="2393315" cy="896619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12700" marR="5080" indent="195580">
              <a:lnSpc>
                <a:spcPts val="3500"/>
              </a:lnSpc>
              <a:spcBef>
                <a:spcPts val="60"/>
              </a:spcBef>
            </a:pPr>
            <a:r>
              <a:rPr sz="2800" b="1" spc="-10">
                <a:latin typeface="Times New Roman"/>
                <a:cs typeface="Times New Roman"/>
              </a:rPr>
              <a:t>twenty-second twenty-fifth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147587" y="2752883"/>
            <a:ext cx="1445895" cy="896619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12700" marR="5080" indent="393065">
              <a:lnSpc>
                <a:spcPts val="3500"/>
              </a:lnSpc>
              <a:spcBef>
                <a:spcPts val="60"/>
              </a:spcBef>
            </a:pPr>
            <a:r>
              <a:rPr sz="2800" b="1" spc="-10">
                <a:latin typeface="Times New Roman"/>
                <a:cs typeface="Times New Roman"/>
              </a:rPr>
              <a:t>twenty twenty-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72453" y="2308383"/>
            <a:ext cx="1446530" cy="1785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ts val="3500"/>
              </a:lnSpc>
              <a:spcBef>
                <a:spcPts val="100"/>
              </a:spcBef>
            </a:pPr>
            <a:r>
              <a:rPr sz="2800" b="1" spc="-10">
                <a:latin typeface="Times New Roman"/>
                <a:cs typeface="Times New Roman"/>
              </a:rPr>
              <a:t>sixteenth twentieth</a:t>
            </a:r>
            <a:endParaRPr sz="2800">
              <a:latin typeface="Times New Roman"/>
              <a:cs typeface="Times New Roman"/>
            </a:endParaRPr>
          </a:p>
          <a:p>
            <a:pPr marL="12700" marR="537210">
              <a:lnSpc>
                <a:spcPts val="3500"/>
              </a:lnSpc>
            </a:pPr>
            <a:r>
              <a:rPr sz="2800" b="1">
                <a:latin typeface="Times New Roman"/>
                <a:cs typeface="Times New Roman"/>
              </a:rPr>
              <a:t>-</a:t>
            </a:r>
            <a:r>
              <a:rPr sz="2800" b="1" spc="-10">
                <a:latin typeface="Times New Roman"/>
                <a:cs typeface="Times New Roman"/>
              </a:rPr>
              <a:t>third sixth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2083044" y="2308383"/>
            <a:ext cx="2336165" cy="1785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44830" marR="6350" indent="-59690">
              <a:lnSpc>
                <a:spcPts val="3500"/>
              </a:lnSpc>
              <a:spcBef>
                <a:spcPts val="100"/>
              </a:spcBef>
            </a:pPr>
            <a:r>
              <a:rPr sz="2800" b="1" spc="-10">
                <a:latin typeface="Times New Roman"/>
                <a:cs typeface="Times New Roman"/>
              </a:rPr>
              <a:t>seventeenth twenty-first</a:t>
            </a:r>
            <a:endParaRPr sz="2800">
              <a:latin typeface="Times New Roman"/>
              <a:cs typeface="Times New Roman"/>
            </a:endParaRPr>
          </a:p>
          <a:p>
            <a:pPr marL="33020" marR="5080" indent="-20320">
              <a:lnSpc>
                <a:spcPts val="3500"/>
              </a:lnSpc>
            </a:pPr>
            <a:r>
              <a:rPr sz="2800" b="1" spc="-10">
                <a:latin typeface="Times New Roman"/>
                <a:cs typeface="Times New Roman"/>
              </a:rPr>
              <a:t>twenty-fourth twenty-seventh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572453" y="4086383"/>
            <a:ext cx="211836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Times New Roman"/>
                <a:cs typeface="Times New Roman"/>
              </a:rPr>
              <a:t>twenty-eighth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020764" y="4086383"/>
            <a:ext cx="3510279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233930"/>
              </a:tabLst>
            </a:pPr>
            <a:r>
              <a:rPr sz="2800" b="1" spc="-10">
                <a:latin typeface="Times New Roman"/>
                <a:cs typeface="Times New Roman"/>
              </a:rPr>
              <a:t>twenty-ninth</a:t>
            </a:r>
            <a:r>
              <a:rPr sz="2800" b="1">
                <a:latin typeface="Times New Roman"/>
                <a:cs typeface="Times New Roman"/>
              </a:rPr>
              <a:t>	</a:t>
            </a:r>
            <a:r>
              <a:rPr sz="2800" b="1" spc="-10">
                <a:latin typeface="Times New Roman"/>
                <a:cs typeface="Times New Roman"/>
              </a:rPr>
              <a:t>thirtieth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6949583" y="4086383"/>
            <a:ext cx="164338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Times New Roman"/>
                <a:cs typeface="Times New Roman"/>
              </a:rPr>
              <a:t>thirty-first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697989" y="448945"/>
            <a:ext cx="5800725" cy="41059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78740" algn="ctr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FF0000"/>
                </a:solidFill>
                <a:latin typeface="Microsoft JhengHei"/>
                <a:cs typeface="Microsoft JhengHei"/>
              </a:rPr>
              <a:t>序数词的用法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450">
              <a:latin typeface="Microsoft JhengHei"/>
              <a:cs typeface="Microsoft JhengHei"/>
            </a:endParaRPr>
          </a:p>
          <a:p>
            <a:pPr marL="280035" marR="5080" indent="-267335">
              <a:lnSpc>
                <a:spcPct val="101800"/>
              </a:lnSpc>
              <a:buClr>
                <a:srgbClr val="000000"/>
              </a:buClr>
              <a:buSzPct val="96428"/>
              <a:buFont typeface="Times New Roman"/>
              <a:buAutoNum type="arabicPeriod"/>
              <a:tabLst>
                <a:tab pos="1165225"/>
              </a:tabLst>
            </a:pPr>
            <a:r>
              <a:rPr sz="4200" b="1" spc="-367" baseline="-2976">
                <a:solidFill>
                  <a:srgbClr val="0000FF"/>
                </a:solidFill>
                <a:latin typeface="Microsoft JhengHei"/>
                <a:cs typeface="Microsoft JhengHei"/>
              </a:rPr>
              <a:t>定义：</a:t>
            </a:r>
            <a:r>
              <a:rPr sz="2800" b="1" spc="-5">
                <a:latin typeface="Microsoft JhengHei"/>
                <a:cs typeface="Microsoft JhengHei"/>
              </a:rPr>
              <a:t>表示事物的顺序的数词叫序	数词。它的作用相当于名词</a:t>
            </a:r>
            <a:r>
              <a:rPr sz="2800" b="1" spc="-50">
                <a:latin typeface="Microsoft JhengHei"/>
                <a:cs typeface="Microsoft JhengHei"/>
              </a:rPr>
              <a:t> 	</a:t>
            </a:r>
            <a:r>
              <a:rPr sz="2800" b="1" spc="-5">
                <a:latin typeface="Microsoft JhengHei"/>
                <a:cs typeface="Microsoft JhengHei"/>
              </a:rPr>
              <a:t>或形容词，可作主语、宾语、	</a:t>
            </a:r>
            <a:r>
              <a:rPr sz="2800" b="1" spc="-10">
                <a:latin typeface="Microsoft JhengHei"/>
                <a:cs typeface="Microsoft JhengHei"/>
              </a:rPr>
              <a:t>定语或表语。</a:t>
            </a:r>
            <a:endParaRPr sz="2800">
              <a:latin typeface="Microsoft JhengHei"/>
              <a:cs typeface="Microsoft JhengHei"/>
            </a:endParaRPr>
          </a:p>
          <a:p>
            <a:pPr marL="280035" marR="360680" indent="-267335" algn="just">
              <a:lnSpc>
                <a:spcPct val="100000"/>
              </a:lnSpc>
              <a:spcBef>
                <a:spcPts val="2325"/>
              </a:spcBef>
              <a:buClr>
                <a:srgbClr val="000000"/>
              </a:buClr>
              <a:buSzPct val="96428"/>
              <a:buFont typeface="Times New Roman"/>
              <a:buAutoNum type="arabicPeriod"/>
              <a:tabLst>
                <a:tab pos="1165225"/>
              </a:tabLst>
            </a:pPr>
            <a:r>
              <a:rPr sz="4200" b="1" spc="-712" baseline="1984">
                <a:solidFill>
                  <a:srgbClr val="0000FF"/>
                </a:solidFill>
                <a:latin typeface="Microsoft JhengHei"/>
                <a:cs typeface="Microsoft JhengHei"/>
              </a:rPr>
              <a:t>构成：</a:t>
            </a:r>
            <a:r>
              <a:rPr sz="2800" b="1" spc="-5">
                <a:latin typeface="Microsoft JhengHei"/>
                <a:cs typeface="Microsoft JhengHei"/>
              </a:rPr>
              <a:t>基数词要变为序数词是有规	律可循的，其方法及具体示	</a:t>
            </a:r>
            <a:r>
              <a:rPr sz="2800" b="1" spc="-15">
                <a:latin typeface="Microsoft JhengHei"/>
                <a:cs typeface="Microsoft JhengHei"/>
              </a:rPr>
              <a:t>例如下：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2"/>
          <p:cNvGraphicFramePr>
            <a:graphicFrameLocks noGrp="1"/>
          </p:cNvGraphicFramePr>
          <p:nvPr/>
        </p:nvGraphicFramePr>
        <p:xfrm>
          <a:off x="496887" y="457200"/>
          <a:ext cx="8545830" cy="45542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715510"/>
                <a:gridCol w="3817620"/>
              </a:tblGrid>
              <a:tr h="50736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25">
                          <a:latin typeface="Microsoft JhengHei"/>
                          <a:cs typeface="Microsoft JhengHei"/>
                        </a:rPr>
                        <a:t>规律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434"/>
                        </a:spcBef>
                      </a:pPr>
                      <a:r>
                        <a:rPr sz="2400" b="1" spc="-25">
                          <a:latin typeface="Microsoft JhengHei"/>
                          <a:cs typeface="Microsoft JhengHei"/>
                        </a:rPr>
                        <a:t>示例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524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782955">
                <a:tc>
                  <a:txBody>
                    <a:bodyPr vert="horz" wrap="square"/>
                    <a:lstStyle/>
                    <a:p>
                      <a:pPr marL="106680">
                        <a:lnSpc>
                          <a:spcPct val="100000"/>
                        </a:lnSpc>
                        <a:spcBef>
                          <a:spcPts val="1300"/>
                        </a:spcBef>
                      </a:pPr>
                      <a:r>
                        <a:rPr sz="26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一般情况下在基数词后加</a:t>
                      </a:r>
                      <a:r>
                        <a:rPr sz="26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-</a:t>
                      </a:r>
                      <a:r>
                        <a:rPr sz="2600" b="1" spc="-25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th</a:t>
                      </a: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1651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80975">
                        <a:lnSpc>
                          <a:spcPts val="2955"/>
                        </a:lnSpc>
                      </a:pPr>
                      <a:r>
                        <a:rPr sz="2600" b="1" spc="-1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six—sixth</a:t>
                      </a:r>
                      <a:endParaRPr sz="2600">
                        <a:latin typeface="Times New Roman"/>
                        <a:cs typeface="Times New Roman"/>
                      </a:endParaRPr>
                    </a:p>
                    <a:p>
                      <a:pPr marL="180975">
                        <a:lnSpc>
                          <a:spcPts val="3110"/>
                        </a:lnSpc>
                      </a:pPr>
                      <a:r>
                        <a:rPr sz="2600" b="1" spc="-1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seventeen—seventeenth</a:t>
                      </a:r>
                      <a:endParaRPr sz="2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946785">
                <a:tc>
                  <a:txBody>
                    <a:bodyPr vert="horz" wrap="square"/>
                    <a:lstStyle/>
                    <a:p>
                      <a:pPr marL="100330" marR="339090">
                        <a:lnSpc>
                          <a:spcPts val="2720"/>
                        </a:lnSpc>
                        <a:spcBef>
                          <a:spcPts val="1120"/>
                        </a:spcBef>
                      </a:pPr>
                      <a:r>
                        <a:rPr sz="2400" b="1" spc="-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整十的序数词的构成是把对应的</a:t>
                      </a:r>
                      <a:r>
                        <a:rPr sz="24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基数词末尾的</a:t>
                      </a:r>
                      <a:r>
                        <a:rPr sz="24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y</a:t>
                      </a:r>
                      <a:r>
                        <a:rPr sz="24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变为</a:t>
                      </a:r>
                      <a:r>
                        <a:rPr sz="2400" b="1" spc="-1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ie</a:t>
                      </a:r>
                      <a:r>
                        <a:rPr sz="2400" b="1" spc="-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，再加</a:t>
                      </a:r>
                      <a:r>
                        <a:rPr sz="24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-</a:t>
                      </a:r>
                      <a:r>
                        <a:rPr sz="2400" b="1" spc="-25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4224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39700" marR="126682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2400" b="1" spc="-1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twenty—twentieth thirty—thirtieth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203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958850">
                <a:tc>
                  <a:txBody>
                    <a:bodyPr vert="horz" wrap="square"/>
                    <a:lstStyle/>
                    <a:p>
                      <a:pPr marL="78740" marR="361315">
                        <a:lnSpc>
                          <a:spcPct val="100000"/>
                        </a:lnSpc>
                        <a:spcBef>
                          <a:spcPts val="810"/>
                        </a:spcBef>
                      </a:pPr>
                      <a:r>
                        <a:rPr sz="2400" b="1" spc="-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两位或两位以上的基数词变为序数词时，只将个位数变为序数词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1028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0650" marR="1826895">
                        <a:lnSpc>
                          <a:spcPct val="100000"/>
                        </a:lnSpc>
                        <a:spcBef>
                          <a:spcPts val="80"/>
                        </a:spcBef>
                      </a:pPr>
                      <a:r>
                        <a:rPr sz="24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twenty</a:t>
                      </a:r>
                      <a:r>
                        <a:rPr sz="2400" b="1" spc="-2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 two— </a:t>
                      </a:r>
                      <a:r>
                        <a:rPr sz="2400" b="1" spc="-1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twenty-second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016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35826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endParaRPr sz="2350">
                        <a:latin typeface="Times New Roman"/>
                        <a:cs typeface="Times New Roman"/>
                      </a:endParaRPr>
                    </a:p>
                    <a:p>
                      <a:pPr marL="120014">
                        <a:lnSpc>
                          <a:spcPct val="100000"/>
                        </a:lnSpc>
                      </a:pPr>
                      <a:r>
                        <a:rPr sz="24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特殊变化的基数词</a:t>
                      </a:r>
                      <a:r>
                        <a:rPr sz="24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1</a:t>
                      </a:r>
                      <a:r>
                        <a:rPr sz="24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、</a:t>
                      </a:r>
                      <a:r>
                        <a:rPr sz="24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2</a:t>
                      </a:r>
                      <a:r>
                        <a:rPr sz="24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、</a:t>
                      </a:r>
                      <a:r>
                        <a:rPr sz="24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3</a:t>
                      </a:r>
                      <a:r>
                        <a:rPr sz="24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、</a:t>
                      </a:r>
                      <a:r>
                        <a:rPr sz="24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5</a:t>
                      </a:r>
                      <a:r>
                        <a:rPr sz="2400" b="1" spc="-50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、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  <a:p>
                      <a:pPr marL="120014">
                        <a:lnSpc>
                          <a:spcPct val="100000"/>
                        </a:lnSpc>
                      </a:pPr>
                      <a:r>
                        <a:rPr sz="24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8</a:t>
                      </a:r>
                      <a:r>
                        <a:rPr sz="2400" b="1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、</a:t>
                      </a:r>
                      <a:r>
                        <a:rPr sz="24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9</a:t>
                      </a:r>
                      <a:r>
                        <a:rPr sz="2400" b="1" spc="-10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等需单独记忆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444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92075" marR="247015">
                        <a:lnSpc>
                          <a:spcPct val="100000"/>
                        </a:lnSpc>
                        <a:spcBef>
                          <a:spcPts val="390"/>
                        </a:spcBef>
                        <a:tabLst>
                          <a:tab pos="1623060"/>
                          <a:tab pos="1885314"/>
                          <a:tab pos="2004695"/>
                        </a:tabLst>
                      </a:pPr>
                      <a:r>
                        <a:rPr sz="2400" b="1" spc="-1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one—</a:t>
                      </a:r>
                      <a:r>
                        <a:rPr sz="2400" b="1" spc="-2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first</a:t>
                      </a:r>
                      <a:r>
                        <a:rPr sz="24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	two—</a:t>
                      </a:r>
                      <a:r>
                        <a:rPr sz="2400" b="1" spc="-1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second three—third</a:t>
                      </a:r>
                      <a:r>
                        <a:rPr sz="24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	</a:t>
                      </a:r>
                      <a:r>
                        <a:rPr sz="2400" b="1" spc="-1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five—</a:t>
                      </a:r>
                      <a:r>
                        <a:rPr sz="2400" b="1" spc="-2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fifth </a:t>
                      </a:r>
                      <a:r>
                        <a:rPr sz="2400" b="1" spc="-1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eight—eighth</a:t>
                      </a:r>
                      <a:r>
                        <a:rPr sz="2400" b="1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		</a:t>
                      </a:r>
                      <a:r>
                        <a:rPr sz="2400" b="1" spc="-10">
                          <a:solidFill>
                            <a:srgbClr val="0000FF"/>
                          </a:solidFill>
                          <a:latin typeface="Times New Roman"/>
                          <a:cs typeface="Times New Roman"/>
                        </a:rPr>
                        <a:t>nine—ninth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4953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21727" y="528320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5">
                <a:solidFill>
                  <a:srgbClr val="FF0000"/>
                </a:solidFill>
                <a:latin typeface="Microsoft JhengHei"/>
                <a:cs typeface="Microsoft JhengHei"/>
              </a:rPr>
              <a:t>巧记歌诀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61489" y="1604838"/>
            <a:ext cx="2707005" cy="2332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500" b="1" spc="-10">
                <a:latin typeface="Microsoft JhengHei"/>
                <a:cs typeface="Microsoft JhengHei"/>
              </a:rPr>
              <a:t>基变序，有规律。</a:t>
            </a:r>
            <a:r>
              <a:rPr sz="2500" b="1" spc="-5">
                <a:latin typeface="Microsoft JhengHei"/>
                <a:cs typeface="Microsoft JhengHei"/>
              </a:rPr>
              <a:t>结尾时，</a:t>
            </a:r>
            <a:r>
              <a:rPr sz="2500" b="1" spc="-10">
                <a:latin typeface="Times New Roman"/>
                <a:cs typeface="Times New Roman"/>
              </a:rPr>
              <a:t>t</a:t>
            </a:r>
            <a:r>
              <a:rPr sz="2500" b="1" spc="-10">
                <a:latin typeface="Microsoft JhengHei"/>
                <a:cs typeface="Microsoft JhengHei"/>
              </a:rPr>
              <a:t>，</a:t>
            </a:r>
            <a:r>
              <a:rPr sz="2500" b="1" spc="-10">
                <a:latin typeface="Times New Roman"/>
                <a:cs typeface="Times New Roman"/>
              </a:rPr>
              <a:t>d</a:t>
            </a:r>
            <a:r>
              <a:rPr sz="2500" b="1" spc="-10">
                <a:latin typeface="Microsoft JhengHei"/>
                <a:cs typeface="Microsoft JhengHei"/>
              </a:rPr>
              <a:t>，</a:t>
            </a:r>
            <a:r>
              <a:rPr sz="2500" b="1" spc="-10">
                <a:latin typeface="Times New Roman"/>
                <a:cs typeface="Times New Roman"/>
              </a:rPr>
              <a:t>d</a:t>
            </a:r>
            <a:r>
              <a:rPr sz="2500" b="1" spc="-10">
                <a:latin typeface="Microsoft JhengHei"/>
                <a:cs typeface="Microsoft JhengHei"/>
              </a:rPr>
              <a:t>； </a:t>
            </a:r>
            <a:r>
              <a:rPr sz="2500" b="1">
                <a:latin typeface="Times New Roman"/>
                <a:cs typeface="Times New Roman"/>
              </a:rPr>
              <a:t>8</a:t>
            </a:r>
            <a:r>
              <a:rPr sz="2500" b="1">
                <a:latin typeface="Microsoft JhengHei"/>
                <a:cs typeface="Microsoft JhengHei"/>
              </a:rPr>
              <a:t>加</a:t>
            </a:r>
            <a:r>
              <a:rPr sz="2500" b="1">
                <a:latin typeface="Times New Roman"/>
                <a:cs typeface="Times New Roman"/>
              </a:rPr>
              <a:t>h</a:t>
            </a:r>
            <a:r>
              <a:rPr sz="2500" b="1">
                <a:latin typeface="Microsoft JhengHei"/>
                <a:cs typeface="Microsoft JhengHei"/>
              </a:rPr>
              <a:t>，</a:t>
            </a:r>
            <a:r>
              <a:rPr sz="2500" b="1">
                <a:latin typeface="Times New Roman"/>
                <a:cs typeface="Times New Roman"/>
              </a:rPr>
              <a:t>9</a:t>
            </a:r>
            <a:r>
              <a:rPr sz="2500" b="1">
                <a:latin typeface="Microsoft JhengHei"/>
                <a:cs typeface="Microsoft JhengHei"/>
              </a:rPr>
              <a:t>去</a:t>
            </a:r>
            <a:r>
              <a:rPr sz="2500" b="1" spc="-25">
                <a:latin typeface="Times New Roman"/>
                <a:cs typeface="Times New Roman"/>
              </a:rPr>
              <a:t>e</a:t>
            </a:r>
            <a:r>
              <a:rPr sz="2500" b="1" spc="-25">
                <a:latin typeface="Microsoft JhengHei"/>
                <a:cs typeface="Microsoft JhengHei"/>
              </a:rPr>
              <a:t>；</a:t>
            </a:r>
            <a:endParaRPr sz="2500">
              <a:latin typeface="Microsoft JhengHei"/>
              <a:cs typeface="Microsoft JhengHei"/>
            </a:endParaRPr>
          </a:p>
          <a:p>
            <a:pPr marL="12700" marR="852169">
              <a:lnSpc>
                <a:spcPct val="100000"/>
              </a:lnSpc>
            </a:pPr>
            <a:r>
              <a:rPr sz="2500" b="1">
                <a:latin typeface="Times New Roman"/>
                <a:cs typeface="Times New Roman"/>
              </a:rPr>
              <a:t>f</a:t>
            </a:r>
            <a:r>
              <a:rPr sz="2500" b="1" spc="-25">
                <a:latin typeface="Microsoft JhengHei"/>
                <a:cs typeface="Microsoft JhengHei"/>
              </a:rPr>
              <a:t>来把 </a:t>
            </a:r>
            <a:r>
              <a:rPr sz="2500" b="1">
                <a:latin typeface="Times New Roman"/>
                <a:cs typeface="Times New Roman"/>
              </a:rPr>
              <a:t>ve</a:t>
            </a:r>
            <a:r>
              <a:rPr sz="2500" b="1" spc="-70">
                <a:latin typeface="Times New Roman"/>
                <a:cs typeface="Times New Roman"/>
              </a:rPr>
              <a:t> </a:t>
            </a:r>
            <a:r>
              <a:rPr sz="2500" b="1" spc="-25">
                <a:latin typeface="Microsoft JhengHei"/>
                <a:cs typeface="Microsoft JhengHei"/>
              </a:rPr>
              <a:t>替；</a:t>
            </a:r>
            <a:r>
              <a:rPr sz="2500" b="1">
                <a:latin typeface="Microsoft JhengHei"/>
                <a:cs typeface="Microsoft JhengHei"/>
              </a:rPr>
              <a:t>词尾</a:t>
            </a:r>
            <a:r>
              <a:rPr sz="2500" b="1">
                <a:latin typeface="Times New Roman"/>
                <a:cs typeface="Times New Roman"/>
              </a:rPr>
              <a:t>y, </a:t>
            </a:r>
            <a:r>
              <a:rPr sz="2500" b="1">
                <a:latin typeface="Microsoft JhengHei"/>
                <a:cs typeface="Microsoft JhengHei"/>
              </a:rPr>
              <a:t>变 </a:t>
            </a:r>
            <a:r>
              <a:rPr sz="2500" b="1" spc="-25">
                <a:latin typeface="Times New Roman"/>
                <a:cs typeface="Times New Roman"/>
              </a:rPr>
              <a:t>ie;</a:t>
            </a:r>
            <a:endParaRPr sz="25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65"/>
              </a:spcBef>
            </a:pPr>
            <a:r>
              <a:rPr sz="2500" b="1" spc="-10">
                <a:latin typeface="Microsoft JhengHei"/>
                <a:cs typeface="Microsoft JhengHei"/>
              </a:rPr>
              <a:t>如要表示几十几，</a:t>
            </a:r>
            <a:endParaRPr sz="25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998501" y="1604838"/>
            <a:ext cx="2741930" cy="2332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7145">
              <a:lnSpc>
                <a:spcPct val="100000"/>
              </a:lnSpc>
              <a:spcBef>
                <a:spcPts val="100"/>
              </a:spcBef>
            </a:pPr>
            <a:r>
              <a:rPr sz="2500" b="1">
                <a:latin typeface="Times New Roman"/>
                <a:cs typeface="Times New Roman"/>
              </a:rPr>
              <a:t>1</a:t>
            </a:r>
            <a:r>
              <a:rPr sz="2500" b="1">
                <a:latin typeface="Microsoft JhengHei"/>
                <a:cs typeface="Microsoft JhengHei"/>
              </a:rPr>
              <a:t>，</a:t>
            </a:r>
            <a:r>
              <a:rPr sz="2500" b="1">
                <a:latin typeface="Times New Roman"/>
                <a:cs typeface="Times New Roman"/>
              </a:rPr>
              <a:t>2</a:t>
            </a:r>
            <a:r>
              <a:rPr sz="2500" b="1">
                <a:latin typeface="Microsoft JhengHei"/>
                <a:cs typeface="Microsoft JhengHei"/>
              </a:rPr>
              <a:t>，</a:t>
            </a:r>
            <a:r>
              <a:rPr sz="2500" b="1">
                <a:latin typeface="Times New Roman"/>
                <a:cs typeface="Times New Roman"/>
              </a:rPr>
              <a:t>3</a:t>
            </a:r>
            <a:r>
              <a:rPr sz="2500" b="1" spc="-10">
                <a:latin typeface="Microsoft JhengHei"/>
                <a:cs typeface="Microsoft JhengHei"/>
              </a:rPr>
              <a:t>，特殊记；</a:t>
            </a:r>
            <a:r>
              <a:rPr sz="2500" b="1">
                <a:latin typeface="Microsoft JhengHei"/>
                <a:cs typeface="Microsoft JhengHei"/>
              </a:rPr>
              <a:t>从第</a:t>
            </a:r>
            <a:r>
              <a:rPr sz="2500" b="1">
                <a:latin typeface="Times New Roman"/>
                <a:cs typeface="Times New Roman"/>
              </a:rPr>
              <a:t>4</a:t>
            </a:r>
            <a:r>
              <a:rPr sz="2500" b="1">
                <a:latin typeface="Microsoft JhengHei"/>
                <a:cs typeface="Microsoft JhengHei"/>
              </a:rPr>
              <a:t>，加 </a:t>
            </a:r>
            <a:r>
              <a:rPr sz="2500" b="1" spc="-25">
                <a:latin typeface="Times New Roman"/>
                <a:cs typeface="Times New Roman"/>
              </a:rPr>
              <a:t>th;</a:t>
            </a:r>
            <a:endParaRPr sz="2500">
              <a:latin typeface="Times New Roman"/>
              <a:cs typeface="Times New Roman"/>
            </a:endParaRPr>
          </a:p>
          <a:p>
            <a:pPr marL="29845">
              <a:lnSpc>
                <a:spcPct val="100000"/>
              </a:lnSpc>
            </a:pPr>
            <a:r>
              <a:rPr sz="2500" b="1">
                <a:latin typeface="Times New Roman"/>
                <a:cs typeface="Times New Roman"/>
              </a:rPr>
              <a:t>5</a:t>
            </a:r>
            <a:r>
              <a:rPr sz="2500" b="1">
                <a:latin typeface="Microsoft JhengHei"/>
                <a:cs typeface="Microsoft JhengHei"/>
              </a:rPr>
              <a:t>和</a:t>
            </a:r>
            <a:r>
              <a:rPr sz="2500" b="1">
                <a:latin typeface="Times New Roman"/>
                <a:cs typeface="Times New Roman"/>
              </a:rPr>
              <a:t>12,</a:t>
            </a:r>
            <a:r>
              <a:rPr sz="2500" b="1" spc="-15">
                <a:latin typeface="Microsoft JhengHei"/>
                <a:cs typeface="Microsoft JhengHei"/>
              </a:rPr>
              <a:t>也好记，</a:t>
            </a:r>
            <a:endParaRPr sz="2500">
              <a:latin typeface="Microsoft JhengHei"/>
              <a:cs typeface="Microsoft JhengHei"/>
            </a:endParaRPr>
          </a:p>
          <a:p>
            <a:pPr marL="38100">
              <a:lnSpc>
                <a:spcPct val="100000"/>
              </a:lnSpc>
            </a:pPr>
            <a:r>
              <a:rPr sz="2500" b="1" spc="-10">
                <a:latin typeface="Microsoft JhengHei"/>
                <a:cs typeface="Microsoft JhengHei"/>
              </a:rPr>
              <a:t>若要表示整十数，</a:t>
            </a:r>
            <a:endParaRPr sz="2500">
              <a:latin typeface="Microsoft JhengHei"/>
              <a:cs typeface="Microsoft JhengHei"/>
            </a:endParaRPr>
          </a:p>
          <a:p>
            <a:pPr marL="46990">
              <a:lnSpc>
                <a:spcPct val="100000"/>
              </a:lnSpc>
            </a:pPr>
            <a:r>
              <a:rPr sz="2500" b="1">
                <a:latin typeface="Times New Roman"/>
                <a:cs typeface="Times New Roman"/>
              </a:rPr>
              <a:t>th </a:t>
            </a:r>
            <a:r>
              <a:rPr sz="2500" b="1">
                <a:latin typeface="Microsoft JhengHei"/>
                <a:cs typeface="Microsoft JhengHei"/>
              </a:rPr>
              <a:t>接上莫迟疑</a:t>
            </a:r>
            <a:r>
              <a:rPr sz="2500" b="1" spc="-50">
                <a:latin typeface="Times New Roman"/>
                <a:cs typeface="Times New Roman"/>
              </a:rPr>
              <a:t>,</a:t>
            </a:r>
            <a:endParaRPr sz="2500">
              <a:latin typeface="Times New Roman"/>
              <a:cs typeface="Times New Roman"/>
            </a:endParaRPr>
          </a:p>
          <a:p>
            <a:pPr marL="29845">
              <a:lnSpc>
                <a:spcPct val="100000"/>
              </a:lnSpc>
              <a:spcBef>
                <a:spcPts val="165"/>
              </a:spcBef>
            </a:pPr>
            <a:r>
              <a:rPr sz="2500" b="1" spc="-10">
                <a:latin typeface="Microsoft JhengHei"/>
                <a:cs typeface="Microsoft JhengHei"/>
              </a:rPr>
              <a:t>只变个位就可以。</a:t>
            </a:r>
            <a:endParaRPr sz="2500">
              <a:latin typeface="Microsoft JhengHei"/>
              <a:cs typeface="Microsoft JhengHe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1100137" y="1071562"/>
            <a:ext cx="7228149" cy="338448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15912" y="182562"/>
            <a:ext cx="647700" cy="647700"/>
          </a:xfrm>
          <a:custGeom>
            <a:rect l="l" t="t" r="r" b="b"/>
            <a:pathLst>
              <a:path w="647700" h="647700">
                <a:moveTo>
                  <a:pt x="647699" y="323850"/>
                </a:moveTo>
                <a:lnTo>
                  <a:pt x="0" y="323850"/>
                </a:lnTo>
                <a:lnTo>
                  <a:pt x="3511" y="275993"/>
                </a:lnTo>
                <a:lnTo>
                  <a:pt x="13712" y="230317"/>
                </a:lnTo>
                <a:lnTo>
                  <a:pt x="30100" y="187322"/>
                </a:lnTo>
                <a:lnTo>
                  <a:pt x="52174" y="147509"/>
                </a:lnTo>
                <a:lnTo>
                  <a:pt x="79435" y="111380"/>
                </a:lnTo>
                <a:lnTo>
                  <a:pt x="111381" y="79434"/>
                </a:lnTo>
                <a:lnTo>
                  <a:pt x="147511" y="52173"/>
                </a:lnTo>
                <a:lnTo>
                  <a:pt x="187323" y="30099"/>
                </a:lnTo>
                <a:lnTo>
                  <a:pt x="230318" y="13711"/>
                </a:lnTo>
                <a:lnTo>
                  <a:pt x="275995" y="3511"/>
                </a:lnTo>
                <a:lnTo>
                  <a:pt x="323849" y="0"/>
                </a:lnTo>
                <a:lnTo>
                  <a:pt x="371705" y="3511"/>
                </a:lnTo>
                <a:lnTo>
                  <a:pt x="417381" y="13711"/>
                </a:lnTo>
                <a:lnTo>
                  <a:pt x="460376" y="30099"/>
                </a:lnTo>
                <a:lnTo>
                  <a:pt x="500189" y="52174"/>
                </a:lnTo>
                <a:lnTo>
                  <a:pt x="536319" y="79435"/>
                </a:lnTo>
                <a:lnTo>
                  <a:pt x="568264" y="111380"/>
                </a:lnTo>
                <a:lnTo>
                  <a:pt x="595525" y="147510"/>
                </a:lnTo>
                <a:lnTo>
                  <a:pt x="617600" y="187323"/>
                </a:lnTo>
                <a:lnTo>
                  <a:pt x="633988" y="230317"/>
                </a:lnTo>
                <a:lnTo>
                  <a:pt x="644188" y="275993"/>
                </a:lnTo>
                <a:lnTo>
                  <a:pt x="647699" y="323850"/>
                </a:lnTo>
                <a:close/>
              </a:path>
              <a:path w="647700" h="647700">
                <a:moveTo>
                  <a:pt x="323849" y="647699"/>
                </a:moveTo>
                <a:lnTo>
                  <a:pt x="275993" y="644188"/>
                </a:lnTo>
                <a:lnTo>
                  <a:pt x="230317" y="633988"/>
                </a:lnTo>
                <a:lnTo>
                  <a:pt x="187323" y="617600"/>
                </a:lnTo>
                <a:lnTo>
                  <a:pt x="147510" y="595525"/>
                </a:lnTo>
                <a:lnTo>
                  <a:pt x="111380" y="568264"/>
                </a:lnTo>
                <a:lnTo>
                  <a:pt x="79434" y="536319"/>
                </a:lnTo>
                <a:lnTo>
                  <a:pt x="52174" y="500189"/>
                </a:lnTo>
                <a:lnTo>
                  <a:pt x="30099" y="460376"/>
                </a:lnTo>
                <a:lnTo>
                  <a:pt x="13711" y="417382"/>
                </a:lnTo>
                <a:lnTo>
                  <a:pt x="3511" y="371706"/>
                </a:lnTo>
                <a:lnTo>
                  <a:pt x="0" y="323849"/>
                </a:lnTo>
                <a:lnTo>
                  <a:pt x="647699" y="323850"/>
                </a:lnTo>
                <a:lnTo>
                  <a:pt x="644188" y="371706"/>
                </a:lnTo>
                <a:lnTo>
                  <a:pt x="633987" y="417382"/>
                </a:lnTo>
                <a:lnTo>
                  <a:pt x="617599" y="460377"/>
                </a:lnTo>
                <a:lnTo>
                  <a:pt x="595525" y="500189"/>
                </a:lnTo>
                <a:lnTo>
                  <a:pt x="568264" y="536319"/>
                </a:lnTo>
                <a:lnTo>
                  <a:pt x="536318" y="568265"/>
                </a:lnTo>
                <a:lnTo>
                  <a:pt x="500189" y="595525"/>
                </a:lnTo>
                <a:lnTo>
                  <a:pt x="460376" y="617600"/>
                </a:lnTo>
                <a:lnTo>
                  <a:pt x="417381" y="633988"/>
                </a:lnTo>
                <a:lnTo>
                  <a:pt x="371705" y="644188"/>
                </a:lnTo>
                <a:lnTo>
                  <a:pt x="323849" y="647699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59727" y="227903"/>
            <a:ext cx="584136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0">
                <a:solidFill>
                  <a:srgbClr val="0033CC"/>
                </a:solidFill>
                <a:latin typeface="Arial Black"/>
                <a:cs typeface="Arial Black"/>
              </a:rPr>
              <a:t>3a</a:t>
            </a:r>
            <a:r>
              <a:rPr sz="3200" b="0" spc="75">
                <a:solidFill>
                  <a:srgbClr val="0033CC"/>
                </a:solidFill>
                <a:latin typeface="Arial Black"/>
                <a:cs typeface="Arial Black"/>
              </a:rPr>
              <a:t> </a:t>
            </a:r>
            <a:r>
              <a:rPr sz="2800">
                <a:solidFill>
                  <a:srgbClr val="000000"/>
                </a:solidFill>
              </a:rPr>
              <a:t>Match</a:t>
            </a:r>
            <a:r>
              <a:rPr sz="2800" spc="-15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the</a:t>
            </a:r>
            <a:r>
              <a:rPr sz="2800" spc="-10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questions</a:t>
            </a:r>
            <a:r>
              <a:rPr sz="2800" spc="-10">
                <a:solidFill>
                  <a:srgbClr val="000000"/>
                </a:solidFill>
              </a:rPr>
              <a:t> </a:t>
            </a:r>
            <a:r>
              <a:rPr sz="2800">
                <a:solidFill>
                  <a:srgbClr val="000000"/>
                </a:solidFill>
              </a:rPr>
              <a:t>and</a:t>
            </a:r>
            <a:r>
              <a:rPr sz="2800" spc="-5">
                <a:solidFill>
                  <a:srgbClr val="000000"/>
                </a:solidFill>
              </a:rPr>
              <a:t> </a:t>
            </a:r>
            <a:r>
              <a:rPr sz="2800" spc="-10">
                <a:solidFill>
                  <a:srgbClr val="000000"/>
                </a:solidFill>
              </a:rPr>
              <a:t>answers.</a:t>
            </a:r>
            <a:endParaRPr sz="2800">
              <a:latin typeface="Arial Black"/>
              <a:cs typeface="Arial Black"/>
            </a:endParaRPr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471487" y="963613"/>
          <a:ext cx="8220075" cy="35534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255260"/>
                <a:gridCol w="2952115"/>
              </a:tblGrid>
              <a:tr h="44386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2300" b="1" spc="-10">
                          <a:latin typeface="Times New Roman"/>
                          <a:cs typeface="Times New Roman"/>
                        </a:rPr>
                        <a:t>Questions</a:t>
                      </a: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6964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4043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2300" b="1" spc="-10">
                          <a:latin typeface="Times New Roman"/>
                          <a:cs typeface="Times New Roman"/>
                        </a:rPr>
                        <a:t>Answers</a:t>
                      </a: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69646"/>
                    </a:solidFill>
                  </a:tcPr>
                </a:tc>
              </a:tr>
              <a:tr h="575945">
                <a:tc>
                  <a:txBody>
                    <a:bodyPr vert="horz" wrap="square"/>
                    <a:lstStyle/>
                    <a:p>
                      <a:pPr marL="89535">
                        <a:lnSpc>
                          <a:spcPct val="100000"/>
                        </a:lnSpc>
                        <a:spcBef>
                          <a:spcPts val="505"/>
                        </a:spcBef>
                      </a:pPr>
                      <a:r>
                        <a:rPr sz="2300" b="1">
                          <a:latin typeface="Times New Roman"/>
                          <a:cs typeface="Times New Roman"/>
                        </a:rPr>
                        <a:t>1.</a:t>
                      </a:r>
                      <a:r>
                        <a:rPr sz="23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When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is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Jenny’s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birthday?</a:t>
                      </a:r>
                      <a:r>
                        <a:rPr sz="3900" u="heavy" spc="944" baseline="1068">
                          <a:solidFill>
                            <a:srgbClr val="FF00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900" b="1" u="heavy" spc="-75" baseline="1068">
                          <a:solidFill>
                            <a:srgbClr val="FF00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b</a:t>
                      </a:r>
                      <a:endParaRPr sz="3900" baseline="1068">
                        <a:latin typeface="Times New Roman"/>
                        <a:cs typeface="Times New Roman"/>
                      </a:endParaRPr>
                    </a:p>
                  </a:txBody>
                  <a:tcPr marL="0" marR="0" marT="641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CEF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9535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2300" b="1">
                          <a:latin typeface="Times New Roman"/>
                          <a:cs typeface="Times New Roman"/>
                        </a:rPr>
                        <a:t>a.</a:t>
                      </a:r>
                      <a:r>
                        <a:rPr sz="23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No,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it’s</a:t>
                      </a:r>
                      <a:r>
                        <a:rPr sz="23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on</a:t>
                      </a:r>
                      <a:r>
                        <a:rPr sz="23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the</a:t>
                      </a:r>
                      <a:r>
                        <a:rPr sz="23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spc="-20">
                          <a:latin typeface="Times New Roman"/>
                          <a:cs typeface="Times New Roman"/>
                        </a:rPr>
                        <a:t>6th.</a:t>
                      </a: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1022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CEFE9"/>
                    </a:solidFill>
                  </a:tcPr>
                </a:tc>
              </a:tr>
              <a:tr h="794385">
                <a:tc>
                  <a:txBody>
                    <a:bodyPr vert="horz" wrap="square"/>
                    <a:lstStyle/>
                    <a:p>
                      <a:pPr marL="89535">
                        <a:lnSpc>
                          <a:spcPct val="100000"/>
                        </a:lnSpc>
                        <a:spcBef>
                          <a:spcPts val="1370"/>
                        </a:spcBef>
                      </a:pPr>
                      <a:r>
                        <a:rPr sz="2300" b="1">
                          <a:latin typeface="Times New Roman"/>
                          <a:cs typeface="Times New Roman"/>
                        </a:rPr>
                        <a:t>2.</a:t>
                      </a:r>
                      <a:r>
                        <a:rPr sz="23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When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are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their</a:t>
                      </a:r>
                      <a:r>
                        <a:rPr sz="23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birthdays?</a:t>
                      </a:r>
                      <a:r>
                        <a:rPr sz="2300" b="1" spc="25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900" b="1" u="heavy" spc="-75" baseline="1068">
                          <a:solidFill>
                            <a:srgbClr val="FF00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d</a:t>
                      </a:r>
                      <a:endParaRPr sz="3900" baseline="1068">
                        <a:latin typeface="Times New Roman"/>
                        <a:cs typeface="Times New Roman"/>
                      </a:endParaRPr>
                    </a:p>
                  </a:txBody>
                  <a:tcPr marL="0" marR="0" marT="1739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9535" marR="25082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2300" b="1">
                          <a:latin typeface="Times New Roman"/>
                          <a:cs typeface="Times New Roman"/>
                        </a:rPr>
                        <a:t>b.</a:t>
                      </a:r>
                      <a:r>
                        <a:rPr sz="2300" b="1" spc="-2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Her</a:t>
                      </a:r>
                      <a:r>
                        <a:rPr sz="23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birthday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is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spc="-25">
                          <a:latin typeface="Times New Roman"/>
                          <a:cs typeface="Times New Roman"/>
                        </a:rPr>
                        <a:t>on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May</a:t>
                      </a:r>
                      <a:r>
                        <a:rPr sz="23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24th.</a:t>
                      </a: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  <a:tr h="443865">
                <a:tc>
                  <a:txBody>
                    <a:bodyPr vert="horz" wrap="square"/>
                    <a:lstStyle/>
                    <a:p>
                      <a:pPr marL="89535">
                        <a:lnSpc>
                          <a:spcPts val="3110"/>
                        </a:lnSpc>
                      </a:pPr>
                      <a:r>
                        <a:rPr sz="2300" b="1">
                          <a:latin typeface="Times New Roman"/>
                          <a:cs typeface="Times New Roman"/>
                        </a:rPr>
                        <a:t>3.</a:t>
                      </a:r>
                      <a:r>
                        <a:rPr sz="23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When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is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your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brother’s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birthday?</a:t>
                      </a:r>
                      <a:r>
                        <a:rPr sz="2300" b="1" spc="18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900" b="1" u="heavy" spc="-75" baseline="3205">
                          <a:solidFill>
                            <a:srgbClr val="FF00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e</a:t>
                      </a:r>
                      <a:endParaRPr sz="3900" baseline="3205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CEF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9535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2300" b="1">
                          <a:latin typeface="Times New Roman"/>
                          <a:cs typeface="Times New Roman"/>
                        </a:rPr>
                        <a:t>c.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Yes,</a:t>
                      </a:r>
                      <a:r>
                        <a:rPr sz="23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it</a:t>
                      </a:r>
                      <a:r>
                        <a:rPr sz="23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spc="-25">
                          <a:latin typeface="Times New Roman"/>
                          <a:cs typeface="Times New Roman"/>
                        </a:rPr>
                        <a:t>is.</a:t>
                      </a: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CEFE9"/>
                    </a:solidFill>
                  </a:tcPr>
                </a:tc>
              </a:tr>
              <a:tr h="794385">
                <a:tc>
                  <a:txBody>
                    <a:bodyPr vert="horz" wrap="square"/>
                    <a:lstStyle/>
                    <a:p>
                      <a:pPr marL="89535">
                        <a:lnSpc>
                          <a:spcPct val="100000"/>
                        </a:lnSpc>
                        <a:spcBef>
                          <a:spcPts val="1370"/>
                        </a:spcBef>
                      </a:pPr>
                      <a:r>
                        <a:rPr sz="2300" b="1">
                          <a:latin typeface="Times New Roman"/>
                          <a:cs typeface="Times New Roman"/>
                        </a:rPr>
                        <a:t>4.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Is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his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birthday</a:t>
                      </a:r>
                      <a:r>
                        <a:rPr sz="23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in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July?</a:t>
                      </a:r>
                      <a:r>
                        <a:rPr sz="3900" u="heavy" spc="652" baseline="5341">
                          <a:solidFill>
                            <a:srgbClr val="FF00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900" b="1" u="heavy" spc="-75" baseline="5341">
                          <a:solidFill>
                            <a:srgbClr val="FF00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c</a:t>
                      </a:r>
                      <a:endParaRPr sz="3900" baseline="5341">
                        <a:latin typeface="Times New Roman"/>
                        <a:cs typeface="Times New Roman"/>
                      </a:endParaRPr>
                    </a:p>
                  </a:txBody>
                  <a:tcPr marL="0" marR="0" marT="17399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9535" marR="97790">
                        <a:lnSpc>
                          <a:spcPct val="100000"/>
                        </a:lnSpc>
                        <a:spcBef>
                          <a:spcPts val="290"/>
                        </a:spcBef>
                      </a:pPr>
                      <a:r>
                        <a:rPr sz="2300" b="1">
                          <a:latin typeface="Times New Roman"/>
                          <a:cs typeface="Times New Roman"/>
                        </a:rPr>
                        <a:t>d.</a:t>
                      </a:r>
                      <a:r>
                        <a:rPr sz="2300" b="1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Their</a:t>
                      </a:r>
                      <a:r>
                        <a:rPr sz="2300" b="1" spc="-2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birthdays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spc="-25">
                          <a:latin typeface="Times New Roman"/>
                          <a:cs typeface="Times New Roman"/>
                        </a:rPr>
                        <a:t>are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in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January.</a:t>
                      </a: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3683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  <a:tr h="501015">
                <a:tc>
                  <a:txBody>
                    <a:bodyPr vert="horz" wrap="square"/>
                    <a:lstStyle/>
                    <a:p>
                      <a:pPr marL="89535">
                        <a:lnSpc>
                          <a:spcPct val="100000"/>
                        </a:lnSpc>
                        <a:spcBef>
                          <a:spcPts val="210"/>
                        </a:spcBef>
                      </a:pPr>
                      <a:r>
                        <a:rPr sz="2300" b="1">
                          <a:latin typeface="Times New Roman"/>
                          <a:cs typeface="Times New Roman"/>
                        </a:rPr>
                        <a:t>5.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Is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your</a:t>
                      </a:r>
                      <a:r>
                        <a:rPr sz="23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birthday</a:t>
                      </a:r>
                      <a:r>
                        <a:rPr sz="23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on</a:t>
                      </a:r>
                      <a:r>
                        <a:rPr sz="23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February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1st?</a:t>
                      </a:r>
                      <a:r>
                        <a:rPr sz="3900" u="heavy" spc="607" baseline="2136">
                          <a:solidFill>
                            <a:srgbClr val="FF00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3900" b="1" u="heavy" spc="-75" baseline="2136">
                          <a:solidFill>
                            <a:srgbClr val="FF0000"/>
                          </a:solidFill>
                          <a:uFill>
                            <a:solidFill>
                              <a:srgbClr val="000000"/>
                            </a:solidFill>
                          </a:uFill>
                          <a:latin typeface="Times New Roman"/>
                          <a:cs typeface="Times New Roman"/>
                        </a:rPr>
                        <a:t>a</a:t>
                      </a:r>
                      <a:endParaRPr sz="3900" baseline="2136">
                        <a:latin typeface="Times New Roman"/>
                        <a:cs typeface="Times New Roman"/>
                      </a:endParaRPr>
                    </a:p>
                  </a:txBody>
                  <a:tcPr marL="0" marR="0" marT="266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CEF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89535">
                        <a:lnSpc>
                          <a:spcPct val="100000"/>
                        </a:lnSpc>
                        <a:spcBef>
                          <a:spcPts val="509"/>
                        </a:spcBef>
                      </a:pPr>
                      <a:r>
                        <a:rPr sz="2300" b="1">
                          <a:latin typeface="Times New Roman"/>
                          <a:cs typeface="Times New Roman"/>
                        </a:rPr>
                        <a:t>e.</a:t>
                      </a:r>
                      <a:r>
                        <a:rPr sz="23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It’s</a:t>
                      </a:r>
                      <a:r>
                        <a:rPr sz="23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on</a:t>
                      </a:r>
                      <a:r>
                        <a:rPr sz="23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>
                          <a:latin typeface="Times New Roman"/>
                          <a:cs typeface="Times New Roman"/>
                        </a:rPr>
                        <a:t>June</a:t>
                      </a:r>
                      <a:r>
                        <a:rPr sz="23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300" b="1" spc="-10">
                          <a:latin typeface="Times New Roman"/>
                          <a:cs typeface="Times New Roman"/>
                        </a:rPr>
                        <a:t>16th.</a:t>
                      </a: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6476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  <a:solidFill>
                      <a:srgbClr val="FCEFE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46074" y="309562"/>
            <a:ext cx="647700" cy="647700"/>
          </a:xfrm>
          <a:custGeom>
            <a:rect l="l" t="t" r="r" b="b"/>
            <a:pathLst>
              <a:path w="647700" h="647700">
                <a:moveTo>
                  <a:pt x="647700" y="323850"/>
                </a:moveTo>
                <a:lnTo>
                  <a:pt x="0" y="323850"/>
                </a:lnTo>
                <a:lnTo>
                  <a:pt x="3511" y="275993"/>
                </a:lnTo>
                <a:lnTo>
                  <a:pt x="13711" y="230317"/>
                </a:lnTo>
                <a:lnTo>
                  <a:pt x="30099" y="187322"/>
                </a:lnTo>
                <a:lnTo>
                  <a:pt x="52174" y="147510"/>
                </a:lnTo>
                <a:lnTo>
                  <a:pt x="79435" y="111380"/>
                </a:lnTo>
                <a:lnTo>
                  <a:pt x="111381" y="79434"/>
                </a:lnTo>
                <a:lnTo>
                  <a:pt x="147510" y="52174"/>
                </a:lnTo>
                <a:lnTo>
                  <a:pt x="187323" y="30099"/>
                </a:lnTo>
                <a:lnTo>
                  <a:pt x="230318" y="13711"/>
                </a:lnTo>
                <a:lnTo>
                  <a:pt x="275994" y="3511"/>
                </a:lnTo>
                <a:lnTo>
                  <a:pt x="323850" y="0"/>
                </a:lnTo>
                <a:lnTo>
                  <a:pt x="371706" y="3511"/>
                </a:lnTo>
                <a:lnTo>
                  <a:pt x="417382" y="13711"/>
                </a:lnTo>
                <a:lnTo>
                  <a:pt x="460377" y="30099"/>
                </a:lnTo>
                <a:lnTo>
                  <a:pt x="500190" y="52174"/>
                </a:lnTo>
                <a:lnTo>
                  <a:pt x="536319" y="79435"/>
                </a:lnTo>
                <a:lnTo>
                  <a:pt x="568265" y="111380"/>
                </a:lnTo>
                <a:lnTo>
                  <a:pt x="595526" y="147510"/>
                </a:lnTo>
                <a:lnTo>
                  <a:pt x="617600" y="187323"/>
                </a:lnTo>
                <a:lnTo>
                  <a:pt x="633988" y="230318"/>
                </a:lnTo>
                <a:lnTo>
                  <a:pt x="644189" y="275994"/>
                </a:lnTo>
                <a:lnTo>
                  <a:pt x="647700" y="323850"/>
                </a:lnTo>
                <a:close/>
              </a:path>
              <a:path w="647700" h="647700">
                <a:moveTo>
                  <a:pt x="323850" y="647699"/>
                </a:moveTo>
                <a:lnTo>
                  <a:pt x="275994" y="644188"/>
                </a:lnTo>
                <a:lnTo>
                  <a:pt x="230318" y="633988"/>
                </a:lnTo>
                <a:lnTo>
                  <a:pt x="187323" y="617600"/>
                </a:lnTo>
                <a:lnTo>
                  <a:pt x="147510" y="595525"/>
                </a:lnTo>
                <a:lnTo>
                  <a:pt x="111380" y="568264"/>
                </a:lnTo>
                <a:lnTo>
                  <a:pt x="79435" y="536319"/>
                </a:lnTo>
                <a:lnTo>
                  <a:pt x="52174" y="500189"/>
                </a:lnTo>
                <a:lnTo>
                  <a:pt x="30099" y="460376"/>
                </a:lnTo>
                <a:lnTo>
                  <a:pt x="13711" y="417382"/>
                </a:lnTo>
                <a:lnTo>
                  <a:pt x="3511" y="371706"/>
                </a:lnTo>
                <a:lnTo>
                  <a:pt x="0" y="323849"/>
                </a:lnTo>
                <a:lnTo>
                  <a:pt x="647700" y="323850"/>
                </a:lnTo>
                <a:lnTo>
                  <a:pt x="644188" y="371706"/>
                </a:lnTo>
                <a:lnTo>
                  <a:pt x="633988" y="417382"/>
                </a:lnTo>
                <a:lnTo>
                  <a:pt x="617600" y="460376"/>
                </a:lnTo>
                <a:lnTo>
                  <a:pt x="595526" y="500189"/>
                </a:lnTo>
                <a:lnTo>
                  <a:pt x="568265" y="536319"/>
                </a:lnTo>
                <a:lnTo>
                  <a:pt x="536319" y="568265"/>
                </a:lnTo>
                <a:lnTo>
                  <a:pt x="500189" y="595525"/>
                </a:lnTo>
                <a:lnTo>
                  <a:pt x="460377" y="617600"/>
                </a:lnTo>
                <a:lnTo>
                  <a:pt x="417382" y="633988"/>
                </a:lnTo>
                <a:lnTo>
                  <a:pt x="371706" y="644188"/>
                </a:lnTo>
                <a:lnTo>
                  <a:pt x="323850" y="647699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64490" y="233356"/>
            <a:ext cx="763143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12470" marR="30480" indent="-675005">
              <a:lnSpc>
                <a:spcPct val="100000"/>
              </a:lnSpc>
              <a:spcBef>
                <a:spcPts val="100"/>
              </a:spcBef>
            </a:pPr>
            <a:r>
              <a:rPr sz="4800" b="0" baseline="-16493">
                <a:solidFill>
                  <a:srgbClr val="0033CC"/>
                </a:solidFill>
                <a:latin typeface="Arial Black"/>
                <a:cs typeface="Arial Black"/>
              </a:rPr>
              <a:t>3b</a:t>
            </a:r>
            <a:r>
              <a:rPr sz="4800" b="0" spc="-82" baseline="-16493">
                <a:solidFill>
                  <a:srgbClr val="0033CC"/>
                </a:solidFill>
                <a:latin typeface="Arial Black"/>
                <a:cs typeface="Arial Black"/>
              </a:rPr>
              <a:t> </a:t>
            </a:r>
            <a:r>
              <a:rPr sz="3200">
                <a:solidFill>
                  <a:srgbClr val="000000"/>
                </a:solidFill>
              </a:rPr>
              <a:t>Complete</a:t>
            </a:r>
            <a:r>
              <a:rPr sz="3200" spc="-20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the</a:t>
            </a:r>
            <a:r>
              <a:rPr sz="3200" spc="-15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conversation</a:t>
            </a:r>
            <a:r>
              <a:rPr sz="3200" spc="-15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and</a:t>
            </a:r>
            <a:r>
              <a:rPr sz="3200" spc="-10">
                <a:solidFill>
                  <a:srgbClr val="000000"/>
                </a:solidFill>
              </a:rPr>
              <a:t> practice </a:t>
            </a:r>
            <a:r>
              <a:rPr sz="3200">
                <a:solidFill>
                  <a:srgbClr val="000000"/>
                </a:solidFill>
              </a:rPr>
              <a:t>it</a:t>
            </a:r>
            <a:r>
              <a:rPr sz="3200" spc="-20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with</a:t>
            </a:r>
            <a:r>
              <a:rPr sz="3200" spc="-5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your</a:t>
            </a:r>
            <a:r>
              <a:rPr sz="3200" spc="-10">
                <a:solidFill>
                  <a:srgbClr val="000000"/>
                </a:solidFill>
              </a:rPr>
              <a:t> partner.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427881" y="2048032"/>
            <a:ext cx="108140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Times New Roman"/>
                <a:cs typeface="Times New Roman"/>
              </a:rPr>
              <a:t>twelve.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71099" y="4259941"/>
            <a:ext cx="711200" cy="0"/>
          </a:xfrm>
          <a:custGeom>
            <a:rect l="l" t="t" r="r" b="b"/>
            <a:pathLst>
              <a:path w="711200">
                <a:moveTo>
                  <a:pt x="0" y="0"/>
                </a:moveTo>
                <a:lnTo>
                  <a:pt x="711200" y="0"/>
                </a:lnTo>
              </a:path>
            </a:pathLst>
          </a:custGeom>
          <a:ln w="22402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1005840" y="1603533"/>
            <a:ext cx="450913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076450"/>
              </a:tabLst>
            </a:pPr>
            <a:r>
              <a:rPr sz="2800" b="1">
                <a:latin typeface="Times New Roman"/>
                <a:cs typeface="Times New Roman"/>
              </a:rPr>
              <a:t>A: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How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4200" u="heavy" spc="742" baseline="2976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4200" b="1" u="heavy" spc="-37" baseline="2976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old</a:t>
            </a:r>
            <a:r>
              <a:rPr sz="4200" b="1" baseline="2976">
                <a:solidFill>
                  <a:srgbClr val="FF0000"/>
                </a:solidFill>
                <a:latin typeface="Times New Roman"/>
                <a:cs typeface="Times New Roman"/>
              </a:rPr>
              <a:t>	</a:t>
            </a:r>
            <a:r>
              <a:rPr sz="2800" b="1">
                <a:latin typeface="Times New Roman"/>
                <a:cs typeface="Times New Roman"/>
              </a:rPr>
              <a:t>are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you, </a:t>
            </a:r>
            <a:r>
              <a:rPr sz="2800" b="1" spc="-10">
                <a:latin typeface="Times New Roman"/>
                <a:cs typeface="Times New Roman"/>
              </a:rPr>
              <a:t>Grace?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05840" y="2016278"/>
            <a:ext cx="115633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89915"/>
              </a:tabLst>
            </a:pPr>
            <a:r>
              <a:rPr sz="4200" b="1" spc="-37" baseline="-4960">
                <a:latin typeface="Times New Roman"/>
                <a:cs typeface="Times New Roman"/>
              </a:rPr>
              <a:t>B:</a:t>
            </a:r>
            <a:r>
              <a:rPr sz="4200" b="1" baseline="-4960">
                <a:latin typeface="Times New Roman"/>
                <a:cs typeface="Times New Roman"/>
              </a:rPr>
              <a:t>	</a:t>
            </a:r>
            <a:r>
              <a:rPr sz="2800" b="1" u="heavy" spc="-25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I’m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29640" y="2492532"/>
            <a:ext cx="7776209" cy="2230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8900">
              <a:lnSpc>
                <a:spcPct val="100000"/>
              </a:lnSpc>
              <a:spcBef>
                <a:spcPts val="100"/>
              </a:spcBef>
              <a:tabLst>
                <a:tab pos="1356995"/>
                <a:tab pos="2449195"/>
              </a:tabLst>
            </a:pPr>
            <a:r>
              <a:rPr sz="2800" b="1">
                <a:latin typeface="Times New Roman"/>
                <a:cs typeface="Times New Roman"/>
              </a:rPr>
              <a:t>A: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And</a:t>
            </a:r>
            <a:r>
              <a:rPr sz="2800" b="1">
                <a:latin typeface="Times New Roman"/>
                <a:cs typeface="Times New Roman"/>
              </a:rPr>
              <a:t>	</a:t>
            </a:r>
            <a:r>
              <a:rPr sz="4200" b="1" u="heavy" spc="-30" baseline="6944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when</a:t>
            </a:r>
            <a:r>
              <a:rPr sz="4200" b="1" baseline="6944">
                <a:solidFill>
                  <a:srgbClr val="FF0000"/>
                </a:solidFill>
                <a:latin typeface="Times New Roman"/>
                <a:cs typeface="Times New Roman"/>
              </a:rPr>
              <a:t>	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your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birthday?</a:t>
            </a:r>
            <a:endParaRPr sz="2800">
              <a:latin typeface="Times New Roman"/>
              <a:cs typeface="Times New Roman"/>
            </a:endParaRPr>
          </a:p>
          <a:p>
            <a:pPr marL="532765" marR="55880" indent="-444500">
              <a:lnSpc>
                <a:spcPts val="3500"/>
              </a:lnSpc>
              <a:spcBef>
                <a:spcPts val="140"/>
              </a:spcBef>
              <a:tabLst>
                <a:tab pos="1204595"/>
              </a:tabLst>
            </a:pPr>
            <a:r>
              <a:rPr sz="2800" b="1">
                <a:latin typeface="Times New Roman"/>
                <a:cs typeface="Times New Roman"/>
              </a:rPr>
              <a:t>B: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My</a:t>
            </a:r>
            <a:r>
              <a:rPr sz="2800" b="1">
                <a:latin typeface="Times New Roman"/>
                <a:cs typeface="Times New Roman"/>
              </a:rPr>
              <a:t>	</a:t>
            </a:r>
            <a:r>
              <a:rPr sz="4200" b="1" u="heavy" baseline="2976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birthday</a:t>
            </a:r>
            <a:r>
              <a:rPr sz="4200" b="1" spc="330" baseline="2976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on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March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12th.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How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about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you </a:t>
            </a:r>
            <a:r>
              <a:rPr sz="2800" b="1">
                <a:latin typeface="Times New Roman"/>
                <a:cs typeface="Times New Roman"/>
              </a:rPr>
              <a:t>and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Tom?</a:t>
            </a:r>
            <a:endParaRPr sz="2800">
              <a:latin typeface="Times New Roman"/>
              <a:cs typeface="Times New Roman"/>
            </a:endParaRPr>
          </a:p>
          <a:p>
            <a:pPr marL="532765" marR="180975" indent="-444500">
              <a:lnSpc>
                <a:spcPts val="3500"/>
              </a:lnSpc>
              <a:tabLst>
                <a:tab pos="2893060"/>
                <a:tab pos="3877945"/>
                <a:tab pos="4540885"/>
              </a:tabLst>
            </a:pPr>
            <a:r>
              <a:rPr sz="2800" b="1">
                <a:latin typeface="Times New Roman"/>
                <a:cs typeface="Times New Roman"/>
              </a:rPr>
              <a:t>A: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Well,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my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birthday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is</a:t>
            </a:r>
            <a:r>
              <a:rPr sz="2800" b="1">
                <a:latin typeface="Times New Roman"/>
                <a:cs typeface="Times New Roman"/>
              </a:rPr>
              <a:t>	</a:t>
            </a:r>
            <a:r>
              <a:rPr sz="4200" b="1" spc="-37" baseline="8928">
                <a:solidFill>
                  <a:srgbClr val="FF0000"/>
                </a:solidFill>
                <a:latin typeface="Times New Roman"/>
                <a:cs typeface="Times New Roman"/>
              </a:rPr>
              <a:t>on</a:t>
            </a:r>
            <a:r>
              <a:rPr sz="4200" b="1" baseline="8928">
                <a:solidFill>
                  <a:srgbClr val="FF0000"/>
                </a:solidFill>
                <a:latin typeface="Times New Roman"/>
                <a:cs typeface="Times New Roman"/>
              </a:rPr>
              <a:t>	</a:t>
            </a:r>
            <a:r>
              <a:rPr sz="2800" b="1">
                <a:latin typeface="Times New Roman"/>
                <a:cs typeface="Times New Roman"/>
              </a:rPr>
              <a:t>July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5th, and </a:t>
            </a:r>
            <a:r>
              <a:rPr sz="2800" b="1" spc="-10">
                <a:latin typeface="Times New Roman"/>
                <a:cs typeface="Times New Roman"/>
              </a:rPr>
              <a:t>Tom’s </a:t>
            </a:r>
            <a:r>
              <a:rPr sz="2800" b="1">
                <a:latin typeface="Times New Roman"/>
                <a:cs typeface="Times New Roman"/>
              </a:rPr>
              <a:t>birthday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4200" u="heavy" spc="667" baseline="2976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4200" b="1" u="heavy" spc="-37" baseline="2976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in</a:t>
            </a:r>
            <a:r>
              <a:rPr sz="4200" b="1" baseline="2976">
                <a:solidFill>
                  <a:srgbClr val="FF0000"/>
                </a:solidFill>
                <a:latin typeface="Times New Roman"/>
                <a:cs typeface="Times New Roman"/>
              </a:rPr>
              <a:t>	</a:t>
            </a:r>
            <a:r>
              <a:rPr sz="2800" b="1" spc="-10">
                <a:latin typeface="Times New Roman"/>
                <a:cs typeface="Times New Roman"/>
              </a:rPr>
              <a:t>December.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27012" y="444499"/>
            <a:ext cx="647700" cy="647700"/>
          </a:xfrm>
          <a:custGeom>
            <a:rect l="l" t="t" r="r" b="b"/>
            <a:pathLst>
              <a:path w="647700" h="647700">
                <a:moveTo>
                  <a:pt x="323849" y="0"/>
                </a:moveTo>
                <a:close/>
              </a:path>
              <a:path w="647700" h="647700">
                <a:moveTo>
                  <a:pt x="647699" y="323850"/>
                </a:moveTo>
                <a:lnTo>
                  <a:pt x="0" y="323850"/>
                </a:lnTo>
                <a:lnTo>
                  <a:pt x="3511" y="275993"/>
                </a:lnTo>
                <a:lnTo>
                  <a:pt x="13712" y="230317"/>
                </a:lnTo>
                <a:lnTo>
                  <a:pt x="30100" y="187322"/>
                </a:lnTo>
                <a:lnTo>
                  <a:pt x="52174" y="147509"/>
                </a:lnTo>
                <a:lnTo>
                  <a:pt x="79435" y="111380"/>
                </a:lnTo>
                <a:lnTo>
                  <a:pt x="111381" y="79434"/>
                </a:lnTo>
                <a:lnTo>
                  <a:pt x="147511" y="52173"/>
                </a:lnTo>
                <a:lnTo>
                  <a:pt x="187323" y="30099"/>
                </a:lnTo>
                <a:lnTo>
                  <a:pt x="230318" y="13711"/>
                </a:lnTo>
                <a:lnTo>
                  <a:pt x="275995" y="3511"/>
                </a:lnTo>
                <a:lnTo>
                  <a:pt x="323849" y="0"/>
                </a:lnTo>
                <a:lnTo>
                  <a:pt x="371705" y="3511"/>
                </a:lnTo>
                <a:lnTo>
                  <a:pt x="417382" y="13711"/>
                </a:lnTo>
                <a:lnTo>
                  <a:pt x="460376" y="30099"/>
                </a:lnTo>
                <a:lnTo>
                  <a:pt x="500189" y="52174"/>
                </a:lnTo>
                <a:lnTo>
                  <a:pt x="536319" y="79435"/>
                </a:lnTo>
                <a:lnTo>
                  <a:pt x="568264" y="111380"/>
                </a:lnTo>
                <a:lnTo>
                  <a:pt x="595525" y="147510"/>
                </a:lnTo>
                <a:lnTo>
                  <a:pt x="617600" y="187323"/>
                </a:lnTo>
                <a:lnTo>
                  <a:pt x="633988" y="230318"/>
                </a:lnTo>
                <a:lnTo>
                  <a:pt x="644188" y="275994"/>
                </a:lnTo>
                <a:lnTo>
                  <a:pt x="647699" y="323850"/>
                </a:lnTo>
                <a:close/>
              </a:path>
              <a:path w="647700" h="647700">
                <a:moveTo>
                  <a:pt x="323849" y="647699"/>
                </a:moveTo>
                <a:lnTo>
                  <a:pt x="275993" y="644188"/>
                </a:lnTo>
                <a:lnTo>
                  <a:pt x="230317" y="633988"/>
                </a:lnTo>
                <a:lnTo>
                  <a:pt x="187323" y="617600"/>
                </a:lnTo>
                <a:lnTo>
                  <a:pt x="147510" y="595525"/>
                </a:lnTo>
                <a:lnTo>
                  <a:pt x="111380" y="568264"/>
                </a:lnTo>
                <a:lnTo>
                  <a:pt x="79434" y="536319"/>
                </a:lnTo>
                <a:lnTo>
                  <a:pt x="52174" y="500189"/>
                </a:lnTo>
                <a:lnTo>
                  <a:pt x="30099" y="460376"/>
                </a:lnTo>
                <a:lnTo>
                  <a:pt x="13711" y="417382"/>
                </a:lnTo>
                <a:lnTo>
                  <a:pt x="3511" y="371706"/>
                </a:lnTo>
                <a:lnTo>
                  <a:pt x="0" y="323849"/>
                </a:lnTo>
                <a:lnTo>
                  <a:pt x="647699" y="323850"/>
                </a:lnTo>
                <a:lnTo>
                  <a:pt x="644188" y="371706"/>
                </a:lnTo>
                <a:lnTo>
                  <a:pt x="633987" y="417382"/>
                </a:lnTo>
                <a:lnTo>
                  <a:pt x="617600" y="460377"/>
                </a:lnTo>
                <a:lnTo>
                  <a:pt x="595525" y="500189"/>
                </a:lnTo>
                <a:lnTo>
                  <a:pt x="568264" y="536319"/>
                </a:lnTo>
                <a:lnTo>
                  <a:pt x="536318" y="568265"/>
                </a:lnTo>
                <a:lnTo>
                  <a:pt x="500189" y="595525"/>
                </a:lnTo>
                <a:lnTo>
                  <a:pt x="460376" y="617600"/>
                </a:lnTo>
                <a:lnTo>
                  <a:pt x="417381" y="633988"/>
                </a:lnTo>
                <a:lnTo>
                  <a:pt x="371705" y="644188"/>
                </a:lnTo>
                <a:lnTo>
                  <a:pt x="323849" y="647699"/>
                </a:lnTo>
                <a:close/>
              </a:path>
            </a:pathLst>
          </a:custGeom>
          <a:solidFill>
            <a:srgbClr val="FF99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45427" y="214306"/>
            <a:ext cx="795591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4800" b="0" baseline="-37326">
                <a:solidFill>
                  <a:srgbClr val="0033CC"/>
                </a:solidFill>
                <a:latin typeface="Arial Black"/>
                <a:cs typeface="Arial Black"/>
              </a:rPr>
              <a:t>3c</a:t>
            </a:r>
            <a:r>
              <a:rPr sz="4800" b="0" spc="660" baseline="-37326">
                <a:solidFill>
                  <a:srgbClr val="0033CC"/>
                </a:solidFill>
                <a:latin typeface="Arial Black"/>
                <a:cs typeface="Arial Black"/>
              </a:rPr>
              <a:t> </a:t>
            </a:r>
            <a:r>
              <a:rPr sz="3200">
                <a:solidFill>
                  <a:srgbClr val="000000"/>
                </a:solidFill>
              </a:rPr>
              <a:t>Find</a:t>
            </a:r>
            <a:r>
              <a:rPr sz="3200" spc="-10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out</a:t>
            </a:r>
            <a:r>
              <a:rPr sz="3200" spc="-10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your</a:t>
            </a:r>
            <a:r>
              <a:rPr sz="3200" spc="-10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group</a:t>
            </a:r>
            <a:r>
              <a:rPr sz="3200" spc="-5">
                <a:solidFill>
                  <a:srgbClr val="000000"/>
                </a:solidFill>
              </a:rPr>
              <a:t> </a:t>
            </a:r>
            <a:r>
              <a:rPr sz="3200">
                <a:solidFill>
                  <a:srgbClr val="000000"/>
                </a:solidFill>
              </a:rPr>
              <a:t>members’</a:t>
            </a:r>
            <a:r>
              <a:rPr sz="3200" spc="-10">
                <a:solidFill>
                  <a:srgbClr val="000000"/>
                </a:solidFill>
              </a:rPr>
              <a:t> birthdays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07428" y="701986"/>
            <a:ext cx="6750684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200" b="1">
                <a:latin typeface="Times New Roman"/>
                <a:cs typeface="Times New Roman"/>
              </a:rPr>
              <a:t>and</a:t>
            </a:r>
            <a:r>
              <a:rPr sz="3200" b="1" spc="-10">
                <a:latin typeface="Times New Roman"/>
                <a:cs typeface="Times New Roman"/>
              </a:rPr>
              <a:t> </a:t>
            </a:r>
            <a:r>
              <a:rPr sz="3200" b="1">
                <a:latin typeface="Times New Roman"/>
                <a:cs typeface="Times New Roman"/>
              </a:rPr>
              <a:t>ages.</a:t>
            </a:r>
            <a:r>
              <a:rPr sz="3200" b="1" spc="-10">
                <a:latin typeface="Times New Roman"/>
                <a:cs typeface="Times New Roman"/>
              </a:rPr>
              <a:t> </a:t>
            </a:r>
            <a:r>
              <a:rPr sz="3200" b="1">
                <a:latin typeface="Times New Roman"/>
                <a:cs typeface="Times New Roman"/>
              </a:rPr>
              <a:t>Line</a:t>
            </a:r>
            <a:r>
              <a:rPr sz="3200" b="1" spc="-10">
                <a:latin typeface="Times New Roman"/>
                <a:cs typeface="Times New Roman"/>
              </a:rPr>
              <a:t> </a:t>
            </a:r>
            <a:r>
              <a:rPr sz="3200" b="1">
                <a:latin typeface="Times New Roman"/>
                <a:cs typeface="Times New Roman"/>
              </a:rPr>
              <a:t>up</a:t>
            </a:r>
            <a:r>
              <a:rPr sz="3200" b="1" spc="-15">
                <a:latin typeface="Times New Roman"/>
                <a:cs typeface="Times New Roman"/>
              </a:rPr>
              <a:t> </a:t>
            </a:r>
            <a:r>
              <a:rPr sz="3200" b="1">
                <a:latin typeface="Times New Roman"/>
                <a:cs typeface="Times New Roman"/>
              </a:rPr>
              <a:t>from</a:t>
            </a:r>
            <a:r>
              <a:rPr sz="3200" b="1" spc="-5">
                <a:latin typeface="Times New Roman"/>
                <a:cs typeface="Times New Roman"/>
              </a:rPr>
              <a:t> </a:t>
            </a:r>
            <a:r>
              <a:rPr sz="3200" b="1">
                <a:latin typeface="Times New Roman"/>
                <a:cs typeface="Times New Roman"/>
              </a:rPr>
              <a:t>the</a:t>
            </a:r>
            <a:r>
              <a:rPr sz="3200" b="1" spc="-10">
                <a:latin typeface="Times New Roman"/>
                <a:cs typeface="Times New Roman"/>
              </a:rPr>
              <a:t> </a:t>
            </a:r>
            <a:r>
              <a:rPr sz="3200" b="1">
                <a:latin typeface="Times New Roman"/>
                <a:cs typeface="Times New Roman"/>
              </a:rPr>
              <a:t>youngest</a:t>
            </a:r>
            <a:r>
              <a:rPr sz="3200" b="1" spc="-10">
                <a:latin typeface="Times New Roman"/>
                <a:cs typeface="Times New Roman"/>
              </a:rPr>
              <a:t> </a:t>
            </a:r>
            <a:r>
              <a:rPr sz="3200" b="1" spc="-25">
                <a:latin typeface="Times New Roman"/>
                <a:cs typeface="Times New Roman"/>
              </a:rPr>
              <a:t>to </a:t>
            </a:r>
            <a:r>
              <a:rPr sz="3200" b="1">
                <a:latin typeface="Times New Roman"/>
                <a:cs typeface="Times New Roman"/>
              </a:rPr>
              <a:t>the</a:t>
            </a:r>
            <a:r>
              <a:rPr sz="3200" b="1" spc="-5">
                <a:latin typeface="Times New Roman"/>
                <a:cs typeface="Times New Roman"/>
              </a:rPr>
              <a:t> </a:t>
            </a:r>
            <a:r>
              <a:rPr sz="3200" b="1" spc="-10">
                <a:latin typeface="Times New Roman"/>
                <a:cs typeface="Times New Roman"/>
              </a:rPr>
              <a:t>oldest.</a:t>
            </a:r>
            <a:endParaRPr sz="3200">
              <a:latin typeface="Times New Roman"/>
              <a:cs typeface="Times New Roman"/>
            </a:endParaRPr>
          </a:p>
        </p:txBody>
      </p:sp>
      <p:pic>
        <p:nvPicPr>
          <p:cNvPr id="5" name="object 5"/>
          <p:cNvPicPr/>
          <p:nvPr/>
        </p:nvPicPr>
        <p:blipFill>
          <a:blip r:embed="rId2"/>
          <a:stretch>
            <a:fillRect/>
          </a:stretch>
        </p:blipFill>
        <p:spPr>
          <a:xfrm>
            <a:off x="2057400" y="2146300"/>
            <a:ext cx="5048250" cy="24574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5215" y="985276"/>
            <a:ext cx="6254750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b="1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How</a:t>
            </a:r>
            <a:r>
              <a:rPr sz="2600" b="1" u="heavy" spc="-5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2600" b="1" u="heavy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  <a:latin typeface="Times New Roman"/>
                <a:cs typeface="Times New Roman"/>
              </a:rPr>
              <a:t>about</a:t>
            </a:r>
            <a:r>
              <a:rPr sz="2600" b="1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0000FF"/>
                </a:solidFill>
                <a:latin typeface="Times New Roman"/>
                <a:cs typeface="Times New Roman"/>
              </a:rPr>
              <a:t>you</a:t>
            </a:r>
            <a:r>
              <a:rPr sz="2600" b="1" spc="-5">
                <a:solidFill>
                  <a:srgbClr val="0000FF"/>
                </a:solidFill>
                <a:latin typeface="Times New Roman"/>
                <a:cs typeface="Times New Roman"/>
              </a:rPr>
              <a:t> </a:t>
            </a:r>
            <a:r>
              <a:rPr sz="2600" b="1">
                <a:solidFill>
                  <a:srgbClr val="0000FF"/>
                </a:solidFill>
                <a:latin typeface="Times New Roman"/>
                <a:cs typeface="Times New Roman"/>
              </a:rPr>
              <a:t>and Tom? </a:t>
            </a:r>
            <a:r>
              <a:rPr sz="2600" b="1">
                <a:solidFill>
                  <a:srgbClr val="0000FF"/>
                </a:solidFill>
                <a:latin typeface="Microsoft JhengHei"/>
                <a:cs typeface="Microsoft JhengHei"/>
              </a:rPr>
              <a:t>你和汤姆怎么样</a:t>
            </a:r>
            <a:r>
              <a:rPr sz="2600" b="1" spc="-50">
                <a:solidFill>
                  <a:srgbClr val="0000FF"/>
                </a:solidFill>
                <a:latin typeface="Times New Roman"/>
                <a:cs typeface="Times New Roman"/>
              </a:rPr>
              <a:t>?</a:t>
            </a:r>
            <a:endParaRPr sz="26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27112" y="1716088"/>
            <a:ext cx="7000875" cy="1202055"/>
          </a:xfrm>
          <a:prstGeom prst="rect">
            <a:avLst/>
          </a:prstGeom>
          <a:ln w="28575">
            <a:solidFill>
              <a:srgbClr val="00B0EF"/>
            </a:solidFill>
          </a:ln>
        </p:spPr>
        <p:txBody>
          <a:bodyPr vert="horz" wrap="square" lIns="0" tIns="3492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75"/>
              </a:spcBef>
            </a:pPr>
            <a:r>
              <a:rPr sz="2400" b="1">
                <a:latin typeface="Times New Roman"/>
                <a:cs typeface="Times New Roman"/>
              </a:rPr>
              <a:t>how</a:t>
            </a:r>
            <a:r>
              <a:rPr sz="2400" b="1" spc="-10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about</a:t>
            </a:r>
            <a:r>
              <a:rPr sz="2400" b="1" spc="-5">
                <a:latin typeface="Times New Roman"/>
                <a:cs typeface="Times New Roman"/>
              </a:rPr>
              <a:t> </a:t>
            </a:r>
            <a:r>
              <a:rPr sz="2400" b="1">
                <a:latin typeface="Microsoft JhengHei"/>
                <a:cs typeface="Microsoft JhengHei"/>
              </a:rPr>
              <a:t>用来提出请求、建议或征求对方意见</a:t>
            </a:r>
            <a:r>
              <a:rPr sz="2400" b="1" spc="-50">
                <a:latin typeface="Times New Roman"/>
                <a:cs typeface="Times New Roman"/>
              </a:rPr>
              <a:t>,</a:t>
            </a:r>
            <a:endParaRPr sz="2400">
              <a:latin typeface="Times New Roman"/>
              <a:cs typeface="Times New Roman"/>
            </a:endParaRPr>
          </a:p>
          <a:p>
            <a:pPr marL="91440">
              <a:lnSpc>
                <a:spcPct val="100000"/>
              </a:lnSpc>
            </a:pPr>
            <a:r>
              <a:rPr sz="2400" b="1">
                <a:latin typeface="Microsoft JhengHei"/>
                <a:cs typeface="Microsoft JhengHei"/>
              </a:rPr>
              <a:t>意为</a:t>
            </a:r>
            <a:r>
              <a:rPr sz="2400" b="1" spc="-10">
                <a:latin typeface="Times New Roman"/>
                <a:cs typeface="Times New Roman"/>
              </a:rPr>
              <a:t>“ (</a:t>
            </a:r>
            <a:r>
              <a:rPr sz="2400" b="1">
                <a:latin typeface="Microsoft JhengHei"/>
                <a:cs typeface="Microsoft JhengHei"/>
              </a:rPr>
              <a:t>你认为</a:t>
            </a:r>
            <a:r>
              <a:rPr sz="2400" b="1" spc="-15">
                <a:latin typeface="Times New Roman"/>
                <a:cs typeface="Times New Roman"/>
              </a:rPr>
              <a:t>) </a:t>
            </a:r>
            <a:r>
              <a:rPr sz="2400" b="1" spc="275">
                <a:latin typeface="Malgun Gothic"/>
                <a:cs typeface="Malgun Gothic"/>
              </a:rPr>
              <a:t>……</a:t>
            </a:r>
            <a:r>
              <a:rPr sz="2400" b="1">
                <a:latin typeface="Microsoft JhengHei"/>
                <a:cs typeface="Microsoft JhengHei"/>
              </a:rPr>
              <a:t>怎么样</a:t>
            </a:r>
            <a:r>
              <a:rPr sz="2400" b="1" spc="-15">
                <a:latin typeface="Times New Roman"/>
                <a:cs typeface="Times New Roman"/>
              </a:rPr>
              <a:t>? </a:t>
            </a:r>
            <a:r>
              <a:rPr sz="2400" b="1" spc="275">
                <a:latin typeface="Malgun Gothic"/>
                <a:cs typeface="Malgun Gothic"/>
              </a:rPr>
              <a:t>……</a:t>
            </a:r>
            <a:r>
              <a:rPr sz="2400" b="1">
                <a:latin typeface="Microsoft JhengHei"/>
                <a:cs typeface="Microsoft JhengHei"/>
              </a:rPr>
              <a:t>如何</a:t>
            </a:r>
            <a:r>
              <a:rPr sz="2400" b="1" spc="-10">
                <a:latin typeface="Times New Roman"/>
                <a:cs typeface="Times New Roman"/>
              </a:rPr>
              <a:t>? ”</a:t>
            </a:r>
            <a:r>
              <a:rPr sz="2400" b="1">
                <a:latin typeface="Microsoft JhengHei"/>
                <a:cs typeface="Microsoft JhengHei"/>
              </a:rPr>
              <a:t>后跟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名词</a:t>
            </a:r>
            <a:r>
              <a:rPr sz="2400" b="1" spc="-50">
                <a:latin typeface="Microsoft JhengHei"/>
                <a:cs typeface="Microsoft JhengHei"/>
              </a:rPr>
              <a:t>、</a:t>
            </a:r>
            <a:r>
              <a:rPr sz="2400" b="1">
                <a:solidFill>
                  <a:srgbClr val="FF0000"/>
                </a:solidFill>
                <a:latin typeface="Microsoft JhengHei"/>
                <a:cs typeface="Microsoft JhengHei"/>
              </a:rPr>
              <a:t>代词</a:t>
            </a:r>
            <a:r>
              <a:rPr sz="2400" b="1">
                <a:latin typeface="Microsoft JhengHei"/>
                <a:cs typeface="Microsoft JhengHei"/>
              </a:rPr>
              <a:t>或</a:t>
            </a:r>
            <a:r>
              <a:rPr sz="2400" b="1" i="1">
                <a:solidFill>
                  <a:srgbClr val="FF0000"/>
                </a:solidFill>
                <a:latin typeface="Times New Roman"/>
                <a:cs typeface="Times New Roman"/>
              </a:rPr>
              <a:t>v</a:t>
            </a:r>
            <a:r>
              <a:rPr sz="2400" b="1" spc="5">
                <a:solidFill>
                  <a:srgbClr val="FF0000"/>
                </a:solidFill>
                <a:latin typeface="Times New Roman"/>
                <a:cs typeface="Times New Roman"/>
              </a:rPr>
              <a:t>. -</a:t>
            </a:r>
            <a:r>
              <a:rPr sz="2400" b="1" spc="-10">
                <a:solidFill>
                  <a:srgbClr val="FF0000"/>
                </a:solidFill>
                <a:latin typeface="Times New Roman"/>
                <a:cs typeface="Times New Roman"/>
              </a:rPr>
              <a:t>ing</a:t>
            </a:r>
            <a:r>
              <a:rPr sz="2400" b="1" spc="-50">
                <a:latin typeface="Microsoft JhengHei"/>
                <a:cs typeface="Microsoft JhengHei"/>
              </a:rPr>
              <a:t>。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85214" y="3161320"/>
            <a:ext cx="3628390" cy="1576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latin typeface="Microsoft JhengHei"/>
                <a:cs typeface="Microsoft JhengHei"/>
              </a:rPr>
              <a:t>常用来表示建议的句型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14"/>
              </a:spcBef>
            </a:pPr>
            <a:r>
              <a:rPr sz="2400" b="1">
                <a:latin typeface="MS Gothic"/>
                <a:cs typeface="MS Gothic"/>
              </a:rPr>
              <a:t>①</a:t>
            </a:r>
            <a:r>
              <a:rPr sz="2400" b="1">
                <a:latin typeface="Times New Roman"/>
                <a:cs typeface="Times New Roman"/>
              </a:rPr>
              <a:t>How</a:t>
            </a:r>
            <a:r>
              <a:rPr sz="2400" b="1" spc="-1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/What</a:t>
            </a:r>
            <a:r>
              <a:rPr sz="2400" b="1" spc="-10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about</a:t>
            </a:r>
            <a:r>
              <a:rPr sz="2400" b="1" spc="-10">
                <a:latin typeface="Times New Roman"/>
                <a:cs typeface="Times New Roman"/>
              </a:rPr>
              <a:t> +</a:t>
            </a:r>
            <a:r>
              <a:rPr sz="2400" b="1" u="heavy" spc="-1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doing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90"/>
              </a:spcBef>
            </a:pPr>
            <a:r>
              <a:rPr sz="2400" b="1">
                <a:latin typeface="MS Gothic"/>
                <a:cs typeface="MS Gothic"/>
              </a:rPr>
              <a:t>②</a:t>
            </a:r>
            <a:r>
              <a:rPr sz="2400" b="1">
                <a:latin typeface="Times New Roman"/>
                <a:cs typeface="Times New Roman"/>
              </a:rPr>
              <a:t>Why</a:t>
            </a:r>
            <a:r>
              <a:rPr sz="2400" b="1" spc="-15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don’t</a:t>
            </a:r>
            <a:r>
              <a:rPr sz="2400" b="1" spc="-20">
                <a:latin typeface="Times New Roman"/>
                <a:cs typeface="Times New Roman"/>
              </a:rPr>
              <a:t> </a:t>
            </a:r>
            <a:r>
              <a:rPr sz="2400" b="1">
                <a:latin typeface="Times New Roman"/>
                <a:cs typeface="Times New Roman"/>
              </a:rPr>
              <a:t>you</a:t>
            </a:r>
            <a:r>
              <a:rPr sz="2400" b="1" spc="-15">
                <a:latin typeface="Times New Roman"/>
                <a:cs typeface="Times New Roman"/>
              </a:rPr>
              <a:t> </a:t>
            </a:r>
            <a:r>
              <a:rPr sz="2400" b="1" spc="-25">
                <a:latin typeface="Times New Roman"/>
                <a:cs typeface="Times New Roman"/>
              </a:rPr>
              <a:t>+</a:t>
            </a:r>
            <a:r>
              <a:rPr sz="2400" b="1" u="heavy" spc="-25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do</a:t>
            </a:r>
            <a:endParaRPr sz="24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285"/>
              </a:spcBef>
            </a:pPr>
            <a:r>
              <a:rPr sz="2400" b="1">
                <a:latin typeface="MS Gothic"/>
                <a:cs typeface="MS Gothic"/>
              </a:rPr>
              <a:t>③</a:t>
            </a:r>
            <a:r>
              <a:rPr sz="2400" b="1">
                <a:latin typeface="Times New Roman"/>
                <a:cs typeface="Times New Roman"/>
              </a:rPr>
              <a:t>Let’s</a:t>
            </a:r>
            <a:r>
              <a:rPr sz="2400" b="1" spc="-35">
                <a:latin typeface="Times New Roman"/>
                <a:cs typeface="Times New Roman"/>
              </a:rPr>
              <a:t> </a:t>
            </a:r>
            <a:r>
              <a:rPr sz="2400" b="1" u="heavy" spc="-10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do</a:t>
            </a:r>
            <a:r>
              <a:rPr sz="2400" b="1" spc="-10">
                <a:latin typeface="Times New Roman"/>
                <a:cs typeface="Times New Roman"/>
              </a:rPr>
              <a:t>...!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276215" y="3505295"/>
            <a:ext cx="2260600" cy="1232535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34290">
              <a:lnSpc>
                <a:spcPct val="100000"/>
              </a:lnSpc>
              <a:spcBef>
                <a:spcPts val="385"/>
              </a:spcBef>
            </a:pPr>
            <a:r>
              <a:rPr sz="2400" b="1" spc="275">
                <a:latin typeface="Malgun Gothic"/>
                <a:cs typeface="Malgun Gothic"/>
              </a:rPr>
              <a:t>……</a:t>
            </a:r>
            <a:r>
              <a:rPr sz="2400" b="1">
                <a:latin typeface="Microsoft JhengHei"/>
                <a:cs typeface="Microsoft JhengHei"/>
              </a:rPr>
              <a:t>怎么样</a:t>
            </a:r>
            <a:r>
              <a:rPr sz="2400" b="1" spc="-50">
                <a:latin typeface="Times New Roman"/>
                <a:cs typeface="Times New Roman"/>
              </a:rPr>
              <a:t>?</a:t>
            </a:r>
            <a:endParaRPr sz="2400">
              <a:latin typeface="Times New Roman"/>
              <a:cs typeface="Times New Roman"/>
            </a:endParaRPr>
          </a:p>
          <a:p>
            <a:pPr marL="12700" marR="5080" indent="4445">
              <a:lnSpc>
                <a:spcPct val="110000"/>
              </a:lnSpc>
            </a:pPr>
            <a:r>
              <a:rPr sz="2400" b="1">
                <a:latin typeface="Microsoft JhengHei"/>
                <a:cs typeface="Microsoft JhengHei"/>
              </a:rPr>
              <a:t>为什么不</a:t>
            </a:r>
            <a:r>
              <a:rPr sz="2400" b="1" spc="155">
                <a:latin typeface="Malgun Gothic"/>
                <a:cs typeface="Malgun Gothic"/>
              </a:rPr>
              <a:t>……</a:t>
            </a:r>
            <a:r>
              <a:rPr sz="2400" b="1" spc="155">
                <a:latin typeface="Times New Roman"/>
                <a:cs typeface="Times New Roman"/>
              </a:rPr>
              <a:t>?</a:t>
            </a:r>
            <a:r>
              <a:rPr sz="2400" b="1">
                <a:latin typeface="Microsoft JhengHei"/>
                <a:cs typeface="Microsoft JhengHei"/>
              </a:rPr>
              <a:t>让我们做</a:t>
            </a:r>
            <a:r>
              <a:rPr sz="2400" b="1" spc="275">
                <a:latin typeface="Malgun Gothic"/>
                <a:cs typeface="Malgun Gothic"/>
              </a:rPr>
              <a:t>……</a:t>
            </a:r>
            <a:r>
              <a:rPr sz="2400" b="1">
                <a:latin typeface="Microsoft JhengHei"/>
                <a:cs typeface="Microsoft JhengHei"/>
              </a:rPr>
              <a:t>吧</a:t>
            </a:r>
            <a:r>
              <a:rPr sz="2400" b="1" spc="-50">
                <a:latin typeface="Times New Roman"/>
                <a:cs typeface="Times New Roman"/>
              </a:rPr>
              <a:t>!</a:t>
            </a:r>
            <a:endParaRPr sz="24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737703" y="343218"/>
            <a:ext cx="3263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Language</a:t>
            </a:r>
            <a:r>
              <a:rPr spc="-20"/>
              <a:t> </a:t>
            </a:r>
            <a:r>
              <a:rPr spc="-10"/>
              <a:t>points</a:t>
            </a: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4389" y="846290"/>
            <a:ext cx="3443604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>
                <a:solidFill>
                  <a:srgbClr val="0000FF"/>
                </a:solidFill>
              </a:rPr>
              <a:t>find</a:t>
            </a:r>
            <a:r>
              <a:rPr sz="2800" spc="-10">
                <a:solidFill>
                  <a:srgbClr val="0000FF"/>
                </a:solidFill>
              </a:rPr>
              <a:t> </a:t>
            </a:r>
            <a:r>
              <a:rPr sz="2800">
                <a:solidFill>
                  <a:srgbClr val="0000FF"/>
                </a:solidFill>
              </a:rPr>
              <a:t>out</a:t>
            </a:r>
            <a:r>
              <a:rPr sz="2800" spc="-5">
                <a:solidFill>
                  <a:srgbClr val="0000FF"/>
                </a:solidFill>
              </a:rPr>
              <a:t> </a:t>
            </a:r>
            <a:r>
              <a:rPr sz="2800" spc="-10">
                <a:solidFill>
                  <a:srgbClr val="0000FF"/>
                </a:solidFill>
                <a:latin typeface="Microsoft JhengHei"/>
                <a:cs typeface="Microsoft JhengHei"/>
              </a:rPr>
              <a:t>查清；弄明白</a:t>
            </a:r>
            <a:endParaRPr sz="2800">
              <a:latin typeface="Microsoft JhengHei"/>
              <a:cs typeface="Microsoft JhengHei"/>
            </a:endParaRP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850900" y="1530349"/>
          <a:ext cx="7447280" cy="21113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96035"/>
                <a:gridCol w="2066289"/>
                <a:gridCol w="4059554"/>
              </a:tblGrid>
              <a:tr h="56642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94"/>
                        </a:spcBef>
                      </a:pPr>
                      <a:r>
                        <a:rPr sz="2400" b="1">
                          <a:latin typeface="Times New Roman"/>
                          <a:cs typeface="Times New Roman"/>
                        </a:rPr>
                        <a:t>look</a:t>
                      </a:r>
                      <a:r>
                        <a:rPr sz="2400" b="1" spc="-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25">
                          <a:latin typeface="Times New Roman"/>
                          <a:cs typeface="Times New Roman"/>
                        </a:rPr>
                        <a:t>for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1366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50165" algn="ctr">
                        <a:lnSpc>
                          <a:spcPct val="100000"/>
                        </a:lnSpc>
                        <a:spcBef>
                          <a:spcPts val="1405"/>
                        </a:spcBef>
                      </a:pPr>
                      <a:r>
                        <a:rPr sz="2400" b="1" spc="-2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寻找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1784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28270">
                        <a:lnSpc>
                          <a:spcPct val="100000"/>
                        </a:lnSpc>
                        <a:spcBef>
                          <a:spcPts val="1405"/>
                        </a:spcBef>
                      </a:pPr>
                      <a:r>
                        <a:rPr sz="2400" b="1" spc="-10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强调动作过程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17843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6642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94"/>
                        </a:spcBef>
                      </a:pPr>
                      <a:r>
                        <a:rPr sz="2400" b="1" spc="-20">
                          <a:latin typeface="Times New Roman"/>
                          <a:cs typeface="Times New Roman"/>
                        </a:rPr>
                        <a:t>find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11366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R="50165" algn="ctr">
                        <a:lnSpc>
                          <a:spcPct val="100000"/>
                        </a:lnSpc>
                        <a:spcBef>
                          <a:spcPts val="1315"/>
                        </a:spcBef>
                      </a:pPr>
                      <a:r>
                        <a:rPr sz="2400" b="1" spc="-10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找到；发现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1670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2395">
                        <a:lnSpc>
                          <a:spcPct val="100000"/>
                        </a:lnSpc>
                        <a:spcBef>
                          <a:spcPts val="1315"/>
                        </a:spcBef>
                      </a:pPr>
                      <a:r>
                        <a:rPr sz="2400" b="1" spc="-10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强调动作结果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16700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97853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215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2400" b="1">
                          <a:latin typeface="Times New Roman"/>
                          <a:cs typeface="Times New Roman"/>
                        </a:rPr>
                        <a:t>find</a:t>
                      </a:r>
                      <a:r>
                        <a:rPr sz="2400" b="1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2400" b="1" spc="-25">
                          <a:latin typeface="Times New Roman"/>
                          <a:cs typeface="Times New Roman"/>
                        </a:rPr>
                        <a:t>out</a:t>
                      </a: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508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2550">
                        <a:latin typeface="Times New Roman"/>
                        <a:cs typeface="Times New Roman"/>
                      </a:endParaRPr>
                    </a:p>
                    <a:p>
                      <a:pPr marR="51435" algn="ctr">
                        <a:lnSpc>
                          <a:spcPct val="100000"/>
                        </a:lnSpc>
                      </a:pPr>
                      <a:r>
                        <a:rPr sz="2400" b="1" spc="-10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查清；弄明白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571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76835" marR="12700">
                        <a:lnSpc>
                          <a:spcPts val="3740"/>
                        </a:lnSpc>
                        <a:spcBef>
                          <a:spcPts val="125"/>
                        </a:spcBef>
                      </a:pPr>
                      <a:r>
                        <a:rPr sz="2400" b="1" spc="-5">
                          <a:solidFill>
                            <a:srgbClr val="0000FF"/>
                          </a:solidFill>
                          <a:latin typeface="Microsoft JhengHei"/>
                          <a:cs typeface="Microsoft JhengHei"/>
                        </a:rPr>
                        <a:t>多指通过调查、询问、打听、研究之后“搞清楚、弄明白”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1587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18753" y="124143"/>
            <a:ext cx="167386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solidFill>
                  <a:srgbClr val="FF00FF"/>
                </a:solidFill>
              </a:rPr>
              <a:t>Exercise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21690" y="699661"/>
            <a:ext cx="7270115" cy="3865879"/>
          </a:xfrm>
          <a:prstGeom prst="rect">
            <a:avLst/>
          </a:prstGeom>
        </p:spPr>
        <p:txBody>
          <a:bodyPr vert="horz" wrap="square" lIns="0" tIns="22606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780"/>
              </a:spcBef>
            </a:pPr>
            <a:r>
              <a:rPr sz="2800" b="1" spc="-470">
                <a:latin typeface="Times New Roman"/>
                <a:cs typeface="Times New Roman"/>
              </a:rPr>
              <a:t>Ⅰ. </a:t>
            </a:r>
            <a:r>
              <a:rPr sz="2800" b="1" spc="-5">
                <a:latin typeface="Microsoft JhengHei"/>
                <a:cs typeface="Microsoft JhengHei"/>
              </a:rPr>
              <a:t>用所给词的适当形式填空。</a:t>
            </a:r>
            <a:endParaRPr sz="2800">
              <a:latin typeface="Microsoft JhengHei"/>
              <a:cs typeface="Microsoft JhengHei"/>
            </a:endParaRPr>
          </a:p>
          <a:p>
            <a:pPr marL="381000" indent="-355600">
              <a:lnSpc>
                <a:spcPct val="100000"/>
              </a:lnSpc>
              <a:spcBef>
                <a:spcPts val="1680"/>
              </a:spcBef>
              <a:buAutoNum type="arabicPeriod"/>
              <a:tabLst>
                <a:tab pos="381000"/>
              </a:tabLst>
            </a:pPr>
            <a:r>
              <a:rPr sz="2800" b="1">
                <a:latin typeface="Times New Roman"/>
                <a:cs typeface="Times New Roman"/>
              </a:rPr>
              <a:t>March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6th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my</a:t>
            </a:r>
            <a:r>
              <a:rPr sz="2800" b="1" spc="-175">
                <a:latin typeface="Times New Roman"/>
                <a:cs typeface="Times New Roman"/>
              </a:rPr>
              <a:t> </a:t>
            </a:r>
            <a:r>
              <a:rPr sz="4200" b="1" u="heavy" baseline="6944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twentieth</a:t>
            </a:r>
            <a:r>
              <a:rPr sz="4200" b="1" spc="262" baseline="6944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(twenty)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birthday.</a:t>
            </a:r>
            <a:endParaRPr sz="2800">
              <a:latin typeface="Times New Roman"/>
              <a:cs typeface="Times New Roman"/>
            </a:endParaRPr>
          </a:p>
          <a:p>
            <a:pPr marL="381000" indent="-355600">
              <a:lnSpc>
                <a:spcPct val="100000"/>
              </a:lnSpc>
              <a:spcBef>
                <a:spcPts val="1680"/>
              </a:spcBef>
              <a:buAutoNum type="arabicPeriod"/>
              <a:tabLst>
                <a:tab pos="381000"/>
                <a:tab pos="1874520"/>
                <a:tab pos="2652395"/>
              </a:tabLst>
            </a:pPr>
            <a:r>
              <a:rPr sz="2800" b="1">
                <a:latin typeface="Times New Roman"/>
                <a:cs typeface="Times New Roman"/>
              </a:rPr>
              <a:t>I’m the </a:t>
            </a:r>
            <a:r>
              <a:rPr sz="4200" u="heavy" baseline="7936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4200" b="1" u="heavy" spc="-15" baseline="7936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first</a:t>
            </a:r>
            <a:r>
              <a:rPr sz="4200" b="1" u="heavy" baseline="7936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4200" b="1" baseline="7936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(one) student to come here.</a:t>
            </a:r>
            <a:endParaRPr sz="2800">
              <a:latin typeface="Times New Roman"/>
              <a:cs typeface="Times New Roman"/>
            </a:endParaRPr>
          </a:p>
          <a:p>
            <a:pPr marL="381000" indent="-355600">
              <a:lnSpc>
                <a:spcPct val="100000"/>
              </a:lnSpc>
              <a:spcBef>
                <a:spcPts val="1680"/>
              </a:spcBef>
              <a:buAutoNum type="arabicPeriod"/>
              <a:tabLst>
                <a:tab pos="381000"/>
                <a:tab pos="3432810"/>
              </a:tabLst>
            </a:pPr>
            <a:r>
              <a:rPr sz="2800" b="1">
                <a:latin typeface="Times New Roman"/>
                <a:cs typeface="Times New Roman"/>
              </a:rPr>
              <a:t>Mike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and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Tom</a:t>
            </a:r>
            <a:r>
              <a:rPr sz="2800" b="1" spc="320">
                <a:latin typeface="Times New Roman"/>
                <a:cs typeface="Times New Roman"/>
              </a:rPr>
              <a:t> </a:t>
            </a:r>
            <a:r>
              <a:rPr sz="4200" b="1" u="heavy" spc="-37" baseline="7936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are</a:t>
            </a:r>
            <a:r>
              <a:rPr sz="4200" b="1" u="heavy" baseline="7936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4200" b="1" baseline="7936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(be) 13 years old.</a:t>
            </a:r>
            <a:endParaRPr sz="2800">
              <a:latin typeface="Times New Roman"/>
              <a:cs typeface="Times New Roman"/>
            </a:endParaRPr>
          </a:p>
          <a:p>
            <a:pPr marL="381000" indent="-355600">
              <a:lnSpc>
                <a:spcPct val="100000"/>
              </a:lnSpc>
              <a:spcBef>
                <a:spcPts val="1680"/>
              </a:spcBef>
              <a:buAutoNum type="arabicPeriod"/>
              <a:tabLst>
                <a:tab pos="381000"/>
                <a:tab pos="2919730"/>
              </a:tabLst>
            </a:pPr>
            <a:r>
              <a:rPr sz="2800" b="1">
                <a:latin typeface="Times New Roman"/>
                <a:cs typeface="Times New Roman"/>
              </a:rPr>
              <a:t>Today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 </a:t>
            </a:r>
            <a:r>
              <a:rPr sz="4200" u="heavy" spc="345" baseline="5952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4200" b="1" u="heavy" spc="-15" baseline="5952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Bob’s</a:t>
            </a:r>
            <a:r>
              <a:rPr sz="4200" b="1" baseline="5952">
                <a:solidFill>
                  <a:srgbClr val="FF0000"/>
                </a:solidFill>
                <a:latin typeface="Times New Roman"/>
                <a:cs typeface="Times New Roman"/>
              </a:rPr>
              <a:t>	</a:t>
            </a:r>
            <a:r>
              <a:rPr sz="2800" b="1">
                <a:latin typeface="Times New Roman"/>
                <a:cs typeface="Times New Roman"/>
              </a:rPr>
              <a:t>(Bob)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birthday.</a:t>
            </a:r>
            <a:endParaRPr sz="2800">
              <a:latin typeface="Times New Roman"/>
              <a:cs typeface="Times New Roman"/>
            </a:endParaRPr>
          </a:p>
          <a:p>
            <a:pPr marL="381000" indent="-355600">
              <a:lnSpc>
                <a:spcPct val="100000"/>
              </a:lnSpc>
              <a:spcBef>
                <a:spcPts val="1680"/>
              </a:spcBef>
              <a:buAutoNum type="arabicPeriod"/>
              <a:tabLst>
                <a:tab pos="381000"/>
                <a:tab pos="4292600"/>
              </a:tabLst>
            </a:pPr>
            <a:r>
              <a:rPr sz="2800" b="1">
                <a:latin typeface="Times New Roman"/>
                <a:cs typeface="Times New Roman"/>
              </a:rPr>
              <a:t>The</a:t>
            </a:r>
            <a:r>
              <a:rPr sz="2800" b="1" spc="-2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baby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five </a:t>
            </a:r>
            <a:r>
              <a:rPr sz="4200" u="heavy" spc="509" baseline="2976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</a:t>
            </a:r>
            <a:r>
              <a:rPr sz="4200" b="1" u="heavy" spc="-15" baseline="2976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months</a:t>
            </a:r>
            <a:r>
              <a:rPr sz="4200" b="1" u="heavy" baseline="2976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4200" b="1" baseline="2976">
                <a:solidFill>
                  <a:srgbClr val="FF0000"/>
                </a:solidFill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(month) old.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58203" y="474266"/>
            <a:ext cx="5289550" cy="156210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2800" b="1" spc="-25">
                <a:latin typeface="Times New Roman"/>
                <a:cs typeface="Times New Roman"/>
              </a:rPr>
              <a:t>Ⅱ. </a:t>
            </a:r>
            <a:r>
              <a:rPr sz="2800" b="1" spc="-10">
                <a:latin typeface="Microsoft JhengHei"/>
                <a:cs typeface="Microsoft JhengHei"/>
              </a:rPr>
              <a:t>单项选择。</a:t>
            </a:r>
            <a:endParaRPr sz="2800">
              <a:latin typeface="Microsoft JhengHei"/>
              <a:cs typeface="Microsoft JhengHei"/>
            </a:endParaRPr>
          </a:p>
          <a:p>
            <a:pPr marL="101600">
              <a:lnSpc>
                <a:spcPct val="100000"/>
              </a:lnSpc>
              <a:spcBef>
                <a:spcPts val="675"/>
              </a:spcBef>
              <a:tabLst>
                <a:tab pos="2972435"/>
              </a:tabLst>
            </a:pPr>
            <a:r>
              <a:rPr sz="2800" b="1">
                <a:latin typeface="Times New Roman"/>
                <a:cs typeface="Times New Roman"/>
              </a:rPr>
              <a:t>1. How old 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800" b="1">
                <a:latin typeface="Times New Roman"/>
                <a:cs typeface="Times New Roman"/>
              </a:rPr>
              <a:t>your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father?</a:t>
            </a:r>
            <a:endParaRPr sz="2800">
              <a:latin typeface="Times New Roman"/>
              <a:cs typeface="Times New Roman"/>
            </a:endParaRPr>
          </a:p>
          <a:p>
            <a:pPr marL="457200">
              <a:lnSpc>
                <a:spcPct val="100000"/>
              </a:lnSpc>
              <a:spcBef>
                <a:spcPts val="670"/>
              </a:spcBef>
              <a:tabLst>
                <a:tab pos="2451735"/>
                <a:tab pos="4170679"/>
              </a:tabLst>
            </a:pPr>
            <a:r>
              <a:rPr sz="2800" b="1">
                <a:latin typeface="Times New Roman"/>
                <a:cs typeface="Times New Roman"/>
              </a:rPr>
              <a:t>A.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are</a:t>
            </a:r>
            <a:r>
              <a:rPr sz="2800" b="1">
                <a:latin typeface="Times New Roman"/>
                <a:cs typeface="Times New Roman"/>
              </a:rPr>
              <a:t>	B.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is</a:t>
            </a:r>
            <a:r>
              <a:rPr sz="2800" b="1">
                <a:latin typeface="Times New Roman"/>
                <a:cs typeface="Times New Roman"/>
              </a:rPr>
              <a:t>	C.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does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189723" y="1583738"/>
            <a:ext cx="83566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D.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do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47103" y="2010459"/>
            <a:ext cx="7275195" cy="156210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368300" indent="-355600">
              <a:lnSpc>
                <a:spcPct val="100000"/>
              </a:lnSpc>
              <a:spcBef>
                <a:spcPts val="770"/>
              </a:spcBef>
              <a:buAutoNum type="arabicPeriod" startAt="2"/>
              <a:tabLst>
                <a:tab pos="368300"/>
                <a:tab pos="5968365"/>
              </a:tabLst>
            </a:pPr>
            <a:r>
              <a:rPr sz="2800" b="1">
                <a:latin typeface="Times New Roman"/>
                <a:cs typeface="Times New Roman"/>
              </a:rPr>
              <a:t>I like March best. How about 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800" b="1" spc="-50">
                <a:latin typeface="Times New Roman"/>
                <a:cs typeface="Times New Roman"/>
              </a:rPr>
              <a:t>?</a:t>
            </a:r>
            <a:endParaRPr sz="2800">
              <a:latin typeface="Times New Roman"/>
              <a:cs typeface="Times New Roman"/>
            </a:endParaRPr>
          </a:p>
          <a:p>
            <a:pPr marL="368300">
              <a:lnSpc>
                <a:spcPct val="100000"/>
              </a:lnSpc>
              <a:spcBef>
                <a:spcPts val="675"/>
              </a:spcBef>
              <a:tabLst>
                <a:tab pos="2363470"/>
                <a:tab pos="4111625"/>
                <a:tab pos="6315075"/>
              </a:tabLst>
            </a:pPr>
            <a:r>
              <a:rPr sz="2800" b="1">
                <a:latin typeface="Times New Roman"/>
                <a:cs typeface="Times New Roman"/>
              </a:rPr>
              <a:t>A.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she</a:t>
            </a:r>
            <a:r>
              <a:rPr sz="2800" b="1">
                <a:latin typeface="Times New Roman"/>
                <a:cs typeface="Times New Roman"/>
              </a:rPr>
              <a:t>	B.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he</a:t>
            </a:r>
            <a:r>
              <a:rPr sz="2800" b="1">
                <a:latin typeface="Times New Roman"/>
                <a:cs typeface="Times New Roman"/>
              </a:rPr>
              <a:t>	C.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his</a:t>
            </a:r>
            <a:r>
              <a:rPr sz="2800" b="1">
                <a:latin typeface="Times New Roman"/>
                <a:cs typeface="Times New Roman"/>
              </a:rPr>
              <a:t>	D.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her</a:t>
            </a:r>
            <a:endParaRPr sz="2800">
              <a:latin typeface="Times New Roman"/>
              <a:cs typeface="Times New Roman"/>
            </a:endParaRPr>
          </a:p>
          <a:p>
            <a:pPr marL="368300" indent="-355600">
              <a:lnSpc>
                <a:spcPct val="100000"/>
              </a:lnSpc>
              <a:spcBef>
                <a:spcPts val="670"/>
              </a:spcBef>
              <a:buAutoNum type="arabicPeriod" startAt="3"/>
              <a:tabLst>
                <a:tab pos="368300"/>
                <a:tab pos="5553710"/>
              </a:tabLst>
            </a:pPr>
            <a:r>
              <a:rPr sz="2800" b="1">
                <a:latin typeface="Times New Roman"/>
                <a:cs typeface="Times New Roman"/>
              </a:rPr>
              <a:t>The last month of a year is 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800" b="1" spc="-50">
                <a:latin typeface="Times New Roman"/>
                <a:cs typeface="Times New Roman"/>
              </a:rPr>
              <a:t>.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13803" y="3546651"/>
            <a:ext cx="1998345" cy="104965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01600">
              <a:lnSpc>
                <a:spcPct val="100000"/>
              </a:lnSpc>
              <a:spcBef>
                <a:spcPts val="770"/>
              </a:spcBef>
            </a:pPr>
            <a:r>
              <a:rPr sz="2800" b="1">
                <a:latin typeface="Times New Roman"/>
                <a:cs typeface="Times New Roman"/>
              </a:rPr>
              <a:t>A.</a:t>
            </a:r>
            <a:r>
              <a:rPr sz="2800" b="1" spc="-10">
                <a:latin typeface="Times New Roman"/>
                <a:cs typeface="Times New Roman"/>
              </a:rPr>
              <a:t> February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2800" b="1">
                <a:latin typeface="Times New Roman"/>
                <a:cs typeface="Times New Roman"/>
              </a:rPr>
              <a:t>C.</a:t>
            </a:r>
            <a:r>
              <a:rPr sz="2800" b="1" spc="-10">
                <a:latin typeface="Times New Roman"/>
                <a:cs typeface="Times New Roman"/>
              </a:rPr>
              <a:t> December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401652" y="3546651"/>
            <a:ext cx="2019300" cy="104965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2800" b="1">
                <a:latin typeface="Times New Roman"/>
                <a:cs typeface="Times New Roman"/>
              </a:rPr>
              <a:t>B.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November</a:t>
            </a:r>
            <a:endParaRPr sz="2800">
              <a:latin typeface="Times New Roman"/>
              <a:cs typeface="Times New Roman"/>
            </a:endParaRPr>
          </a:p>
          <a:p>
            <a:pPr marL="21590">
              <a:lnSpc>
                <a:spcPct val="100000"/>
              </a:lnSpc>
              <a:spcBef>
                <a:spcPts val="675"/>
              </a:spcBef>
            </a:pPr>
            <a:r>
              <a:rPr sz="2800" b="1">
                <a:latin typeface="Times New Roman"/>
                <a:cs typeface="Times New Roman"/>
              </a:rPr>
              <a:t>D.</a:t>
            </a:r>
            <a:r>
              <a:rPr sz="2800" b="1" spc="-10">
                <a:latin typeface="Times New Roman"/>
                <a:cs typeface="Times New Roman"/>
              </a:rPr>
              <a:t> October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969475" y="4115267"/>
            <a:ext cx="679923" cy="594101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2989404" y="1486648"/>
            <a:ext cx="679923" cy="594101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3"/>
          <a:stretch>
            <a:fillRect/>
          </a:stretch>
        </p:blipFill>
        <p:spPr>
          <a:xfrm>
            <a:off x="7014813" y="2591017"/>
            <a:ext cx="679923" cy="5941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86803" y="773265"/>
            <a:ext cx="436118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4.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—When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is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your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10">
                <a:latin typeface="Times New Roman"/>
                <a:cs typeface="Times New Roman"/>
              </a:rPr>
              <a:t>birthday?</a:t>
            </a:r>
            <a:endParaRPr sz="2800">
              <a:latin typeface="Times New Roman"/>
              <a:cs typeface="Times New Roman"/>
            </a:endParaRPr>
          </a:p>
          <a:p>
            <a:pPr marL="368300">
              <a:lnSpc>
                <a:spcPct val="100000"/>
              </a:lnSpc>
              <a:tabLst>
                <a:tab pos="2857500"/>
              </a:tabLst>
            </a:pPr>
            <a:r>
              <a:rPr sz="2800" b="1">
                <a:latin typeface="Times New Roman"/>
                <a:cs typeface="Times New Roman"/>
              </a:rPr>
              <a:t>—It’s on 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800" b="1" spc="-50">
                <a:latin typeface="Times New Roman"/>
                <a:cs typeface="Times New Roman"/>
              </a:rPr>
              <a:t>.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960303" y="1626705"/>
            <a:ext cx="1452245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B.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20">
                <a:latin typeface="Times New Roman"/>
                <a:cs typeface="Times New Roman"/>
              </a:rPr>
              <a:t>June</a:t>
            </a:r>
            <a:endParaRPr sz="2800">
              <a:latin typeface="Times New Roman"/>
              <a:cs typeface="Times New Roman"/>
            </a:endParaRPr>
          </a:p>
          <a:p>
            <a:pPr marL="38100">
              <a:lnSpc>
                <a:spcPct val="100000"/>
              </a:lnSpc>
            </a:pPr>
            <a:r>
              <a:rPr sz="2800" b="1">
                <a:latin typeface="Times New Roman"/>
                <a:cs typeface="Times New Roman"/>
              </a:rPr>
              <a:t>D.</a:t>
            </a:r>
            <a:r>
              <a:rPr sz="2800" b="1" spc="-10">
                <a:latin typeface="Times New Roman"/>
                <a:cs typeface="Times New Roman"/>
              </a:rPr>
              <a:t> twelve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86803" y="1626705"/>
            <a:ext cx="3895090" cy="1732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683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A.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day</a:t>
            </a:r>
            <a:endParaRPr sz="2800">
              <a:latin typeface="Times New Roman"/>
              <a:cs typeface="Times New Roman"/>
            </a:endParaRPr>
          </a:p>
          <a:p>
            <a:pPr marL="279400">
              <a:lnSpc>
                <a:spcPct val="100000"/>
              </a:lnSpc>
            </a:pPr>
            <a:r>
              <a:rPr sz="2800" b="1">
                <a:latin typeface="Times New Roman"/>
                <a:cs typeface="Times New Roman"/>
              </a:rPr>
              <a:t>C.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June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5th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800" b="1">
                <a:latin typeface="Times New Roman"/>
                <a:cs typeface="Times New Roman"/>
              </a:rPr>
              <a:t>5.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—We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will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go for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a </a:t>
            </a:r>
            <a:r>
              <a:rPr sz="2800" b="1" spc="-10">
                <a:latin typeface="Times New Roman"/>
                <a:cs typeface="Times New Roman"/>
              </a:rPr>
              <a:t>trip.</a:t>
            </a:r>
            <a:endParaRPr sz="2800">
              <a:latin typeface="Times New Roman"/>
              <a:cs typeface="Times New Roman"/>
            </a:endParaRPr>
          </a:p>
          <a:p>
            <a:pPr marL="368300">
              <a:lnSpc>
                <a:spcPct val="100000"/>
              </a:lnSpc>
              <a:tabLst>
                <a:tab pos="1790064"/>
              </a:tabLst>
            </a:pPr>
            <a:r>
              <a:rPr sz="2800" b="1" spc="-50">
                <a:latin typeface="Times New Roman"/>
                <a:cs typeface="Times New Roman"/>
              </a:rPr>
              <a:t>—</a:t>
            </a:r>
            <a:r>
              <a:rPr sz="2800" u="heavy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2800" b="1" spc="-50">
                <a:latin typeface="Times New Roman"/>
                <a:cs typeface="Times New Roman"/>
              </a:rPr>
              <a:t>.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442403" y="3333585"/>
            <a:ext cx="206883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A.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See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you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800" b="1">
                <a:latin typeface="Times New Roman"/>
                <a:cs typeface="Times New Roman"/>
              </a:rPr>
              <a:t>C.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Excuse</a:t>
            </a:r>
            <a:r>
              <a:rPr sz="2800" b="1" spc="-15">
                <a:latin typeface="Times New Roman"/>
                <a:cs typeface="Times New Roman"/>
              </a:rPr>
              <a:t> </a:t>
            </a:r>
            <a:r>
              <a:rPr sz="2800" b="1" spc="-25">
                <a:latin typeface="Times New Roman"/>
                <a:cs typeface="Times New Roman"/>
              </a:rPr>
              <a:t>me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896803" y="3333585"/>
            <a:ext cx="309626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B.</a:t>
            </a:r>
            <a:r>
              <a:rPr sz="2800" b="1" spc="-2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You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are</a:t>
            </a:r>
            <a:r>
              <a:rPr sz="2800" b="1" spc="-10">
                <a:latin typeface="Times New Roman"/>
                <a:cs typeface="Times New Roman"/>
              </a:rPr>
              <a:t> welcome</a:t>
            </a:r>
            <a:endParaRPr sz="28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2800" b="1">
                <a:latin typeface="Times New Roman"/>
                <a:cs typeface="Times New Roman"/>
              </a:rPr>
              <a:t>D.</a:t>
            </a:r>
            <a:r>
              <a:rPr sz="2800" b="1" spc="-10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Have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a</a:t>
            </a:r>
            <a:r>
              <a:rPr sz="2800" b="1" spc="-5">
                <a:latin typeface="Times New Roman"/>
                <a:cs typeface="Times New Roman"/>
              </a:rPr>
              <a:t> </a:t>
            </a:r>
            <a:r>
              <a:rPr sz="2800" b="1">
                <a:latin typeface="Times New Roman"/>
                <a:cs typeface="Times New Roman"/>
              </a:rPr>
              <a:t>good </a:t>
            </a:r>
            <a:r>
              <a:rPr sz="2800" b="1" spc="-20">
                <a:latin typeface="Times New Roman"/>
                <a:cs typeface="Times New Roman"/>
              </a:rPr>
              <a:t>time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1185759" y="1994382"/>
            <a:ext cx="679923" cy="594101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4716353" y="3709010"/>
            <a:ext cx="679923" cy="59410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736265" y="436713"/>
            <a:ext cx="18713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Times New Roman"/>
                <a:cs typeface="Times New Roman"/>
              </a:rPr>
              <a:t>R·</a:t>
            </a:r>
            <a:r>
              <a:rPr sz="2400" b="1" spc="-10">
                <a:latin typeface="Microsoft JhengHei"/>
                <a:cs typeface="Microsoft JhengHei"/>
              </a:rPr>
              <a:t>七年级上册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47165"/>
              </a:tabLst>
            </a:pPr>
            <a:r>
              <a:rPr>
                <a:solidFill>
                  <a:srgbClr val="000000"/>
                </a:solidFill>
              </a:rPr>
              <a:t>Unit</a:t>
            </a:r>
            <a:r>
              <a:rPr spc="-15">
                <a:solidFill>
                  <a:srgbClr val="000000"/>
                </a:solidFill>
              </a:rPr>
              <a:t> </a:t>
            </a:r>
            <a:r>
              <a:rPr spc="-50">
                <a:solidFill>
                  <a:srgbClr val="000000"/>
                </a:solidFill>
              </a:rPr>
              <a:t>8</a:t>
            </a:r>
            <a:r>
              <a:rPr>
                <a:solidFill>
                  <a:srgbClr val="000000"/>
                </a:solidFill>
              </a:rPr>
              <a:t>	When</a:t>
            </a:r>
            <a:r>
              <a:rPr spc="-20">
                <a:solidFill>
                  <a:srgbClr val="000000"/>
                </a:solidFill>
              </a:rPr>
              <a:t> </a:t>
            </a:r>
            <a:r>
              <a:rPr>
                <a:solidFill>
                  <a:srgbClr val="000000"/>
                </a:solidFill>
              </a:rPr>
              <a:t>is</a:t>
            </a:r>
            <a:r>
              <a:rPr spc="-10">
                <a:solidFill>
                  <a:srgbClr val="000000"/>
                </a:solidFill>
              </a:rPr>
              <a:t> </a:t>
            </a:r>
            <a:r>
              <a:rPr>
                <a:solidFill>
                  <a:srgbClr val="000000"/>
                </a:solidFill>
              </a:rPr>
              <a:t>your</a:t>
            </a:r>
            <a:r>
              <a:rPr spc="-5">
                <a:solidFill>
                  <a:srgbClr val="000000"/>
                </a:solidFill>
              </a:rPr>
              <a:t> </a:t>
            </a:r>
            <a:r>
              <a:rPr spc="-10">
                <a:solidFill>
                  <a:srgbClr val="000000"/>
                </a:solidFill>
              </a:rPr>
              <a:t>birthday?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29789" y="3096492"/>
            <a:ext cx="265938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736089"/>
              </a:tabLst>
            </a:pPr>
            <a:r>
              <a:rPr sz="3000" b="1">
                <a:latin typeface="Times New Roman"/>
                <a:cs typeface="Times New Roman"/>
              </a:rPr>
              <a:t>Section</a:t>
            </a:r>
            <a:r>
              <a:rPr sz="3000" b="1" spc="-20">
                <a:latin typeface="Times New Roman"/>
                <a:cs typeface="Times New Roman"/>
              </a:rPr>
              <a:t> </a:t>
            </a:r>
            <a:r>
              <a:rPr sz="3000" b="1" spc="-50">
                <a:latin typeface="Times New Roman"/>
                <a:cs typeface="Times New Roman"/>
              </a:rPr>
              <a:t>B</a:t>
            </a:r>
            <a:r>
              <a:rPr sz="3000" b="1">
                <a:latin typeface="Times New Roman"/>
                <a:cs typeface="Times New Roman"/>
              </a:rPr>
              <a:t>	1a-</a:t>
            </a:r>
            <a:r>
              <a:rPr sz="3000" b="1" spc="-25">
                <a:latin typeface="Times New Roman"/>
                <a:cs typeface="Times New Roman"/>
              </a:rPr>
              <a:t>1d</a:t>
            </a:r>
            <a:endParaRPr sz="30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4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44712" y="752793"/>
            <a:ext cx="219583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New</a:t>
            </a:r>
            <a:r>
              <a:rPr spc="-15"/>
              <a:t> </a:t>
            </a:r>
            <a:r>
              <a:rPr spc="-10"/>
              <a:t>words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983739" y="1925939"/>
            <a:ext cx="19304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3000" b="1" spc="-10">
                <a:latin typeface="Microsoft JhengHei"/>
                <a:cs typeface="Microsoft JhengHei"/>
              </a:rPr>
              <a:t>测验；检查旅游；旅行</a:t>
            </a:r>
            <a:endParaRPr sz="3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581015" y="1723803"/>
            <a:ext cx="720725" cy="1579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3400" b="1" spc="-20">
                <a:latin typeface="Times New Roman"/>
                <a:cs typeface="Times New Roman"/>
              </a:rPr>
              <a:t>test trip</a:t>
            </a:r>
            <a:endParaRPr sz="34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4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https://d.book118.com/897112003145006026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276</Paragraphs>
  <Slides>47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baseType="lpstr" size="56">
      <vt:lpstr>Arial</vt:lpstr>
      <vt:lpstr>Calibri</vt:lpstr>
      <vt:lpstr>Times New Roman</vt:lpstr>
      <vt:lpstr>微软雅黑</vt:lpstr>
      <vt:lpstr>Microsoft JhengHei</vt:lpstr>
      <vt:lpstr>Arial Black</vt:lpstr>
      <vt:lpstr>Malgun Gothic</vt:lpstr>
      <vt:lpstr>MS Gothic</vt:lpstr>
      <vt:lpstr>Office Theme</vt:lpstr>
      <vt:lpstr>Unit 8	When is your birthday?</vt:lpstr>
      <vt:lpstr>PowerPoint Presentation</vt:lpstr>
      <vt:lpstr>New words</vt:lpstr>
      <vt:lpstr>PowerPoint Presentation</vt:lpstr>
      <vt:lpstr>happy old party</vt:lpstr>
      <vt:lpstr>New phrases</vt:lpstr>
      <vt:lpstr>1a Listen and repeat.</vt:lpstr>
      <vt:lpstr>Listen and number the conversations [1-3].</vt:lpstr>
      <vt:lpstr>PowerPoint Presentation</vt:lpstr>
      <vt:lpstr>1c Practice the conversations above with your partner. Then make your own conversations.</vt:lpstr>
      <vt:lpstr>When is your birthday, Mary?</vt:lpstr>
      <vt:lpstr>My birthday is on June 3rd.</vt:lpstr>
      <vt:lpstr>Language points</vt:lpstr>
      <vt:lpstr>when 与 what time</vt:lpstr>
      <vt:lpstr>2.My birthday is on May 2nd. 我的生日是在5月2日。</vt:lpstr>
      <vt:lpstr>PowerPoint Presentation</vt:lpstr>
      <vt:lpstr>2a	Listen and repeat.</vt:lpstr>
      <vt:lpstr>2b Listen and circle the numbers you hear in 2a.</vt:lpstr>
      <vt:lpstr>2c Listen again. Match the names, months and dates.</vt:lpstr>
      <vt:lpstr>2d Talk about the children’s birthdays in 2c. Then ask your partner about the birthdays in his or her family.</vt:lpstr>
      <vt:lpstr>Language points</vt:lpstr>
      <vt:lpstr>PowerPoint Presentation</vt:lpstr>
      <vt:lpstr>2e	Role-play the conversation.</vt:lpstr>
      <vt:lpstr>PowerPoint Presentation</vt:lpstr>
      <vt:lpstr>Language points</vt:lpstr>
      <vt:lpstr>Exercise</vt:lpstr>
      <vt:lpstr>PowerPoint Presentation</vt:lpstr>
      <vt:lpstr>PowerPoint Presentation</vt:lpstr>
      <vt:lpstr>PowerPoint Presentation</vt:lpstr>
      <vt:lpstr>Unit 8	When is your birthday?</vt:lpstr>
      <vt:lpstr>New words</vt:lpstr>
      <vt:lpstr>Grammar Focus</vt:lpstr>
      <vt:lpstr>PowerPoint Presentation</vt:lpstr>
      <vt:lpstr>PowerPoint Presentation</vt:lpstr>
      <vt:lpstr>PowerPoint Presentation</vt:lpstr>
      <vt:lpstr>巧记歌诀</vt:lpstr>
      <vt:lpstr>3a Match the questions and answers.</vt:lpstr>
      <vt:lpstr>3b Complete the conversation and practice it with your partner.</vt:lpstr>
      <vt:lpstr>3c Find out your group members’ birthdays</vt:lpstr>
      <vt:lpstr>Language points</vt:lpstr>
      <vt:lpstr>find out 查清；弄明白</vt:lpstr>
      <vt:lpstr>Exercise</vt:lpstr>
      <vt:lpstr>PowerPoint Presentation</vt:lpstr>
      <vt:lpstr>PowerPoint Presentation</vt:lpstr>
      <vt:lpstr>Unit 8	When is your birthday?</vt:lpstr>
      <vt:lpstr>New words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2024-09-01T02:50:57.165</cp:lastPrinted>
  <dcterms:created xsi:type="dcterms:W3CDTF">2024-08-31T18:50:57Z</dcterms:created>
  <dcterms:modified xsi:type="dcterms:W3CDTF">2024-08-31T18:50:58Z</dcterms:modified>
</cp:coreProperties>
</file>