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39" r:id="rId30"/>
  </p:sldIdLst>
  <p:sldSz cx="9144000" cy="51435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tags" Target="tags/tag2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D19E6-579B-4E29-A0B2-7B6002890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E951B-4546-4722-A9A4-A256D62D0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8CDE8-B26F-4145-B234-464F0DC3B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93D9B-360C-4197-A0A0-2A210B24A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A52D9F-A70D-4955-A1D0-5375C1DDA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2FA17B-3738-480F-A9A9-CA91742FE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1960FC-81B8-4697-AECF-F80C4B4A8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04DC0-C8E6-4CCE-A1CC-985B211B8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62033-0CCC-4F14-8953-8D0F8D93C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7C7B9-51B2-4A01-97B6-2BF38F068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ED1D3-1629-456B-8693-562D92F84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file:///D:\qq&#25991;&#20214;\712321467\Image\C2C\Image2\%7b75232B38-A165-1FB7-499C-2E1C792CACB5%7d.png" TargetMode="External" /><Relationship Id="rId3" Type="http://schemas.openxmlformats.org/officeDocument/2006/relationships/image" Target="../media/image1.png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slide" Target="slide1.xml" TargetMode="Interna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3113400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文本框 5" title=""/>
          <p:cNvSpPr txBox="1">
            <a:spLocks noChangeArrowheads="1"/>
          </p:cNvSpPr>
          <p:nvPr/>
        </p:nvSpPr>
        <p:spPr bwMode="auto">
          <a:xfrm>
            <a:off x="7175500" y="123825"/>
            <a:ext cx="18129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</a:pP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Heiti SC Light"/>
                <a:sym typeface="Times New Roman" panose="02020603050405020304" pitchFamily="18" charset="0"/>
              </a:rPr>
              <a:t>教材知识梳理篇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Heiti SC Light"/>
              <a:sym typeface="Times New Roman" panose="02020603050405020304" pitchFamily="18" charset="0"/>
            </a:endParaRPr>
          </a:p>
        </p:txBody>
      </p:sp>
      <p:sp>
        <p:nvSpPr>
          <p:cNvPr id="14339" name="文本框 6" title=""/>
          <p:cNvSpPr txBox="1">
            <a:spLocks noChangeArrowheads="1"/>
          </p:cNvSpPr>
          <p:nvPr/>
        </p:nvSpPr>
        <p:spPr bwMode="auto">
          <a:xfrm>
            <a:off x="1331913" y="1127125"/>
            <a:ext cx="6481762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sym typeface="Times New Roman" panose="02020603050405020304" pitchFamily="18" charset="0"/>
              </a:rPr>
              <a:t>中国古代史   </a:t>
            </a:r>
            <a:endParaRPr lang="en-US" altLang="zh-CN" sz="3200" b="1">
              <a:latin typeface="微软雅黑" panose="020b0503020204020204" pitchFamily="34" charset="-122"/>
              <a:ea typeface="微软雅黑" panose="020b0503020204020204" pitchFamily="34" charset="-122"/>
              <a:sym typeface="Times New Roman" panose="02020603050405020304" pitchFamily="18" charset="0"/>
            </a:endParaRPr>
          </a:p>
          <a:p>
            <a:pPr algn="ctr" eaLnBrk="1" hangingPunct="1"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3200">
                <a:latin typeface="微软雅黑" panose="020b0503020204020204" pitchFamily="34" charset="-122"/>
                <a:ea typeface="微软雅黑" panose="020b0503020204020204" pitchFamily="34" charset="-122"/>
                <a:sym typeface="Times New Roman" panose="02020603050405020304" pitchFamily="18" charset="0"/>
              </a:rPr>
              <a:t>第</a:t>
            </a:r>
            <a:r>
              <a:rPr lang="en-US" altLang="zh-CN" sz="3200">
                <a:latin typeface="微软雅黑" panose="020b0503020204020204" pitchFamily="34" charset="-122"/>
                <a:ea typeface="微软雅黑" panose="020b0503020204020204" pitchFamily="34" charset="-122"/>
                <a:sym typeface="Times New Roman" panose="02020603050405020304" pitchFamily="18" charset="0"/>
              </a:rPr>
              <a:t>2</a:t>
            </a:r>
            <a:r>
              <a:rPr lang="zh-CN" altLang="en-US" sz="3200">
                <a:latin typeface="微软雅黑" panose="020b0503020204020204" pitchFamily="34" charset="-122"/>
                <a:ea typeface="微软雅黑" panose="020b0503020204020204" pitchFamily="34" charset="-122"/>
                <a:sym typeface="Times New Roman" panose="02020603050405020304" pitchFamily="18" charset="0"/>
              </a:rPr>
              <a:t>课时</a:t>
            </a:r>
            <a:r>
              <a:rPr lang="en-US" altLang="zh-CN" sz="3200">
                <a:latin typeface="微软雅黑" panose="020b0503020204020204" pitchFamily="34" charset="-122"/>
                <a:ea typeface="微软雅黑" panose="020b0503020204020204" pitchFamily="34" charset="-122"/>
                <a:sym typeface="Times New Roman" panose="02020603050405020304" pitchFamily="18" charset="0"/>
              </a:rPr>
              <a:t>   </a:t>
            </a:r>
            <a:endParaRPr lang="en-US" altLang="zh-CN" sz="3200">
              <a:latin typeface="微软雅黑" panose="020b0503020204020204" pitchFamily="34" charset="-122"/>
              <a:ea typeface="微软雅黑" panose="020b0503020204020204" pitchFamily="34" charset="-122"/>
              <a:sym typeface="Times New Roman" panose="02020603050405020304" pitchFamily="18" charset="0"/>
            </a:endParaRPr>
          </a:p>
          <a:p>
            <a:pPr algn="ctr" eaLnBrk="1" hangingPunct="1"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3200">
                <a:solidFill>
                  <a:srgbClr val="FF66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Times New Roman" panose="02020603050405020304" pitchFamily="18" charset="0"/>
              </a:rPr>
              <a:t>夏商周时期：早期国家与社会变革</a:t>
            </a:r>
            <a:endParaRPr lang="zh-CN" altLang="en-US" sz="3200">
              <a:solidFill>
                <a:srgbClr val="FF66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2"/>
            </p:custDataLst>
          </p:nvPr>
        </p:nvSpPr>
        <p:spPr>
          <a:xfrm>
            <a:off x="414020" y="388620"/>
            <a:ext cx="4230370" cy="50673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zh-CN" sz="27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中考历史专项复习系列</a:t>
            </a:r>
            <a:endParaRPr lang="zh-CN" altLang="zh-CN" sz="27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矩形 5" title=""/>
          <p:cNvSpPr>
            <a:spLocks noChangeArrowheads="1"/>
          </p:cNvSpPr>
          <p:nvPr/>
        </p:nvSpPr>
        <p:spPr bwMode="auto">
          <a:xfrm>
            <a:off x="611188" y="771525"/>
            <a:ext cx="424973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66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考点</a:t>
            </a:r>
            <a:r>
              <a:rPr lang="en-US" altLang="zh-CN" sz="2400" b="1">
                <a:solidFill>
                  <a:srgbClr val="FF66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  </a:t>
            </a:r>
            <a:r>
              <a:rPr lang="zh-CN" altLang="en-US" sz="2400" b="1">
                <a:solidFill>
                  <a:srgbClr val="FF66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夏商西周的建立与发展</a:t>
            </a:r>
            <a:endParaRPr lang="zh-CN" altLang="en-US" sz="2400" b="1">
              <a:solidFill>
                <a:srgbClr val="FF66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507" name="矩形 5" title=""/>
          <p:cNvSpPr>
            <a:spLocks noChangeArrowheads="1"/>
          </p:cNvSpPr>
          <p:nvPr/>
        </p:nvSpPr>
        <p:spPr bwMode="auto">
          <a:xfrm>
            <a:off x="630238" y="1325563"/>
            <a:ext cx="7920037" cy="576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1793875" indent="-1793875">
              <a:lnSpc>
                <a:spcPct val="150000"/>
              </a:lnSpc>
            </a:pPr>
            <a:r>
              <a:rPr lang="en-US" altLang="zh-CN" sz="2400" b="1">
                <a:solidFill>
                  <a:srgbClr val="FF66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2022</a:t>
            </a:r>
            <a:r>
              <a:rPr lang="zh-CN" altLang="en-US" sz="2400" b="1">
                <a:solidFill>
                  <a:srgbClr val="FF66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版课标：</a:t>
            </a:r>
            <a:endParaRPr lang="en-US" altLang="zh-CN" sz="24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" name="矩形 1" title=""/>
          <p:cNvSpPr>
            <a:spLocks noChangeArrowheads="1"/>
          </p:cNvSpPr>
          <p:nvPr/>
        </p:nvSpPr>
        <p:spPr bwMode="auto">
          <a:xfrm>
            <a:off x="2422525" y="1292225"/>
            <a:ext cx="5395913" cy="2792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知道甲骨文是已知最早的汉字；通过了解甲骨文、青铜铭文、其他文献记载和典型器物，知道具有奴隶制特点的夏、商、西周王朝的建立与发展，了解西周分封制等重要制度。</a:t>
            </a:r>
            <a:endParaRPr lang="en-US" altLang="zh-CN" sz="24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112500" y="115189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矩形 8" title=""/>
          <p:cNvSpPr>
            <a:spLocks noChangeArrowheads="1"/>
          </p:cNvSpPr>
          <p:nvPr/>
        </p:nvSpPr>
        <p:spPr bwMode="auto">
          <a:xfrm>
            <a:off x="755650" y="771525"/>
            <a:ext cx="7450138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一、夏、商、西周王朝的建立与发展</a:t>
            </a:r>
            <a:endParaRPr lang="zh-CN" alt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827088" y="1563688"/>
          <a:ext cx="7672387" cy="28797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1951"/>
                <a:gridCol w="6800436"/>
              </a:tblGrid>
              <a:tr h="2879725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国家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产生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50" marR="91450" marT="45651" marB="4565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en-US" altLang="zh-CN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20000"/>
                        </a:lnSpc>
                      </a:pPr>
                      <a:endParaRPr lang="en-US" altLang="zh-CN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20000"/>
                        </a:lnSpc>
                      </a:pPr>
                      <a:endParaRPr lang="en-US" altLang="zh-CN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20000"/>
                        </a:lnSpc>
                      </a:pPr>
                      <a:endParaRPr lang="en-US" altLang="zh-CN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20000"/>
                        </a:lnSpc>
                      </a:pPr>
                      <a:endParaRPr lang="en-US" altLang="zh-CN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20000"/>
                        </a:lnSpc>
                      </a:pPr>
                      <a:endParaRPr lang="en-US" altLang="zh-CN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50" marR="91450" marT="45651" marB="4565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" name="矩形 1" title=""/>
          <p:cNvSpPr>
            <a:spLocks noChangeArrowheads="1"/>
          </p:cNvSpPr>
          <p:nvPr/>
        </p:nvSpPr>
        <p:spPr bwMode="auto">
          <a:xfrm>
            <a:off x="1692275" y="1635125"/>
            <a:ext cx="6767513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①约公元前</a:t>
            </a: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2070 </a:t>
            </a:r>
            <a:r>
              <a:rPr lang="zh-CN" altLang="en-US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年，禹建立夏王朝。夏朝是中国历史上的第一个王朝，标志着中国王朝的产生。</a:t>
            </a:r>
            <a:endParaRPr lang="zh-CN" altLang="en-US" sz="22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矩形 4" title=""/>
          <p:cNvSpPr>
            <a:spLocks noChangeArrowheads="1"/>
          </p:cNvSpPr>
          <p:nvPr/>
        </p:nvSpPr>
        <p:spPr bwMode="auto">
          <a:xfrm>
            <a:off x="1692275" y="2498725"/>
            <a:ext cx="6767513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②禹的儿子启在禹死后继承了他的位置，从此，世袭制代替禅让制。</a:t>
            </a:r>
            <a:endParaRPr lang="zh-CN" altLang="en-US" sz="22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矩形 5" title=""/>
          <p:cNvSpPr>
            <a:spLocks noChangeArrowheads="1"/>
          </p:cNvSpPr>
          <p:nvPr/>
        </p:nvSpPr>
        <p:spPr bwMode="auto">
          <a:xfrm>
            <a:off x="1692275" y="3363913"/>
            <a:ext cx="6767513" cy="865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③夏朝建立了军队，制定刑法，设置监狱。</a:t>
            </a: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《</a:t>
            </a:r>
            <a:r>
              <a:rPr lang="zh-CN" altLang="en-US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三字经</a:t>
            </a: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》</a:t>
            </a:r>
            <a:r>
              <a:rPr lang="zh-CN" altLang="en-US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对夏朝的描述是“夏传子，家天下”</a:t>
            </a:r>
            <a:endParaRPr lang="zh-CN" altLang="en-US" sz="22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827088" y="627063"/>
          <a:ext cx="7456487" cy="38893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1968"/>
                <a:gridCol w="6584519"/>
              </a:tblGrid>
              <a:tr h="3889375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夏、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商、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周三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代的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更替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52" marR="91452" marT="45731" marB="4573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52" marR="91452" marT="45731" marB="4573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3564" name="Picture 12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8175" y="627063"/>
            <a:ext cx="5607050" cy="383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3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矩形 2" title=""/>
          <p:cNvSpPr>
            <a:spLocks noChangeArrowheads="1"/>
          </p:cNvSpPr>
          <p:nvPr/>
        </p:nvSpPr>
        <p:spPr bwMode="auto">
          <a:xfrm>
            <a:off x="539750" y="771525"/>
            <a:ext cx="7993063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66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知识拓展：</a:t>
            </a:r>
            <a:endParaRPr lang="en-US" altLang="zh-CN" sz="2400" b="1">
              <a:solidFill>
                <a:srgbClr val="FF66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 sz="2400" b="1">
              <a:solidFill>
                <a:srgbClr val="FF66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 sz="2400" b="1">
              <a:solidFill>
                <a:srgbClr val="FF66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altLang="zh-CN" sz="2400" b="1">
              <a:solidFill>
                <a:srgbClr val="FF66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zh-CN" altLang="en-US" sz="2400" b="1">
              <a:solidFill>
                <a:srgbClr val="FF66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66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图片解读：</a:t>
            </a:r>
            <a:endParaRPr lang="zh-CN" altLang="en-US" sz="2400" b="1">
              <a:solidFill>
                <a:srgbClr val="FF66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pic>
        <p:nvPicPr>
          <p:cNvPr id="24579" name="Picture 4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39975" y="568325"/>
            <a:ext cx="3924300" cy="286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矩形 1" title=""/>
          <p:cNvSpPr>
            <a:spLocks noChangeArrowheads="1"/>
          </p:cNvSpPr>
          <p:nvPr/>
        </p:nvSpPr>
        <p:spPr bwMode="auto">
          <a:xfrm>
            <a:off x="2051050" y="3532188"/>
            <a:ext cx="5745163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①特点：层层分封，等级森严。</a:t>
            </a:r>
            <a:endParaRPr lang="zh-CN" altLang="en-US" sz="24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②作用：加强了周天子对国家的统治。</a:t>
            </a:r>
            <a:endParaRPr lang="zh-CN" altLang="en-US" sz="2400" b="1">
              <a:solidFill>
                <a:srgbClr val="FF66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矩形 8" title=""/>
          <p:cNvSpPr>
            <a:spLocks noChangeArrowheads="1"/>
          </p:cNvSpPr>
          <p:nvPr/>
        </p:nvSpPr>
        <p:spPr bwMode="auto">
          <a:xfrm>
            <a:off x="755650" y="627063"/>
            <a:ext cx="7450138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二、西周的分封制</a:t>
            </a:r>
            <a:r>
              <a:rPr lang="en-US" altLang="zh-CN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(7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CN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考</a:t>
            </a:r>
            <a:r>
              <a:rPr lang="en-US" altLang="zh-CN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endParaRPr lang="zh-CN" alt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788988" y="1352550"/>
          <a:ext cx="7704137" cy="15908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6994"/>
                <a:gridCol w="5837143"/>
              </a:tblGrid>
              <a:tr h="53022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分封目的 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9" marR="91429" marT="45688" marB="456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9" marR="91429" marT="45688" marB="456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30225"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分封依据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9" marR="91429" marT="45688" marB="456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9" marR="91429" marT="45688" marB="456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30225"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分封对象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9" marR="91429" marT="45688" marB="456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9" marR="91429" marT="45688" marB="4568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" name="矩形 1" title=""/>
          <p:cNvSpPr>
            <a:spLocks noChangeArrowheads="1"/>
          </p:cNvSpPr>
          <p:nvPr/>
        </p:nvSpPr>
        <p:spPr bwMode="auto">
          <a:xfrm>
            <a:off x="2916238" y="1347788"/>
            <a:ext cx="4608512" cy="534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稳定周初的政治形势，巩固疆土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矩形 3" title=""/>
          <p:cNvSpPr>
            <a:spLocks noChangeArrowheads="1"/>
          </p:cNvSpPr>
          <p:nvPr/>
        </p:nvSpPr>
        <p:spPr bwMode="auto">
          <a:xfrm>
            <a:off x="2916238" y="1882775"/>
            <a:ext cx="4703762" cy="493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根据血缘关系远近和功劳大小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矩形 7" title=""/>
          <p:cNvSpPr>
            <a:spLocks noChangeArrowheads="1"/>
          </p:cNvSpPr>
          <p:nvPr/>
        </p:nvSpPr>
        <p:spPr bwMode="auto">
          <a:xfrm>
            <a:off x="2940050" y="2395538"/>
            <a:ext cx="3875088" cy="53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将宗亲和功臣等分封到各地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684213" y="627063"/>
          <a:ext cx="7704137" cy="34575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6994"/>
                <a:gridCol w="5837143"/>
              </a:tblGrid>
              <a:tr h="345757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内容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en-US" altLang="zh-CN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[2018</a:t>
                      </a: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年考</a:t>
                      </a:r>
                      <a:r>
                        <a:rPr lang="en-US" altLang="zh-CN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]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9" marR="91429" marT="45739" marB="457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9" marR="91429" marT="45739" marB="457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5" name="矩形 4" title=""/>
          <p:cNvSpPr>
            <a:spLocks noChangeArrowheads="1"/>
          </p:cNvSpPr>
          <p:nvPr/>
        </p:nvSpPr>
        <p:spPr bwMode="auto">
          <a:xfrm>
            <a:off x="2593975" y="641350"/>
            <a:ext cx="5478463" cy="1420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2755" indent="-452755"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① “授民授疆土”：将受封者分封到各地，授予他们管理土地和人民的权力，建立诸侯国。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矩形 5" title=""/>
          <p:cNvSpPr>
            <a:spLocks noChangeArrowheads="1"/>
          </p:cNvSpPr>
          <p:nvPr/>
        </p:nvSpPr>
        <p:spPr bwMode="auto">
          <a:xfrm>
            <a:off x="2532063" y="2878138"/>
            <a:ext cx="5135562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2755" indent="-452755"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③ 诸侯的权力：具有较大独立性，可以在自己的封地内进行再分封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矩形 6" title=""/>
          <p:cNvSpPr>
            <a:spLocks noChangeArrowheads="1"/>
          </p:cNvSpPr>
          <p:nvPr/>
        </p:nvSpPr>
        <p:spPr bwMode="auto">
          <a:xfrm>
            <a:off x="2555875" y="1952625"/>
            <a:ext cx="5400675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2755" indent="-452755"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②诸侯的义务：向周王进献贡物，服从周王调兵。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900113" y="700088"/>
          <a:ext cx="7488237" cy="19383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4027"/>
                <a:gridCol w="936030"/>
                <a:gridCol w="5688180"/>
              </a:tblGrid>
              <a:tr h="1408011">
                <a:tc rowSpan="2"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作用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3" marR="91433" marT="45707" marB="4570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积极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3" marR="91433" marT="45707" marB="4570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3" marR="91433" marT="45707" marB="4570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30326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消极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3" marR="91433" marT="45707" marB="4570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3" marR="91433" marT="45707" marB="4570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5" name="矩形 4" title=""/>
          <p:cNvSpPr>
            <a:spLocks noChangeArrowheads="1"/>
          </p:cNvSpPr>
          <p:nvPr/>
        </p:nvSpPr>
        <p:spPr bwMode="auto">
          <a:xfrm>
            <a:off x="2811463" y="915988"/>
            <a:ext cx="5399087" cy="93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保证周王朝对地方的控制，稳定政局，扩大统治范围；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[2021</a:t>
            </a: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2023 </a:t>
            </a: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年考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]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矩形 6" title=""/>
          <p:cNvSpPr>
            <a:spLocks noChangeArrowheads="1"/>
          </p:cNvSpPr>
          <p:nvPr/>
        </p:nvSpPr>
        <p:spPr bwMode="auto">
          <a:xfrm>
            <a:off x="2832100" y="2106613"/>
            <a:ext cx="4518025" cy="53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为春秋时期的诸侯争霸埋下隐患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矩形 1" title=""/>
          <p:cNvSpPr>
            <a:spLocks noChangeArrowheads="1"/>
          </p:cNvSpPr>
          <p:nvPr/>
        </p:nvSpPr>
        <p:spPr bwMode="auto">
          <a:xfrm>
            <a:off x="900113" y="1058863"/>
            <a:ext cx="7272337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400" b="1">
                <a:solidFill>
                  <a:srgbClr val="FF66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文化遗存：</a:t>
            </a:r>
            <a:endParaRPr lang="zh-CN" altLang="en-US" sz="2400" b="1">
              <a:solidFill>
                <a:srgbClr val="FF66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" name="矩形 1" title=""/>
          <p:cNvSpPr>
            <a:spLocks noChangeArrowheads="1"/>
          </p:cNvSpPr>
          <p:nvPr/>
        </p:nvSpPr>
        <p:spPr bwMode="auto">
          <a:xfrm>
            <a:off x="971550" y="1779588"/>
            <a:ext cx="6415088" cy="224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山东被称为“齐鲁大地”；山西被称为“三晋之地”；北京被称为“燕蓟之地”；河北被称为“燕赵大地”；陕西简称为“秦”。这些地名称谓来源于西周初年实行的分封制。</a:t>
            </a:r>
            <a:endParaRPr lang="zh-CN" altLang="en-US"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矩形 8" title=""/>
          <p:cNvSpPr>
            <a:spLocks noChangeArrowheads="1"/>
          </p:cNvSpPr>
          <p:nvPr/>
        </p:nvSpPr>
        <p:spPr bwMode="auto">
          <a:xfrm>
            <a:off x="577850" y="627063"/>
            <a:ext cx="7450138" cy="576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三、青铜器文明、甲骨文</a:t>
            </a:r>
            <a:r>
              <a:rPr lang="en-US" altLang="zh-CN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(7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CN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2 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考</a:t>
            </a:r>
            <a:r>
              <a:rPr lang="en-US" altLang="zh-CN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endParaRPr lang="zh-CN" alt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611188" y="1308100"/>
          <a:ext cx="7959725" cy="30638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5525"/>
                <a:gridCol w="871942"/>
                <a:gridCol w="6522258"/>
              </a:tblGrid>
              <a:tr h="828807">
                <a:tc rowSpan="3"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青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铜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器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文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明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9" marR="91449" marT="45728" marB="457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概况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9" marR="91449" marT="45728" marB="457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0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9" marR="91449" marT="45728" marB="457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23142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用途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9" marR="91449" marT="45728" marB="457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0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9" marR="91449" marT="45728" marB="457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11927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功能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9" marR="91449" marT="45728" marB="457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0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9" marR="91449" marT="45728" marB="457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" name="矩形 1" title=""/>
          <p:cNvSpPr>
            <a:spLocks noChangeArrowheads="1"/>
          </p:cNvSpPr>
          <p:nvPr/>
        </p:nvSpPr>
        <p:spPr bwMode="auto">
          <a:xfrm>
            <a:off x="2339975" y="1347788"/>
            <a:ext cx="5700713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商周时期，青铜器种类丰富，数量众多，制作工艺高超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矩形 3" title=""/>
          <p:cNvSpPr>
            <a:spLocks noChangeArrowheads="1"/>
          </p:cNvSpPr>
          <p:nvPr/>
        </p:nvSpPr>
        <p:spPr bwMode="auto">
          <a:xfrm>
            <a:off x="2268538" y="2139950"/>
            <a:ext cx="5688012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商朝以后，主要用于饮食、祭祀及军事等方面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矩形 4" title=""/>
          <p:cNvSpPr>
            <a:spLocks noChangeArrowheads="1"/>
          </p:cNvSpPr>
          <p:nvPr/>
        </p:nvSpPr>
        <p:spPr bwMode="auto">
          <a:xfrm>
            <a:off x="2124075" y="2946400"/>
            <a:ext cx="6335713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由食器等发展到礼器，成为王公贵族身份地位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乃至国家权力的象征（礼器的类型和数量反映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了权力的大小和严格的等级界限）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715963" y="1058863"/>
          <a:ext cx="7888287" cy="27368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5484"/>
                <a:gridCol w="871879"/>
                <a:gridCol w="6450924"/>
              </a:tblGrid>
              <a:tr h="273685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青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铜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器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文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明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3" marR="91443" marT="45723" marB="457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代表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3" marR="91443" marT="45723" marB="457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3" marR="91443" marT="45723" marB="457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30733" name="Picture 13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39963" y="1708150"/>
            <a:ext cx="6148387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611188" y="992188"/>
          <a:ext cx="7777162" cy="19399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492"/>
                <a:gridCol w="1080120"/>
                <a:gridCol w="5616550"/>
              </a:tblGrid>
              <a:tr h="969963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甲骨文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en-US" altLang="zh-CN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[2022</a:t>
                      </a:r>
                      <a:endParaRPr lang="en-US" altLang="zh-CN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年考</a:t>
                      </a:r>
                      <a:r>
                        <a:rPr lang="en-US" altLang="zh-CN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]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4" marR="91444" marT="45753" marB="4575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含义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4" marR="91444" marT="45753" marB="4575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4" marR="91444" marT="45753" marB="4575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69963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造字方法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4" marR="91444" marT="45753" marB="4575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4" marR="91444" marT="45753" marB="4575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" name="矩形 1" title=""/>
          <p:cNvSpPr>
            <a:spLocks noChangeArrowheads="1"/>
          </p:cNvSpPr>
          <p:nvPr/>
        </p:nvSpPr>
        <p:spPr bwMode="auto">
          <a:xfrm>
            <a:off x="2979738" y="1022350"/>
            <a:ext cx="5192712" cy="97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中国商周时期刻写在龟甲和牛、羊等兽骨上的文字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矩形 4" title=""/>
          <p:cNvSpPr>
            <a:spLocks noChangeArrowheads="1"/>
          </p:cNvSpPr>
          <p:nvPr/>
        </p:nvSpPr>
        <p:spPr bwMode="auto">
          <a:xfrm>
            <a:off x="2973388" y="2144713"/>
            <a:ext cx="4824412" cy="53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象形、指事、会意、形声、假借等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611188" y="771525"/>
          <a:ext cx="7777162" cy="30241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492"/>
                <a:gridCol w="1080120"/>
                <a:gridCol w="5616550"/>
              </a:tblGrid>
              <a:tr h="969386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甲骨文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en-US" altLang="zh-CN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[2022</a:t>
                      </a:r>
                      <a:endParaRPr lang="en-US" altLang="zh-CN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年考</a:t>
                      </a:r>
                      <a:r>
                        <a:rPr lang="en-US" altLang="zh-CN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]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4" marR="9144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地位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4" marR="9144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4" marR="9144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054802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历史价值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4" marR="9144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4" marR="9144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" name="矩形 1" title=""/>
          <p:cNvSpPr>
            <a:spLocks noChangeArrowheads="1"/>
          </p:cNvSpPr>
          <p:nvPr/>
        </p:nvSpPr>
        <p:spPr bwMode="auto">
          <a:xfrm>
            <a:off x="2979738" y="801688"/>
            <a:ext cx="5192712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是中国已发现的古代文字中年代最早、体系较为完整的文字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矩形 4" title=""/>
          <p:cNvSpPr>
            <a:spLocks noChangeArrowheads="1"/>
          </p:cNvSpPr>
          <p:nvPr/>
        </p:nvSpPr>
        <p:spPr bwMode="auto">
          <a:xfrm>
            <a:off x="2916238" y="1708150"/>
            <a:ext cx="4824412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①已经具备了汉字的基本结构，很多字体至今仍在使用；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[2019 </a:t>
            </a: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年考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]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矩形 5" title=""/>
          <p:cNvSpPr>
            <a:spLocks noChangeArrowheads="1"/>
          </p:cNvSpPr>
          <p:nvPr/>
        </p:nvSpPr>
        <p:spPr bwMode="auto">
          <a:xfrm>
            <a:off x="2916238" y="2643188"/>
            <a:ext cx="4824412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②目前所知，我国有文字可考的历史从商朝开始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矩形 1" title=""/>
          <p:cNvSpPr>
            <a:spLocks noChangeArrowheads="1"/>
          </p:cNvSpPr>
          <p:nvPr/>
        </p:nvSpPr>
        <p:spPr bwMode="auto">
          <a:xfrm>
            <a:off x="3348038" y="1322388"/>
            <a:ext cx="5183187" cy="560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400" b="1">
                <a:solidFill>
                  <a:srgbClr val="FF66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图片解读：</a:t>
            </a:r>
            <a:endParaRPr lang="zh-CN" altLang="en-US" sz="2400" b="1">
              <a:solidFill>
                <a:srgbClr val="FF66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pic>
        <p:nvPicPr>
          <p:cNvPr id="33795" name="Picture 4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8313" y="631825"/>
            <a:ext cx="2390775" cy="345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矩形 1" title=""/>
          <p:cNvSpPr>
            <a:spLocks noChangeArrowheads="1"/>
          </p:cNvSpPr>
          <p:nvPr/>
        </p:nvSpPr>
        <p:spPr bwMode="auto">
          <a:xfrm>
            <a:off x="3381375" y="2066925"/>
            <a:ext cx="5078413" cy="175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4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甲骨文记录和反映了商王的活动和商朝的政治、经济等情况，对研究商朝的历史有重要价值。</a:t>
            </a:r>
            <a:endParaRPr lang="zh-CN" altLang="en-US" sz="2400" b="1">
              <a:solidFill>
                <a:srgbClr val="FF66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矩形 8" title=""/>
          <p:cNvSpPr>
            <a:spLocks noChangeArrowheads="1"/>
          </p:cNvSpPr>
          <p:nvPr/>
        </p:nvSpPr>
        <p:spPr bwMode="auto">
          <a:xfrm>
            <a:off x="650875" y="627063"/>
            <a:ext cx="7450138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拓展：纪年法</a:t>
            </a:r>
            <a:endParaRPr lang="zh-CN" alt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1. 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公元纪年法</a:t>
            </a:r>
            <a:endParaRPr lang="zh-CN" alt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684213" y="1851025"/>
          <a:ext cx="7848600" cy="27257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1889"/>
                <a:gridCol w="6976711"/>
              </a:tblGrid>
              <a:tr h="2725738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定义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4" marR="91444" marT="45734" marB="4573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en-US" altLang="zh-CN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4" marR="91444" marT="45734" marB="4573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" name="矩形 1" title=""/>
          <p:cNvSpPr>
            <a:spLocks noChangeArrowheads="1"/>
          </p:cNvSpPr>
          <p:nvPr/>
        </p:nvSpPr>
        <p:spPr bwMode="auto">
          <a:xfrm>
            <a:off x="1619250" y="1941513"/>
            <a:ext cx="6624638" cy="1379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即公历纪年法。以耶稣诞生之年为公元元年，往前推算，称为公元前多少年，往后推算，称为公元多少年。（注：公元元年是</a:t>
            </a:r>
            <a:r>
              <a:rPr lang="en-US" altLang="zh-CN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1 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年，没有“</a:t>
            </a:r>
            <a:r>
              <a:rPr lang="en-US" altLang="zh-CN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0”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年）</a:t>
            </a:r>
            <a:endParaRPr lang="en-US" altLang="zh-CN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4828" name="Picture 13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19250" y="3467100"/>
            <a:ext cx="6742113" cy="833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684213" y="842963"/>
          <a:ext cx="7723187" cy="37449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5419"/>
                <a:gridCol w="7147768"/>
              </a:tblGrid>
              <a:tr h="3744912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计算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方法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8" marR="91428" marT="45722" marB="4572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449580" indent="-449580" algn="l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8" marR="91428" marT="45722" marB="4572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矩形 2" title=""/>
          <p:cNvSpPr/>
          <p:nvPr/>
        </p:nvSpPr>
        <p:spPr>
          <a:xfrm>
            <a:off x="1258888" y="915988"/>
            <a:ext cx="6913562" cy="363696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54330" indent="-35433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① 如果两个时间都是公元前或都是公元后，计算时间的公式则是：</a:t>
            </a: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 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－ </a:t>
            </a: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 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＝ </a:t>
            </a: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zh-CN" altLang="en-US" sz="2400" b="1">
              <a:solidFill>
                <a:prstClr val="black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5433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例</a:t>
            </a: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：中华人民共和国于</a:t>
            </a: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1949 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年成立，到</a:t>
            </a: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2024 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年多少年了？</a:t>
            </a:r>
            <a:endParaRPr lang="zh-CN" altLang="en-US" sz="2400" b="1">
              <a:solidFill>
                <a:prstClr val="black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5433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2024 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－ </a:t>
            </a: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1949 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＝ </a:t>
            </a: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75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（年）</a:t>
            </a:r>
            <a:endParaRPr lang="zh-CN" altLang="en-US" sz="2400" b="1">
              <a:solidFill>
                <a:prstClr val="black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5433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例</a:t>
            </a: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：秦朝于公元前</a:t>
            </a: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221 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年建立，公元前</a:t>
            </a: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207 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年灭亡，它存在了多少年？</a:t>
            </a:r>
            <a:endParaRPr lang="zh-CN" altLang="en-US" sz="2400" b="1">
              <a:solidFill>
                <a:prstClr val="black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5433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221 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－ </a:t>
            </a: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207 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＝ </a:t>
            </a: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14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（年）</a:t>
            </a:r>
            <a:endParaRPr lang="zh-CN" altLang="en-US" sz="2400" b="1">
              <a:solidFill>
                <a:prstClr val="black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755650" y="1058863"/>
          <a:ext cx="7488238" cy="27257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1746"/>
                <a:gridCol w="6616492"/>
              </a:tblGrid>
              <a:tr h="2725737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计算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方法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9" marR="91429" marT="45721" marB="4572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449580" indent="-449580" algn="l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9" marR="91429" marT="45721" marB="4572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矩形 2" title=""/>
          <p:cNvSpPr/>
          <p:nvPr/>
        </p:nvSpPr>
        <p:spPr>
          <a:xfrm>
            <a:off x="1619250" y="1058863"/>
            <a:ext cx="6478588" cy="275272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49580" indent="-44958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② 如果两个时间一个是公元前，一个是公元后，计算时间的公式则是：</a:t>
            </a:r>
            <a:endParaRPr lang="en-US" altLang="zh-CN" sz="2400" b="1">
              <a:solidFill>
                <a:prstClr val="black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449580" indent="-44958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 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＋ </a:t>
            </a: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 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－ </a:t>
            </a: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 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＝ </a:t>
            </a: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zh-CN" altLang="en-US" sz="2400" b="1">
              <a:solidFill>
                <a:prstClr val="black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808355" indent="-808355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例</a:t>
            </a: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： 西汉于公元前</a:t>
            </a: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202 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年建立，公元</a:t>
            </a: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9 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年灭亡，西汉存在了多少年？</a:t>
            </a:r>
            <a:endParaRPr lang="zh-CN" altLang="en-US" sz="2400" b="1">
              <a:solidFill>
                <a:prstClr val="black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808355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202 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＋ </a:t>
            </a: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9 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－ </a:t>
            </a: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 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＝ </a:t>
            </a: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210(</a:t>
            </a:r>
            <a:r>
              <a:rPr lang="zh-CN" altLang="en-US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年</a:t>
            </a:r>
            <a:r>
              <a:rPr lang="en-US" altLang="zh-CN" sz="2400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) </a:t>
            </a:r>
            <a:endParaRPr lang="zh-CN" altLang="en-US" sz="2400" b="1">
              <a:solidFill>
                <a:prstClr val="black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矩形 8" title=""/>
          <p:cNvSpPr>
            <a:spLocks noChangeArrowheads="1"/>
          </p:cNvSpPr>
          <p:nvPr/>
        </p:nvSpPr>
        <p:spPr bwMode="auto">
          <a:xfrm>
            <a:off x="468313" y="771525"/>
            <a:ext cx="7450137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世纪、年代和时期</a:t>
            </a:r>
            <a:endParaRPr lang="zh-CN" alt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542925" y="1497013"/>
          <a:ext cx="7916863" cy="28162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5448"/>
                <a:gridCol w="871825"/>
                <a:gridCol w="6479590"/>
              </a:tblGrid>
              <a:tr h="969254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世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纪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7" marR="91437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定义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7" marR="91437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7" marR="91437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846971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例子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7" marR="91437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449580" indent="-449580" algn="l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7" marR="91437" marT="45717" marB="4571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" name="矩形 1" title=""/>
          <p:cNvSpPr>
            <a:spLocks noChangeArrowheads="1"/>
          </p:cNvSpPr>
          <p:nvPr/>
        </p:nvSpPr>
        <p:spPr bwMode="auto">
          <a:xfrm>
            <a:off x="2195513" y="1520825"/>
            <a:ext cx="5348287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计算年代的单位，每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100 </a:t>
            </a: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年是一个世纪。计算方法是给年份十位前面的数值加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矩形 3" title=""/>
          <p:cNvSpPr>
            <a:spLocks noChangeArrowheads="1"/>
          </p:cNvSpPr>
          <p:nvPr/>
        </p:nvSpPr>
        <p:spPr bwMode="auto">
          <a:xfrm>
            <a:off x="2051050" y="2500313"/>
            <a:ext cx="6121400" cy="97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49580" indent="-449580">
              <a:lnSpc>
                <a:spcPct val="120000"/>
              </a:lnSpc>
            </a:pP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 </a:t>
            </a: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公元前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221 </a:t>
            </a: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年，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 </a:t>
            </a: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＋ 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</a:t>
            </a: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＝ 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，所以是公元前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 </a:t>
            </a: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世纪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矩形 4" title=""/>
          <p:cNvSpPr>
            <a:spLocks noChangeArrowheads="1"/>
          </p:cNvSpPr>
          <p:nvPr/>
        </p:nvSpPr>
        <p:spPr bwMode="auto">
          <a:xfrm>
            <a:off x="2051050" y="3476625"/>
            <a:ext cx="6408738" cy="534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49580" indent="-449580">
              <a:lnSpc>
                <a:spcPct val="120000"/>
              </a:lnSpc>
            </a:pP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 </a:t>
            </a: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公元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25 </a:t>
            </a: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年，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 </a:t>
            </a: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＋ 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</a:t>
            </a: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＝ 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，所以是公元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</a:t>
            </a: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世纪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468313" y="673100"/>
          <a:ext cx="7920037" cy="37385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5396"/>
                <a:gridCol w="871743"/>
                <a:gridCol w="6482898"/>
              </a:tblGrid>
              <a:tr h="530362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0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年</a:t>
                      </a:r>
                      <a:endParaRPr lang="zh-CN" altLang="en-US" sz="20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0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代</a:t>
                      </a:r>
                      <a:endParaRPr lang="zh-CN" altLang="en-US" sz="20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8" marR="914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0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定义</a:t>
                      </a:r>
                      <a:endParaRPr lang="zh-CN" altLang="en-US" sz="20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8" marR="914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0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8" marR="914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64030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0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例子</a:t>
                      </a:r>
                      <a:endParaRPr lang="zh-CN" altLang="en-US" sz="20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8" marR="914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0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8" marR="914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35969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0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时</a:t>
                      </a:r>
                      <a:endParaRPr lang="zh-CN" altLang="en-US" sz="20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0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期</a:t>
                      </a:r>
                      <a:endParaRPr lang="zh-CN" altLang="en-US" sz="20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8" marR="914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0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定义</a:t>
                      </a:r>
                      <a:endParaRPr lang="zh-CN" altLang="en-US" sz="20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8" marR="914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0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8" marR="914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08202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0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例子</a:t>
                      </a:r>
                      <a:endParaRPr lang="zh-CN" altLang="en-US" sz="20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8" marR="914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449580" indent="-449580" algn="l">
                        <a:lnSpc>
                          <a:spcPct val="120000"/>
                        </a:lnSpc>
                      </a:pPr>
                      <a:endParaRPr lang="zh-CN" altLang="en-US" sz="20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8" marR="914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38934" name="Picture 7" title="">
            <a:hlinkClick r:id="rId3" action="ppaction://hlinksldjump?num=1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01013" y="4156075"/>
            <a:ext cx="669925" cy="66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矩形 1" title=""/>
          <p:cNvSpPr>
            <a:spLocks noChangeArrowheads="1"/>
          </p:cNvSpPr>
          <p:nvPr/>
        </p:nvSpPr>
        <p:spPr bwMode="auto">
          <a:xfrm>
            <a:off x="1979613" y="2932113"/>
            <a:ext cx="6337300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 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公元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2070 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年为公元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21 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世纪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70 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年代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处于公元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21 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世纪后期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(2) 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公元前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2070 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年为公元前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21 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世纪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70 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年代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处于公元前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21 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世纪前期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endParaRPr lang="zh-CN" altLang="en-US" sz="20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矩形 3" title=""/>
          <p:cNvSpPr>
            <a:spLocks noChangeArrowheads="1"/>
          </p:cNvSpPr>
          <p:nvPr/>
        </p:nvSpPr>
        <p:spPr bwMode="auto">
          <a:xfrm>
            <a:off x="2124075" y="2211388"/>
            <a:ext cx="6137275" cy="795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一个世纪内，前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50 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年为前期，后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50 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年为后期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公元前与公元相反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endParaRPr lang="zh-CN" altLang="en-US" sz="20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矩形 4" title=""/>
          <p:cNvSpPr>
            <a:spLocks noChangeArrowheads="1"/>
          </p:cNvSpPr>
          <p:nvPr/>
        </p:nvSpPr>
        <p:spPr bwMode="auto">
          <a:xfrm>
            <a:off x="2051050" y="1203325"/>
            <a:ext cx="5819775" cy="795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0—19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：初期；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20—29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 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年代；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90—99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90 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年代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末期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endParaRPr lang="zh-CN" altLang="en-US" sz="20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矩形 5" title=""/>
          <p:cNvSpPr>
            <a:spLocks noChangeArrowheads="1"/>
          </p:cNvSpPr>
          <p:nvPr/>
        </p:nvSpPr>
        <p:spPr bwMode="auto">
          <a:xfrm>
            <a:off x="1957388" y="704850"/>
            <a:ext cx="6791325" cy="427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将一个世纪以连续的十年为阶段进行划分的叫法</a:t>
            </a:r>
            <a:endParaRPr lang="zh-CN" altLang="en-US" sz="20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矩形 5" title=""/>
          <p:cNvSpPr>
            <a:spLocks noChangeArrowheads="1"/>
          </p:cNvSpPr>
          <p:nvPr/>
        </p:nvSpPr>
        <p:spPr bwMode="auto">
          <a:xfrm>
            <a:off x="598488" y="842963"/>
            <a:ext cx="58451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66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考点</a:t>
            </a:r>
            <a:r>
              <a:rPr lang="en-US" altLang="zh-CN" sz="2400" b="1">
                <a:solidFill>
                  <a:srgbClr val="FF66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    </a:t>
            </a:r>
            <a:r>
              <a:rPr lang="zh-CN" altLang="en-US" sz="2400" b="1">
                <a:solidFill>
                  <a:srgbClr val="FF66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春秋争霸 商鞅变法 “百家争鸣”</a:t>
            </a:r>
            <a:endParaRPr lang="zh-CN" altLang="en-US" sz="2400" b="1">
              <a:solidFill>
                <a:srgbClr val="FF66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9939" name="矩形 5" title=""/>
          <p:cNvSpPr>
            <a:spLocks noChangeArrowheads="1"/>
          </p:cNvSpPr>
          <p:nvPr/>
        </p:nvSpPr>
        <p:spPr bwMode="auto">
          <a:xfrm>
            <a:off x="623888" y="1419225"/>
            <a:ext cx="7920037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1887855" indent="-1887855">
              <a:lnSpc>
                <a:spcPct val="150000"/>
              </a:lnSpc>
            </a:pPr>
            <a:r>
              <a:rPr lang="en-US" altLang="zh-CN" sz="2400" b="1">
                <a:solidFill>
                  <a:srgbClr val="FF66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2022</a:t>
            </a:r>
            <a:r>
              <a:rPr lang="zh-CN" altLang="en-US" sz="2400" b="1">
                <a:solidFill>
                  <a:srgbClr val="FF66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版课标：</a:t>
            </a:r>
            <a:endParaRPr lang="en-US" altLang="zh-CN" sz="24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" name="矩形 1" title=""/>
          <p:cNvSpPr>
            <a:spLocks noChangeArrowheads="1"/>
          </p:cNvSpPr>
          <p:nvPr/>
        </p:nvSpPr>
        <p:spPr bwMode="auto">
          <a:xfrm>
            <a:off x="2535238" y="1419225"/>
            <a:ext cx="5111750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通过了解这一时期的生产力水平和社会关系的变化，初步理解春秋时期诸侯争霸局面的形成、战国时期商鞅变法等改革和“百家争鸣”局面的产生。</a:t>
            </a:r>
            <a:endParaRPr lang="en-US" altLang="zh-CN" sz="24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539750" y="1168400"/>
          <a:ext cx="7920038" cy="32750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99951"/>
                <a:gridCol w="6120087"/>
              </a:tblGrid>
              <a:tr h="230525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en-US" altLang="zh-CN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东周</a:t>
                      </a:r>
                      <a:r>
                        <a:rPr lang="en-US" altLang="zh-CN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) </a:t>
                      </a: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春秋战国时期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3" marR="91423" marT="45743" marB="4574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3" marR="91423" marT="45743" marB="4574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69758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生产力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3" marR="91423" marT="45743" marB="4574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3" marR="91423" marT="45743" marB="4574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40973" name="矩形 8" title=""/>
          <p:cNvSpPr>
            <a:spLocks noChangeArrowheads="1"/>
          </p:cNvSpPr>
          <p:nvPr/>
        </p:nvSpPr>
        <p:spPr bwMode="auto">
          <a:xfrm>
            <a:off x="539750" y="477838"/>
            <a:ext cx="7450138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一、春秋战国时期，生产力水平和社会关系的变化</a:t>
            </a:r>
            <a:endParaRPr lang="zh-CN" alt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矩形 1" title=""/>
          <p:cNvSpPr>
            <a:spLocks noChangeArrowheads="1"/>
          </p:cNvSpPr>
          <p:nvPr/>
        </p:nvSpPr>
        <p:spPr bwMode="auto">
          <a:xfrm>
            <a:off x="2398713" y="3435350"/>
            <a:ext cx="5424487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铁制农具和牛耕的使用及进一步推广，社会生产力水平不断提高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76" name="Picture 16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27313" y="1419225"/>
            <a:ext cx="558165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09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539750" y="627063"/>
          <a:ext cx="8064500" cy="39465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1812"/>
                <a:gridCol w="871812"/>
                <a:gridCol w="6320876"/>
              </a:tblGrid>
              <a:tr h="1368828">
                <a:tc rowSpan="4"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影响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6" marR="91436" marT="45724" marB="4572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经济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6" marR="91436" marT="45724" marB="4572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6" marR="91436" marT="45724" marB="4572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69400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政治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6" marR="91436" marT="45724" marB="4572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6" marR="91436" marT="45724" marB="4572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077872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军事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6" marR="91436" marT="45724" marB="4572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6" marR="91436" marT="45724" marB="4572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30425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思想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6" marR="91436" marT="45724" marB="4572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6" marR="91436" marT="45724" marB="4572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" name="矩形 1" title=""/>
          <p:cNvSpPr>
            <a:spLocks noChangeArrowheads="1"/>
          </p:cNvSpPr>
          <p:nvPr/>
        </p:nvSpPr>
        <p:spPr bwMode="auto">
          <a:xfrm>
            <a:off x="2339975" y="1995488"/>
            <a:ext cx="6230938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分封制瓦解；周王室衰微；诸侯崛起，竞相称霸；各国竞相进行富国强兵的改革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矩形 3" title=""/>
          <p:cNvSpPr>
            <a:spLocks noChangeArrowheads="1"/>
          </p:cNvSpPr>
          <p:nvPr/>
        </p:nvSpPr>
        <p:spPr bwMode="auto">
          <a:xfrm>
            <a:off x="2339975" y="3076575"/>
            <a:ext cx="5543550" cy="97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各诸侯在争霸中相互兼并，实现了局部统一，出现了民族交融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矩形 4" title=""/>
          <p:cNvSpPr>
            <a:spLocks noChangeArrowheads="1"/>
          </p:cNvSpPr>
          <p:nvPr/>
        </p:nvSpPr>
        <p:spPr bwMode="auto">
          <a:xfrm>
            <a:off x="2484438" y="4054475"/>
            <a:ext cx="5467350" cy="53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学术繁荣，形成了“百家争鸣”局面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2009" name="Picture 25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57438" y="842963"/>
            <a:ext cx="5959475" cy="106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20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10" name="矩形 8" title=""/>
          <p:cNvSpPr>
            <a:spLocks noChangeArrowheads="1"/>
          </p:cNvSpPr>
          <p:nvPr/>
        </p:nvSpPr>
        <p:spPr bwMode="auto">
          <a:xfrm>
            <a:off x="506413" y="627063"/>
            <a:ext cx="8169275" cy="53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200" b="1">
                <a:latin typeface="Times New Roman" panose="02020603050405020304" pitchFamily="18" charset="0"/>
                <a:cs typeface="Times New Roman" panose="02020603050405020304" pitchFamily="18" charset="0"/>
              </a:rPr>
              <a:t>二、诸侯争霸 商鞅变法</a:t>
            </a:r>
            <a:r>
              <a:rPr lang="en-US" altLang="zh-CN" sz="2200" b="1">
                <a:latin typeface="Times New Roman" panose="02020603050405020304" pitchFamily="18" charset="0"/>
                <a:cs typeface="Times New Roman" panose="02020603050405020304" pitchFamily="18" charset="0"/>
              </a:rPr>
              <a:t>【7 </a:t>
            </a:r>
            <a:r>
              <a:rPr lang="zh-CN" altLang="en-US" sz="2200" b="1"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CN" sz="2200" b="1">
                <a:latin typeface="Times New Roman" panose="02020603050405020304" pitchFamily="18" charset="0"/>
                <a:cs typeface="Times New Roman" panose="02020603050405020304" pitchFamily="18" charset="0"/>
              </a:rPr>
              <a:t>1 </a:t>
            </a:r>
            <a:r>
              <a:rPr lang="zh-CN" altLang="en-US" sz="2200" b="1">
                <a:latin typeface="Times New Roman" panose="02020603050405020304" pitchFamily="18" charset="0"/>
                <a:cs typeface="Times New Roman" panose="02020603050405020304" pitchFamily="18" charset="0"/>
              </a:rPr>
              <a:t>考</a:t>
            </a:r>
            <a:r>
              <a:rPr lang="en-US" altLang="zh-CN" sz="2200" b="1">
                <a:latin typeface="Times New Roman" panose="02020603050405020304" pitchFamily="18" charset="0"/>
                <a:cs typeface="Times New Roman" panose="02020603050405020304" pitchFamily="18" charset="0"/>
              </a:rPr>
              <a:t>】 “</a:t>
            </a:r>
            <a:r>
              <a:rPr lang="zh-CN" altLang="en-US" sz="2200" b="1">
                <a:latin typeface="Times New Roman" panose="02020603050405020304" pitchFamily="18" charset="0"/>
                <a:cs typeface="Times New Roman" panose="02020603050405020304" pitchFamily="18" charset="0"/>
              </a:rPr>
              <a:t>百家争鸣”</a:t>
            </a:r>
            <a:r>
              <a:rPr lang="en-US" altLang="zh-CN" sz="2200" b="1">
                <a:latin typeface="Times New Roman" panose="02020603050405020304" pitchFamily="18" charset="0"/>
                <a:cs typeface="Times New Roman" panose="02020603050405020304" pitchFamily="18" charset="0"/>
              </a:rPr>
              <a:t>【7 </a:t>
            </a:r>
            <a:r>
              <a:rPr lang="zh-CN" altLang="en-US" sz="2200" b="1">
                <a:latin typeface="Times New Roman" panose="02020603050405020304" pitchFamily="18" charset="0"/>
                <a:cs typeface="Times New Roman" panose="02020603050405020304" pitchFamily="18" charset="0"/>
              </a:rPr>
              <a:t>年</a:t>
            </a:r>
            <a:r>
              <a:rPr lang="en-US" altLang="zh-CN" sz="2200" b="1">
                <a:latin typeface="Times New Roman" panose="02020603050405020304" pitchFamily="18" charset="0"/>
                <a:cs typeface="Times New Roman" panose="02020603050405020304" pitchFamily="18" charset="0"/>
              </a:rPr>
              <a:t>2 </a:t>
            </a:r>
            <a:r>
              <a:rPr lang="zh-CN" altLang="en-US" sz="2200" b="1">
                <a:latin typeface="Times New Roman" panose="02020603050405020304" pitchFamily="18" charset="0"/>
                <a:cs typeface="Times New Roman" panose="02020603050405020304" pitchFamily="18" charset="0"/>
              </a:rPr>
              <a:t>考</a:t>
            </a:r>
            <a:r>
              <a:rPr lang="en-US" altLang="zh-CN" sz="2200" b="1">
                <a:latin typeface="Times New Roman" panose="02020603050405020304" pitchFamily="18" charset="0"/>
                <a:cs typeface="Times New Roman" panose="02020603050405020304" pitchFamily="18" charset="0"/>
              </a:rPr>
              <a:t>】</a:t>
            </a:r>
            <a:endParaRPr lang="zh-CN" altLang="en-US" sz="2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539750" y="1381125"/>
          <a:ext cx="8135938" cy="3225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1708"/>
                <a:gridCol w="871708"/>
                <a:gridCol w="6392522"/>
              </a:tblGrid>
              <a:tr h="1198242">
                <a:tc rowSpan="3"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</a:pPr>
                      <a:r>
                        <a:rPr lang="zh-CN" altLang="en-US" sz="22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春秋</a:t>
                      </a:r>
                      <a:endParaRPr lang="zh-CN" altLang="en-US" sz="22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10000"/>
                        </a:lnSpc>
                      </a:pPr>
                      <a:r>
                        <a:rPr lang="zh-CN" altLang="en-US" sz="22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诸侯</a:t>
                      </a:r>
                      <a:endParaRPr lang="zh-CN" altLang="en-US" sz="22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10000"/>
                        </a:lnSpc>
                      </a:pPr>
                      <a:r>
                        <a:rPr lang="zh-CN" altLang="en-US" sz="22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争霸</a:t>
                      </a:r>
                      <a:endParaRPr lang="zh-CN" altLang="en-US" sz="22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5" marR="91425"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</a:pPr>
                      <a:r>
                        <a:rPr lang="zh-CN" altLang="en-US" sz="22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背景</a:t>
                      </a:r>
                      <a:endParaRPr lang="zh-CN" altLang="en-US" sz="22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5" marR="91425"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58775" indent="-358775" algn="l">
                        <a:lnSpc>
                          <a:spcPct val="110000"/>
                        </a:lnSpc>
                      </a:pPr>
                      <a:endParaRPr lang="zh-CN" altLang="en-US" sz="22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5" marR="91425"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198242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</a:pPr>
                      <a:r>
                        <a:rPr lang="zh-CN" altLang="en-US" sz="22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主要霸主</a:t>
                      </a:r>
                      <a:endParaRPr lang="zh-CN" altLang="en-US" sz="22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5" marR="91425"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10000"/>
                        </a:lnSpc>
                      </a:pPr>
                      <a:endParaRPr lang="zh-CN" altLang="en-US" sz="22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5" marR="91425"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29316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</a:pPr>
                      <a:r>
                        <a:rPr lang="zh-CN" altLang="en-US" sz="22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影响</a:t>
                      </a:r>
                      <a:endParaRPr lang="zh-CN" altLang="en-US" sz="22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5" marR="91425"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10000"/>
                        </a:lnSpc>
                      </a:pPr>
                      <a:endParaRPr lang="zh-CN" altLang="en-US" sz="22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25" marR="91425"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" name="矩形 1" title=""/>
          <p:cNvSpPr>
            <a:spLocks noChangeArrowheads="1"/>
          </p:cNvSpPr>
          <p:nvPr/>
        </p:nvSpPr>
        <p:spPr bwMode="auto">
          <a:xfrm>
            <a:off x="2555875" y="3751263"/>
            <a:ext cx="4968875" cy="741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一方面有利于局部的统一和民族交融，另一方面给人民带来深重灾难</a:t>
            </a:r>
            <a:endParaRPr lang="zh-CN" altLang="en-US" sz="20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矩形 3" title=""/>
          <p:cNvSpPr>
            <a:spLocks noChangeArrowheads="1"/>
          </p:cNvSpPr>
          <p:nvPr/>
        </p:nvSpPr>
        <p:spPr bwMode="auto">
          <a:xfrm>
            <a:off x="2252663" y="1806575"/>
            <a:ext cx="6135687" cy="741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58775" indent="-358775">
              <a:lnSpc>
                <a:spcPct val="110000"/>
              </a:lnSpc>
            </a:pP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②分封制逐步瓦解；周王室地位下降；诸侯势力崛起，竞相称霸</a:t>
            </a:r>
            <a:endParaRPr lang="zh-CN" altLang="en-US" sz="20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矩形 4" title=""/>
          <p:cNvSpPr>
            <a:spLocks noChangeArrowheads="1"/>
          </p:cNvSpPr>
          <p:nvPr/>
        </p:nvSpPr>
        <p:spPr bwMode="auto">
          <a:xfrm>
            <a:off x="2195513" y="1419225"/>
            <a:ext cx="6337300" cy="40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58775" indent="-358775">
              <a:lnSpc>
                <a:spcPct val="110000"/>
              </a:lnSpc>
            </a:pP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①铁制农具和牛耕出现，社会经济有了很大发展。</a:t>
            </a:r>
            <a:endParaRPr lang="zh-CN" altLang="en-US" sz="20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矩形 5" title=""/>
          <p:cNvSpPr>
            <a:spLocks noChangeArrowheads="1"/>
          </p:cNvSpPr>
          <p:nvPr/>
        </p:nvSpPr>
        <p:spPr bwMode="auto">
          <a:xfrm>
            <a:off x="2406650" y="2571750"/>
            <a:ext cx="5981700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齐桓公（春秋第一个霸主）、晋文公、秦穆公、楚庄王等先后称霸，号令诸侯。到春秋末期，吴国和越国也先后北上争霸</a:t>
            </a:r>
            <a:endParaRPr lang="zh-CN" altLang="en-US" sz="20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684213" y="862013"/>
          <a:ext cx="7632700" cy="18478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43590"/>
                <a:gridCol w="5889110"/>
              </a:tblGrid>
              <a:tr h="184785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战国七雄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4" marR="91434" marT="45739" marB="457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449580" indent="-449580" algn="l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4" marR="91434" marT="45739" marB="457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矩形 2" title=""/>
          <p:cNvSpPr>
            <a:spLocks noChangeArrowheads="1"/>
          </p:cNvSpPr>
          <p:nvPr/>
        </p:nvSpPr>
        <p:spPr bwMode="auto">
          <a:xfrm>
            <a:off x="2411413" y="842963"/>
            <a:ext cx="5616575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54330" indent="-354330"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①战国初年，韩、赵、魏三家分晋，田氏代齐。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矩形 3" title=""/>
          <p:cNvSpPr>
            <a:spLocks noChangeArrowheads="1"/>
          </p:cNvSpPr>
          <p:nvPr/>
        </p:nvSpPr>
        <p:spPr bwMode="auto">
          <a:xfrm>
            <a:off x="2433638" y="1708150"/>
            <a:ext cx="5883275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54330" indent="-354330"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②战国七雄及其位置：齐楚秦燕赵魏韩，东南西北上中下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395288" y="987425"/>
          <a:ext cx="8370887" cy="26638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1814"/>
                <a:gridCol w="1178187"/>
                <a:gridCol w="2414743"/>
                <a:gridCol w="1368152"/>
                <a:gridCol w="2537991"/>
              </a:tblGrid>
              <a:tr h="969098">
                <a:tc rowSpan="3"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0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秦国</a:t>
                      </a:r>
                      <a:endParaRPr lang="zh-CN" altLang="en-US" sz="20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0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商鞅</a:t>
                      </a:r>
                      <a:endParaRPr lang="zh-CN" altLang="en-US" sz="20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0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变法</a:t>
                      </a:r>
                      <a:endParaRPr lang="zh-CN" altLang="en-US" sz="20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6" marR="91436" marT="45712" marB="45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0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根本</a:t>
                      </a:r>
                      <a:endParaRPr lang="zh-CN" altLang="en-US" sz="20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0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原因</a:t>
                      </a:r>
                      <a:endParaRPr lang="zh-CN" altLang="en-US" sz="20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6" marR="91436" marT="45712" marB="45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0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6" marR="91436" marT="45712" marB="45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974814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0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目的</a:t>
                      </a:r>
                      <a:endParaRPr lang="zh-CN" altLang="en-US" sz="20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6" marR="91436" marT="45712" marB="45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endParaRPr lang="zh-CN" altLang="en-US" sz="20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6" marR="91436" marT="45712" marB="45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0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时间</a:t>
                      </a:r>
                      <a:endParaRPr lang="zh-CN" altLang="en-US" sz="20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6" marR="91436" marT="45712" marB="45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20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6" marR="91436" marT="45712" marB="45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19912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0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支持者</a:t>
                      </a:r>
                      <a:endParaRPr lang="zh-CN" altLang="en-US" sz="20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6" marR="91436" marT="45712" marB="45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20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6" marR="91436" marT="45712" marB="45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0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变法者</a:t>
                      </a:r>
                      <a:endParaRPr lang="zh-CN" altLang="en-US" sz="20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6" marR="91436" marT="45712" marB="45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20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6" marR="91436" marT="45712" marB="45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矩形 2" title=""/>
          <p:cNvSpPr>
            <a:spLocks noChangeArrowheads="1"/>
          </p:cNvSpPr>
          <p:nvPr/>
        </p:nvSpPr>
        <p:spPr bwMode="auto">
          <a:xfrm>
            <a:off x="2411413" y="1055688"/>
            <a:ext cx="6337300" cy="795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铁制工具和牛耕的使用进一步推广，社会生产力水平不断提高，新兴地主阶级的势力增强</a:t>
            </a:r>
            <a:endParaRPr lang="zh-CN" altLang="en-US" sz="20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矩形 3" title=""/>
          <p:cNvSpPr>
            <a:spLocks noChangeArrowheads="1"/>
          </p:cNvSpPr>
          <p:nvPr/>
        </p:nvSpPr>
        <p:spPr bwMode="auto">
          <a:xfrm>
            <a:off x="2484438" y="2066925"/>
            <a:ext cx="2087562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富国强兵，在兼并战争中取胜</a:t>
            </a:r>
            <a:endParaRPr lang="zh-CN" altLang="en-US" sz="20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矩形 4" title=""/>
          <p:cNvSpPr>
            <a:spLocks noChangeArrowheads="1"/>
          </p:cNvSpPr>
          <p:nvPr/>
        </p:nvSpPr>
        <p:spPr bwMode="auto">
          <a:xfrm>
            <a:off x="6350000" y="2181225"/>
            <a:ext cx="218281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公元前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356 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年开始</a:t>
            </a:r>
            <a:endParaRPr lang="zh-CN" altLang="en-US" sz="20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矩形 5" title=""/>
          <p:cNvSpPr>
            <a:spLocks noChangeArrowheads="1"/>
          </p:cNvSpPr>
          <p:nvPr/>
        </p:nvSpPr>
        <p:spPr bwMode="auto">
          <a:xfrm>
            <a:off x="2616200" y="3009900"/>
            <a:ext cx="1217613" cy="42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理论依据</a:t>
            </a:r>
            <a:endParaRPr lang="zh-CN" altLang="en-US" sz="20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矩形 6" title=""/>
          <p:cNvSpPr>
            <a:spLocks noChangeArrowheads="1"/>
          </p:cNvSpPr>
          <p:nvPr/>
        </p:nvSpPr>
        <p:spPr bwMode="auto">
          <a:xfrm>
            <a:off x="6227763" y="2973388"/>
            <a:ext cx="252095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法家思想 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[2020 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年考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]</a:t>
            </a:r>
            <a:endParaRPr lang="zh-CN" altLang="en-US" sz="20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395288" y="627063"/>
          <a:ext cx="7993062" cy="35290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9195"/>
                <a:gridCol w="789195"/>
                <a:gridCol w="654086"/>
                <a:gridCol w="4464454"/>
                <a:gridCol w="1296132"/>
              </a:tblGrid>
              <a:tr h="530477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秦国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商鞅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变法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6" marR="91446" marT="45731" marB="4573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措施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6" marR="91446" marT="45731" marB="4573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91447" marR="91447" marT="45729" marB="457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作用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6" marR="91446" marT="45731" marB="4573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98535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内容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6" marR="91446" marT="45731" marB="4573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政治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6" marR="91446" marT="45731" marB="4573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449580" indent="-449580" algn="l">
                        <a:lnSpc>
                          <a:spcPct val="120000"/>
                        </a:lnSpc>
                      </a:pPr>
                      <a:endParaRPr lang="en-US" altLang="zh-CN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449580" indent="-449580" algn="l">
                        <a:lnSpc>
                          <a:spcPct val="120000"/>
                        </a:lnSpc>
                      </a:pPr>
                      <a:endParaRPr lang="en-US" altLang="zh-CN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449580" indent="-449580" algn="l">
                        <a:lnSpc>
                          <a:spcPct val="120000"/>
                        </a:lnSpc>
                      </a:pPr>
                      <a:endParaRPr lang="en-US" altLang="zh-CN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6" marR="91446" marT="45731" marB="4573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6" marR="91446" marT="45731" marB="4573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矩形 2" title=""/>
          <p:cNvSpPr>
            <a:spLocks noChangeArrowheads="1"/>
          </p:cNvSpPr>
          <p:nvPr/>
        </p:nvSpPr>
        <p:spPr bwMode="auto">
          <a:xfrm>
            <a:off x="2700338" y="1203325"/>
            <a:ext cx="4319587" cy="795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65430" indent="-265430"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① 确立县制，由国君直接派官吏治理（对后世行政制度影响最深远）；</a:t>
            </a:r>
            <a:endParaRPr lang="zh-CN" altLang="en-US" sz="20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矩形 3" title=""/>
          <p:cNvSpPr>
            <a:spLocks noChangeArrowheads="1"/>
          </p:cNvSpPr>
          <p:nvPr/>
        </p:nvSpPr>
        <p:spPr bwMode="auto">
          <a:xfrm>
            <a:off x="2697163" y="3579813"/>
            <a:ext cx="3743325" cy="427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49580" indent="-449580"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④严明法度，禁止私斗</a:t>
            </a:r>
            <a:endParaRPr lang="zh-CN" altLang="en-US" sz="20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矩形 4" title=""/>
          <p:cNvSpPr>
            <a:spLocks noChangeArrowheads="1"/>
          </p:cNvSpPr>
          <p:nvPr/>
        </p:nvSpPr>
        <p:spPr bwMode="auto">
          <a:xfrm>
            <a:off x="2700338" y="2784475"/>
            <a:ext cx="3390900" cy="795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65430" indent="-265430"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③改革户籍制度，加强对人民的管理；</a:t>
            </a:r>
            <a:endParaRPr lang="zh-CN" altLang="en-US" sz="20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矩形 5" title=""/>
          <p:cNvSpPr>
            <a:spLocks noChangeArrowheads="1"/>
          </p:cNvSpPr>
          <p:nvPr/>
        </p:nvSpPr>
        <p:spPr bwMode="auto">
          <a:xfrm>
            <a:off x="2700338" y="1995488"/>
            <a:ext cx="4175125" cy="795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49580" indent="-449580"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②废除贵族的世袭特权（触犯旧贵族的利益）；</a:t>
            </a:r>
            <a:endParaRPr lang="zh-CN" altLang="en-US" sz="20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矩形 6" title=""/>
          <p:cNvSpPr>
            <a:spLocks noChangeArrowheads="1"/>
          </p:cNvSpPr>
          <p:nvPr/>
        </p:nvSpPr>
        <p:spPr bwMode="auto">
          <a:xfrm>
            <a:off x="7196138" y="1803400"/>
            <a:ext cx="94456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加强中央集权</a:t>
            </a:r>
            <a:endParaRPr lang="zh-CN" altLang="en-US" sz="20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395288" y="627063"/>
          <a:ext cx="7993062" cy="39227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9195"/>
                <a:gridCol w="507185"/>
                <a:gridCol w="576059"/>
                <a:gridCol w="4608469"/>
                <a:gridCol w="1512154"/>
              </a:tblGrid>
              <a:tr h="530540">
                <a:tc rowSpan="3"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秦国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商鞅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变法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6" marR="91446" marT="45736" marB="4573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措施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6" marR="91446" marT="45736" marB="4573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91447" marR="91447" marT="45729" marB="457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作用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6" marR="91446" marT="45736" marB="4573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422734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内容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6" marR="91446" marT="45736" marB="4573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经济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6" marR="91446" marT="45736" marB="4573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449580" indent="-449580" algn="l">
                        <a:lnSpc>
                          <a:spcPct val="120000"/>
                        </a:lnSpc>
                      </a:pPr>
                      <a:endParaRPr lang="en-US" altLang="zh-CN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449580" indent="-449580" algn="l">
                        <a:lnSpc>
                          <a:spcPct val="120000"/>
                        </a:lnSpc>
                      </a:pPr>
                      <a:endParaRPr lang="en-US" altLang="zh-CN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449580" indent="-449580" algn="l">
                        <a:lnSpc>
                          <a:spcPct val="120000"/>
                        </a:lnSpc>
                      </a:pPr>
                      <a:endParaRPr lang="en-US" altLang="zh-CN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6" marR="91446" marT="45736" marB="4573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6" marR="91446" marT="45736" marB="4573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69438">
                <a:tc vMerge="1">
                  <a:txBody>
                    <a:bodyPr vert="horz" wrap="square"/>
                    <a:lstStyle/>
                    <a:p/>
                  </a:txBody>
                  <a:tcPr marL="91447" marR="91447" marT="45729" marB="457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91447" marR="91447" marT="45729" marB="457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zh-CN" altLang="en-US" sz="2400" b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军事</a:t>
                      </a:r>
                      <a:endParaRPr lang="zh-CN" altLang="en-US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6" marR="91446" marT="45736" marB="4573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449580" indent="-449580" algn="l">
                        <a:lnSpc>
                          <a:spcPct val="120000"/>
                        </a:lnSpc>
                      </a:pPr>
                      <a:endParaRPr lang="en-US" altLang="zh-CN" sz="2400" b="1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6" marR="91446" marT="45736" marB="4573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endParaRPr lang="zh-CN" altLang="en-US" sz="2400" b="1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46" marR="91446" marT="45736" marB="4573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8" name="矩形 7" title=""/>
          <p:cNvSpPr>
            <a:spLocks noChangeArrowheads="1"/>
          </p:cNvSpPr>
          <p:nvPr/>
        </p:nvSpPr>
        <p:spPr bwMode="auto">
          <a:xfrm>
            <a:off x="2268538" y="1203325"/>
            <a:ext cx="22701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①废除井田制；</a:t>
            </a:r>
            <a:endParaRPr lang="zh-CN" alt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矩形 8" title=""/>
          <p:cNvSpPr>
            <a:spLocks noChangeArrowheads="1"/>
          </p:cNvSpPr>
          <p:nvPr/>
        </p:nvSpPr>
        <p:spPr bwMode="auto">
          <a:xfrm>
            <a:off x="2268538" y="1655763"/>
            <a:ext cx="45434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65430" indent="-265430"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② 鼓励耕织，生产粮食、布帛多的人可免除徭役（有利于提高农民的生产积极性）；</a:t>
            </a:r>
            <a:endParaRPr lang="zh-CN" altLang="en-US" sz="20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矩形 9" title=""/>
          <p:cNvSpPr>
            <a:spLocks noChangeArrowheads="1"/>
          </p:cNvSpPr>
          <p:nvPr/>
        </p:nvSpPr>
        <p:spPr bwMode="auto">
          <a:xfrm>
            <a:off x="2268538" y="2787650"/>
            <a:ext cx="4248150" cy="795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65430" indent="-265430"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③统一度量衡（有利于经济文化的交流与发展）</a:t>
            </a:r>
            <a:endParaRPr lang="zh-CN" altLang="en-US" sz="20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矩形 10" title=""/>
          <p:cNvSpPr>
            <a:spLocks noChangeArrowheads="1"/>
          </p:cNvSpPr>
          <p:nvPr/>
        </p:nvSpPr>
        <p:spPr bwMode="auto">
          <a:xfrm>
            <a:off x="2571750" y="3687763"/>
            <a:ext cx="3729038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奖励军功，对有军功者授予爵位并赏赐土地</a:t>
            </a:r>
            <a:endParaRPr lang="zh-CN" altLang="en-US" sz="20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矩形 11" title=""/>
          <p:cNvSpPr>
            <a:spLocks noChangeArrowheads="1"/>
          </p:cNvSpPr>
          <p:nvPr/>
        </p:nvSpPr>
        <p:spPr bwMode="auto">
          <a:xfrm>
            <a:off x="6875463" y="3684588"/>
            <a:ext cx="158432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增强军队战斗力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强兵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endParaRPr lang="zh-CN" altLang="en-US" sz="20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矩形 12" title=""/>
          <p:cNvSpPr>
            <a:spLocks noChangeArrowheads="1"/>
          </p:cNvSpPr>
          <p:nvPr/>
        </p:nvSpPr>
        <p:spPr bwMode="auto">
          <a:xfrm>
            <a:off x="7302500" y="1738313"/>
            <a:ext cx="1014413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促进经济发展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富国</a:t>
            </a:r>
            <a:r>
              <a:rPr lang="en-US" altLang="zh-CN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endParaRPr lang="zh-CN" altLang="en-US" sz="20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https://d.book118.com/897131134004006044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 bwMode="auto">
        <a:noFill/>
        <a:ln>
          <a:noFill/>
        </a:ln>
      </a:spPr>
      <a:bodyPr>
        <a:spAutoFit/>
      </a:bodyPr>
      <a:lstStyle>
        <a:defPPr eaLnBrk="1" hangingPunct="1">
          <a:defRPr sz="2700" dirty="0">
            <a:solidFill>
              <a:srgbClr val="4D4D4D"/>
            </a:solidFill>
            <a:latin typeface="微软雅黑" panose="020B0503020204020204" pitchFamily="34" charset="-122"/>
            <a:ea typeface="微软雅黑" panose="020B0503020204020204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28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7">
      <vt:lpstr>Arial</vt:lpstr>
      <vt:lpstr>Calibri</vt:lpstr>
      <vt:lpstr>宋体</vt:lpstr>
      <vt:lpstr>楷体</vt:lpstr>
      <vt:lpstr>Heiti SC Light</vt:lpstr>
      <vt:lpstr>Times New Roman</vt:lpstr>
      <vt:lpstr>微软雅黑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2024-09-18T02:59:04.229</cp:lastPrinted>
  <dcterms:created xsi:type="dcterms:W3CDTF">2024-09-17T18:59:04Z</dcterms:created>
  <dcterms:modified xsi:type="dcterms:W3CDTF">2024-09-17T18:59:05Z</dcterms:modified>
</cp:coreProperties>
</file>