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69D3893-18BC-4DD1-8EAE-F2F1F5CCBC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6C07B91-CC92-4902-A4C2-8D2CBAE550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765A89F-8836-4E9A-BB92-7F4BC37943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4422F15-B45F-4041-B2FE-5FA2E06B87E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3EE2474-31FD-4D68-9B20-E8B01F91624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76A79DE-9A2E-44BD-B94E-30C4C66DADE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4A157E2-16A1-459B-AAD8-3AB2788B6B4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7568EC9-2035-4C01-8BB7-DF5F7ED69E2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462E240-2E53-4A8D-962F-EC2387315BC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4095414-FFDC-4653-9A35-9D2E409A06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B44AF5B-731F-4489-9746-A186C4D08D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7134045166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52725" y="1782322"/>
            <a:ext cx="66865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C9B67E">
                    <a:alpha val="100000"/>
                  </a:srgbClr>
                </a:solidFill>
                <a:latin typeface="Microsoft Yahei"/>
                <a:ea typeface="Microsoft Yahei"/>
                <a:cs typeface="Microsoft Yahei"/>
              </a:rPr>
              <a:t>新生儿护理体会</a:t>
            </a:r>
          </a:p>
        </p:txBody>
      </p:sp>
      <p:sp>
        <p:nvSpPr>
          <p:cNvPr id="3" name="TextBox 3"/>
          <p:cNvSpPr txBox="1"/>
          <p:nvPr/>
        </p:nvSpPr>
        <p:spPr>
          <a:xfrm>
            <a:off x="2817287" y="4489571"/>
            <a:ext cx="3870073"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C9B67E">
                    <a:alpha val="100000"/>
                  </a:srgbClr>
                </a:solidFill>
                <a:latin typeface="Microsoft Yahei"/>
                <a:ea typeface="Microsoft Yahei"/>
                <a:cs typeface="Microsoft Yahei"/>
              </a:rPr>
              <a:t>汇报人：</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260848" y="2862048"/>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目录</a:t>
            </a:r>
            <a:endParaRPr lang="en-US" sz="1100"/>
          </a:p>
        </p:txBody>
      </p:sp>
      <p:sp>
        <p:nvSpPr>
          <p:cNvPr id="4" name="TextBox 4"/>
          <p:cNvSpPr txBox="1"/>
          <p:nvPr/>
        </p:nvSpPr>
        <p:spPr>
          <a:xfrm>
            <a:off x="6096000" y="1379475"/>
            <a:ext cx="5439702"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新生儿护理基础知识</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新生儿日常护理</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新生儿常见问题与应对</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新生儿安全与健康防护</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新生儿心理发展与情感交流</a:t>
            </a:r>
          </a:p>
        </p:txBody>
      </p:sp>
      <p:sp>
        <p:nvSpPr>
          <p:cNvPr id="5" name="AutoShape 5"/>
          <p:cNvSpPr/>
          <p:nvPr/>
        </p:nvSpPr>
        <p:spPr>
          <a:xfrm>
            <a:off x="1260848" y="1716203"/>
            <a:ext cx="4835152"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CONTENTS</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01</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新生儿护理基础知识</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新生儿体温调节中枢尚未发育完全，需要注意保暖，维持适宜的室内温度。</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体温调节</a:t>
            </a:r>
          </a:p>
        </p:txBody>
      </p:sp>
      <p:pic>
        <p:nvPicPr>
          <p:cNvPr id="5" name="Picture 5"/>
          <p:cNvPicPr>
            <a:picLocks noChangeAspect="1"/>
          </p:cNvPicPr>
          <p:nvPr/>
        </p:nvPicPr>
        <p:blipFill>
          <a:blip r:embed="rId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新生儿消化系统较为脆弱，需要特别注意喂养方式和食物选择，避免过度喂养和消化不良。</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消化系统</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新生儿呼吸道狭窄，需要注意保持呼吸道通畅，避免窒息和吸入性肺炎等风险。</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呼吸系统</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新生儿生理特点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88790" y="1727965"/>
            <a:ext cx="2223892" cy="222389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40189"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快速生长</a:t>
            </a:r>
          </a:p>
        </p:txBody>
      </p:sp>
      <p:sp>
        <p:nvSpPr>
          <p:cNvPr id="4" name="TextBox 4"/>
          <p:cNvSpPr txBox="1"/>
          <p:nvPr/>
        </p:nvSpPr>
        <p:spPr>
          <a:xfrm>
            <a:off x="839979"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新生儿处于快速生长阶段，需要充足的营养和睡眠来支持其生长发育。</a:t>
            </a:r>
          </a:p>
        </p:txBody>
      </p:sp>
      <p:sp>
        <p:nvSpPr>
          <p:cNvPr id="5" name="Freeform 5"/>
          <p:cNvSpPr/>
          <p:nvPr/>
        </p:nvSpPr>
        <p:spPr>
          <a:xfrm>
            <a:off x="1944903" y="2376958"/>
            <a:ext cx="1111666" cy="1111666"/>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905753" y="1727965"/>
            <a:ext cx="2223892" cy="222389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461866" y="2284078"/>
            <a:ext cx="1111666" cy="1111666"/>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35453"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感知能力</a:t>
            </a:r>
          </a:p>
        </p:txBody>
      </p:sp>
      <p:sp>
        <p:nvSpPr>
          <p:cNvPr id="9" name="TextBox 9"/>
          <p:cNvSpPr txBox="1"/>
          <p:nvPr/>
        </p:nvSpPr>
        <p:spPr>
          <a:xfrm>
            <a:off x="4435243"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新生儿逐渐发展出听觉、视觉、触觉等感知能力，需要给予丰富的感官刺激来促进其感知能力的发展。</a:t>
            </a:r>
          </a:p>
        </p:txBody>
      </p:sp>
      <p:sp>
        <p:nvSpPr>
          <p:cNvPr id="10" name="AutoShape 10"/>
          <p:cNvSpPr/>
          <p:nvPr/>
        </p:nvSpPr>
        <p:spPr>
          <a:xfrm>
            <a:off x="8695449" y="1727965"/>
            <a:ext cx="2223892" cy="222389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9368750" y="2352498"/>
            <a:ext cx="902208" cy="926058"/>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7546848"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社交能力</a:t>
            </a:r>
          </a:p>
        </p:txBody>
      </p:sp>
      <p:sp>
        <p:nvSpPr>
          <p:cNvPr id="13" name="TextBox 13"/>
          <p:cNvSpPr txBox="1"/>
          <p:nvPr/>
        </p:nvSpPr>
        <p:spPr>
          <a:xfrm>
            <a:off x="8146638"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新生儿开始对周围的人和环境产生兴趣，需要与家人进行亲密互动和交流，以满足其情感需求。</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新生儿生长发育特点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7167" r="17167"/>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新生儿需要母乳喂养，母乳中含有丰富的营养物质和免疫因子，有助于提高宝宝的免疫力。</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母乳喂养</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新生儿需要适量的维生素D来促进骨骼发育，可以通过晒太阳或补充维生素D制剂来满足其需求。</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维生素D</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新生儿需要在医生指导下补充适量的铁和维生素K，以满足其生长发育的需要。</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铁和维生素K</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新生儿营养需求</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02</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新生儿日常护理</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9108" b="2910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喂养护理</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母乳喂养</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母乳是新生儿最理想的食品，含有丰富的营养和免疫物质，有助于宝宝的生长和发育。在喂养时，要确保宝宝的姿势正确，防止呛奶。</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人工喂养</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如果无法实现母乳喂养，可以选择适合宝宝的婴儿奶粉。在喂养时，要按照说明书正确配制奶液，并注意奶瓶和奶嘴的清洁卫生。</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喂养量</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新生儿的胃容量较小，但生长速度快，因此需要频繁喂养。要根据宝宝的实际情况和医生的建议来确定每次的喂养量和时间间隔。</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要为新生儿创造一个安静、舒适、温暖的睡眠环境，保持室内空气新鲜，避免强光刺激。</a:t>
            </a:r>
          </a:p>
        </p:txBody>
      </p:sp>
      <p:pic>
        <p:nvPicPr>
          <p:cNvPr id="6" name="Picture 6"/>
          <p:cNvPicPr>
            <a:picLocks noChangeAspect="1"/>
          </p:cNvPicPr>
          <p:nvPr/>
        </p:nvPicPr>
        <p:blipFill>
          <a:blip r:embed="rId2"/>
          <a:srcRect l="9417" r="941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睡眠环境</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新生儿的睡姿会影响其呼吸和头部的发育，要经常变换宝宝的睡姿，以避免头部变形和偏头等问题。</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睡眠姿势</a:t>
            </a:r>
          </a:p>
        </p:txBody>
      </p:sp>
      <p:pic>
        <p:nvPicPr>
          <p:cNvPr id="10" name="Picture 10"/>
          <p:cNvPicPr>
            <a:picLocks noChangeAspect="1"/>
          </p:cNvPicPr>
          <p:nvPr/>
        </p:nvPicPr>
        <p:blipFill>
          <a:blip r:embed="rId3"/>
          <a:srcRect l="16750" r="1675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417" r="1641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要帮助宝宝建立规律的睡眠习惯，白天保持清醒状态，晚上保持安静和黑暗的环境，有助于宝宝形成良好的睡眠习惯。</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睡眠规律</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睡眠护理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皮肤护理</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新生儿皮肤娇嫩，容易受伤，要注意清洁和保湿。每天洗澡，保持皮肤干燥和清洁。</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脐带护理</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在脐带脱落之前，要保持脐带周围的清洁干燥，避免感染。在洗澡时，要用防水贴保护脐带。</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口腔护理</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在宝宝长牙之前，要用柔软的纱布擦拭宝宝的牙龈和舌头，以促进口腔卫生。</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卫生护理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新生儿体温调节能力较差，要注意保持适宜的室内温度和穿着。在冬季和早春时节，要特别注意宝宝的保暖。</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在夏季和初秋时节，要注意降低室内温度，避免宝宝过热。可以给宝宝穿薄款、透气的衣服，并适时使用空调或风扇等设备来降温。</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保暖与降温护理</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降温</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保暖</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03</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新生儿常见问题与应对</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https://d.book118.com/897134045166006043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C9B44B"/>
      </a:dk1>
      <a:lt1>
        <a:srgbClr val="1E0E01"/>
      </a:lt1>
      <a:dk2>
        <a:srgbClr val="FFFFFF"/>
      </a:dk2>
      <a:lt2>
        <a:srgbClr val="000000"/>
      </a:lt2>
      <a:accent1>
        <a:srgbClr val="C9B67E"/>
      </a:accent1>
      <a:accent2>
        <a:srgbClr val="C29844"/>
      </a:accent2>
      <a:accent3>
        <a:srgbClr val="B37B04"/>
      </a:accent3>
      <a:accent4>
        <a:srgbClr val="D18343"/>
      </a:accent4>
      <a:accent5>
        <a:srgbClr val="D49433"/>
      </a:accent5>
      <a:accent6>
        <a:srgbClr val="DFCE93"/>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2024-09-18T01:22:20.045</cp:lastPrinted>
  <dcterms:created xsi:type="dcterms:W3CDTF">2024-09-17T17:22:20Z</dcterms:created>
  <dcterms:modified xsi:type="dcterms:W3CDTF">2024-09-17T17:22:22Z</dcterms:modified>
</cp:coreProperties>
</file>