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9525000" cy="53467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122B4-D328-42A0-9C72-456C4F8A3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798C3-365D-45F8-9358-03DC84B90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5C1E6-6489-4B3D-BB64-EDEEAB7B6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E45BD1-8ABD-4D87-A7F7-D29F843E0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4B613A-2955-452E-80DF-9A874B300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DE88D2-2F29-49E8-AFA3-4A1209812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A44033-C03C-455E-84D0-DE633940B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156048-092D-47D7-9CBD-85061DEE3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E25B7C-6BE5-471C-88B1-3D370981E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C2D55-7E3C-4C55-92DF-784652A57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5DA9E4-2C55-437F-9C34-02AFA885F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13405115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4896" y="1503125"/>
            <a:ext cx="4668067" cy="16344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思维列控并购蓝信科技的协同效应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17287" y="4074073"/>
            <a:ext cx="6273013" cy="29140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75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17287" y="4349209"/>
            <a:ext cx="5715000" cy="29140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91219" y="0"/>
            <a:ext cx="2194638" cy="2672828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91219" y="1549433"/>
            <a:ext cx="2194638" cy="2194638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72232" y="2075422"/>
            <a:ext cx="1566012" cy="4804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0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8806" y="2202032"/>
            <a:ext cx="1380414" cy="143351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5611" y="1336414"/>
            <a:ext cx="4674587" cy="28158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并购背景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协同效应分析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并购过程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并购的影响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2498828" y="2263629"/>
            <a:ext cx="0" cy="102306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424607" y="2263629"/>
            <a:ext cx="0" cy="102306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477770" y="1939037"/>
            <a:ext cx="202786" cy="1100579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77770" y="1837644"/>
            <a:ext cx="202786" cy="202786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798610" y="3804262"/>
            <a:ext cx="1416414" cy="1416414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358185" y="0"/>
            <a:ext cx="522528" cy="149637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58185" y="1235111"/>
            <a:ext cx="522528" cy="52252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64600" y="4619275"/>
            <a:ext cx="415038" cy="41503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421544" y="-397096"/>
            <a:ext cx="1893471" cy="1893471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98583" y="1400411"/>
            <a:ext cx="600265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583" y="2283441"/>
            <a:ext cx="7374255" cy="701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40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并购背景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3507" y="1183579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773507" y="3654030"/>
            <a:ext cx="1882662" cy="82272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成立于XXXX年，是一家专注于XX领域的公司。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3507" y="3039320"/>
            <a:ext cx="1882662" cy="3312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855471" y="3521225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2788998" y="3212197"/>
            <a:ext cx="161925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81073" y="3138985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49450" y="1136053"/>
            <a:ext cx="728133" cy="72813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937452" y="1088428"/>
            <a:ext cx="1743365" cy="1743365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649450" y="2991794"/>
            <a:ext cx="1882662" cy="3312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3731414" y="3473700"/>
            <a:ext cx="2091267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5664941" y="3164671"/>
            <a:ext cx="161925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5757016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541418" y="1136053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6829419" y="1088428"/>
            <a:ext cx="1743365" cy="1743365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6541418" y="2991794"/>
            <a:ext cx="1882662" cy="3312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公司规模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6623382" y="3473700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8556909" y="3164671"/>
            <a:ext cx="161925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8648983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061374" y="1136053"/>
            <a:ext cx="1743365" cy="1743365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3649450" y="3654030"/>
            <a:ext cx="1882662" cy="82272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主要业务涵盖XX领域，包括XX产品、XX服务等。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41418" y="3654030"/>
            <a:ext cx="1882662" cy="82272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公司员工数量约XX人，年销售额达XX亿元。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89043" y="1264095"/>
            <a:ext cx="451795" cy="3414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55440" y="265159"/>
            <a:ext cx="402793" cy="344077"/>
            <a:chOff x="355440" y="265159"/>
            <a:chExt cx="402793" cy="344077"/>
          </a:xfrm>
        </p:grpSpPr>
        <p:sp>
          <p:nvSpPr>
            <p:cNvPr id="25" name="AutoShape 25"/>
            <p:cNvSpPr/>
            <p:nvPr/>
          </p:nvSpPr>
          <p:spPr>
            <a:xfrm>
              <a:off x="355440" y="26746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49257" y="26515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38379" y="26650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24819" y="27350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06988" y="27027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355440" y="35947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49257" y="35717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38379" y="35851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24819" y="36551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06988" y="36229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355440" y="45148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49257" y="44918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38379" y="45052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24819" y="45752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06988" y="45430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355440" y="54349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49257" y="54119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38379" y="54253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24819" y="54954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06988" y="54631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思维列控公司简介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668500" y="1264095"/>
            <a:ext cx="451795" cy="3414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35476" y="1264095"/>
            <a:ext cx="451795" cy="3414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012825" y="3437203"/>
            <a:ext cx="1947156" cy="370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193066" y="1147979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5378" y="3586246"/>
            <a:ext cx="1914602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成立于XXXX年，是一家专注于XX领域的公司。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302" y="1200491"/>
            <a:ext cx="1483521" cy="1483521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3938503" y="1138454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739" y="1200491"/>
            <a:ext cx="1483521" cy="1483521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6805754" y="1108821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991" y="1200491"/>
            <a:ext cx="1483521" cy="1483521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67782" y="2926723"/>
            <a:ext cx="2060462" cy="365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965022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959981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3672537" y="3437203"/>
            <a:ext cx="1947156" cy="3703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3705090" y="3586246"/>
            <a:ext cx="1914602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主要业务涵盖XX领域，包括XX产品、XX服务等。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27494" y="2926723"/>
            <a:ext cx="2060462" cy="365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624734" y="3399103"/>
            <a:ext cx="76200" cy="76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619692" y="3399103"/>
            <a:ext cx="76200" cy="76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6539788" y="3437203"/>
            <a:ext cx="1947156" cy="370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6572341" y="3586246"/>
            <a:ext cx="1914602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公司员工数量约XX人，年销售额达XX亿元。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94745" y="2926723"/>
            <a:ext cx="2060462" cy="365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公司规模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491985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486944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355440" y="223264"/>
            <a:ext cx="402793" cy="344077"/>
            <a:chOff x="355440" y="223264"/>
            <a:chExt cx="402793" cy="344077"/>
          </a:xfrm>
        </p:grpSpPr>
        <p:sp>
          <p:nvSpPr>
            <p:cNvPr id="24" name="AutoShape 24"/>
            <p:cNvSpPr/>
            <p:nvPr/>
          </p:nvSpPr>
          <p:spPr>
            <a:xfrm>
              <a:off x="355440" y="22556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49257" y="22326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38379" y="22460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24819" y="23161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06988" y="22838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355440" y="317579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49257" y="31527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38379" y="31661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24819" y="32362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06988" y="32039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355440" y="409590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49257" y="40728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38379" y="40862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24819" y="415634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06988" y="41240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55440" y="501601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49257" y="499296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38379" y="500637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24819" y="507645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06988" y="504416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蓝信科技公司简介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22981" y="2403001"/>
            <a:ext cx="1527112" cy="15387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422401" y="2676626"/>
            <a:ext cx="2108743" cy="212483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1636" y="1182148"/>
            <a:ext cx="1345136" cy="13451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21180" y="2118352"/>
            <a:ext cx="2170466" cy="19201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随着XX行业的发展，并购成为行业内的一种趋势，思维列控和蓝信科技希望通过并购扩大市场份额，提高竞争力。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55440" y="227689"/>
            <a:ext cx="402793" cy="344077"/>
            <a:chOff x="355440" y="227689"/>
            <a:chExt cx="402793" cy="344077"/>
          </a:xfrm>
        </p:grpSpPr>
        <p:sp>
          <p:nvSpPr>
            <p:cNvPr id="7" name="AutoShape 7"/>
            <p:cNvSpPr/>
            <p:nvPr/>
          </p:nvSpPr>
          <p:spPr>
            <a:xfrm>
              <a:off x="355440" y="22999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49257" y="2276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38379" y="2290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24819" y="2360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06988" y="2328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55440" y="32200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49257" y="3197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38379" y="3210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24819" y="32804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06988" y="3248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355440" y="41401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49257" y="41171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38379" y="41305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24819" y="42006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06988" y="41683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355440" y="50602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49257" y="5037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38379" y="5050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24819" y="5120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06988" y="5088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854864" y="182587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并购的背景和原因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4218167" y="1268679"/>
            <a:ext cx="1172074" cy="117207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479542" y="1739285"/>
            <a:ext cx="211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03716" y="1540228"/>
            <a:ext cx="2438966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思维列控和蓝信科技希望通过并购实现资源共享，降低成本，提高效率，进一步拓展业务范围。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03716" y="1182148"/>
            <a:ext cx="211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战略考虑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46995" y="2809264"/>
            <a:ext cx="1859554" cy="1859554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2841439" y="2527284"/>
            <a:ext cx="1290197" cy="1290197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6735556" y="3732213"/>
            <a:ext cx="2511602" cy="7771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思维列控和蓝信科技在技术上存在互补性，并购后可以相互学习，提升整体技术水平。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35556" y="3374133"/>
            <a:ext cx="211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技术互补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98583" y="1400411"/>
            <a:ext cx="600265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583" y="2283441"/>
            <a:ext cx="7374255" cy="701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40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协同效应分析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3261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412455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54450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4120989" y="1041657"/>
            <a:ext cx="1283022" cy="128302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80998" y="2659856"/>
            <a:ext cx="2363004" cy="2513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渠道共享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04443" y="3064936"/>
            <a:ext cx="2316114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双方可以共享销售渠道，提高市场推广效率。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5471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171796" y="1041657"/>
            <a:ext cx="1283022" cy="128302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31805" y="2659856"/>
            <a:ext cx="2363004" cy="2513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互补性业务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5249" y="3064936"/>
            <a:ext cx="2316114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思维列控与蓝信科技在业务上具有互补性，能够相互提供支持，扩大市场份额。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596278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7062985" y="1041657"/>
            <a:ext cx="1283022" cy="128302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6522993" y="2659856"/>
            <a:ext cx="2363004" cy="2513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46438" y="3064936"/>
            <a:ext cx="2316114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通过整合双方的优势资源，能够更好地满足客户需求，提高市场竞争力。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487467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36968" y="1106829"/>
            <a:ext cx="1152677" cy="115267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6161" y="1106829"/>
            <a:ext cx="1152677" cy="115267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5855" y="1106829"/>
            <a:ext cx="1152677" cy="115267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355440" y="175639"/>
            <a:ext cx="402793" cy="344077"/>
            <a:chOff x="355440" y="175639"/>
            <a:chExt cx="402793" cy="344077"/>
          </a:xfrm>
        </p:grpSpPr>
        <p:sp>
          <p:nvSpPr>
            <p:cNvPr id="21" name="AutoShape 21"/>
            <p:cNvSpPr/>
            <p:nvPr/>
          </p:nvSpPr>
          <p:spPr>
            <a:xfrm>
              <a:off x="355440" y="17794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17563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17698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18398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18075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355440" y="26995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49257" y="26765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38379" y="26899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4819" y="27599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06988" y="27277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355440" y="36196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49257" y="35966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38379" y="36100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24819" y="36800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06988" y="36478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355440" y="45397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49257" y="45167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38379" y="45301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24819" y="46002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06988" y="45679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TextBox 41"/>
          <p:cNvSpPr txBox="1"/>
          <p:nvPr/>
        </p:nvSpPr>
        <p:spPr>
          <a:xfrm>
            <a:off x="952245" y="130537"/>
            <a:ext cx="8572755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业务协同效应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6741" y="1272077"/>
            <a:ext cx="180091" cy="1800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776832" y="1584810"/>
            <a:ext cx="3433502" cy="5485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合并后可以通过规模效应降低研发、销售、管理等成本，提高盈利能力。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6832" y="1179287"/>
            <a:ext cx="3245795" cy="365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901549"/>
            <a:ext cx="4058190" cy="4058190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76832" y="2842110"/>
            <a:ext cx="3433502" cy="5485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双方合并后能够实现收入多元化，提高抗风险能力。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832" y="2436587"/>
            <a:ext cx="3245795" cy="365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提升收入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6832" y="4120577"/>
            <a:ext cx="3433502" cy="5485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通过优化资金配置，能够提高资金利用效率，实现更好的投资回报。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6832" y="3715053"/>
            <a:ext cx="3245795" cy="365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资金利用效率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55440" y="223264"/>
            <a:ext cx="402793" cy="344077"/>
            <a:chOff x="355440" y="223264"/>
            <a:chExt cx="402793" cy="344077"/>
          </a:xfrm>
        </p:grpSpPr>
        <p:sp>
          <p:nvSpPr>
            <p:cNvPr id="11" name="AutoShape 11"/>
            <p:cNvSpPr/>
            <p:nvPr/>
          </p:nvSpPr>
          <p:spPr>
            <a:xfrm>
              <a:off x="355440" y="22556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49257" y="22326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38379" y="22460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24819" y="23161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06988" y="22838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355440" y="317579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49257" y="31527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38379" y="31661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24819" y="32362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6988" y="32039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355440" y="409590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40728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40862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415634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41240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355440" y="501601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49257" y="499296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38379" y="500637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4819" y="507645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06988" y="504416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财务协同效应</a:t>
            </a:r>
          </a:p>
        </p:txBody>
      </p:sp>
      <p:sp>
        <p:nvSpPr>
          <p:cNvPr id="32" name="AutoShape 32"/>
          <p:cNvSpPr/>
          <p:nvPr/>
        </p:nvSpPr>
        <p:spPr>
          <a:xfrm>
            <a:off x="596741" y="2529377"/>
            <a:ext cx="180091" cy="1800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96741" y="3807843"/>
            <a:ext cx="180091" cy="1800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55440" y="221399"/>
            <a:ext cx="402793" cy="344077"/>
            <a:chOff x="355440" y="221399"/>
            <a:chExt cx="402793" cy="344077"/>
          </a:xfrm>
        </p:grpSpPr>
        <p:sp>
          <p:nvSpPr>
            <p:cNvPr id="3" name="AutoShape 3"/>
            <p:cNvSpPr/>
            <p:nvPr/>
          </p:nvSpPr>
          <p:spPr>
            <a:xfrm>
              <a:off x="355440" y="22370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49257" y="22139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38379" y="22274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4819" y="2297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06988" y="22651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355440" y="31571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49257" y="3134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38379" y="3147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24819" y="32175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06988" y="3185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55440" y="40772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49257" y="40542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38379" y="40676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24819" y="41376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06988" y="41054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355440" y="49973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49257" y="49743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38379" y="49877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24819" y="50578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06988" y="50255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863008" y="176297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战略协同效应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674059" y="2435003"/>
            <a:ext cx="4518193" cy="906660"/>
            <a:chOff x="4674059" y="2435003"/>
            <a:chExt cx="4518193" cy="906660"/>
          </a:xfrm>
        </p:grpSpPr>
        <p:sp>
          <p:nvSpPr>
            <p:cNvPr id="25" name="TextBox 25"/>
            <p:cNvSpPr txBox="1"/>
            <p:nvPr/>
          </p:nvSpPr>
          <p:spPr>
            <a:xfrm>
              <a:off x="4674059" y="2435003"/>
              <a:ext cx="3532104" cy="3113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8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增强竞争力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674059" y="2793083"/>
              <a:ext cx="4518193" cy="54858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通过互补优势，能够提高公司在行业内的竞争力。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674059" y="3726139"/>
            <a:ext cx="4518193" cy="906661"/>
            <a:chOff x="4674059" y="3726139"/>
            <a:chExt cx="4518193" cy="906661"/>
          </a:xfrm>
        </p:grpSpPr>
        <p:sp>
          <p:nvSpPr>
            <p:cNvPr id="28" name="TextBox 28"/>
            <p:cNvSpPr txBox="1"/>
            <p:nvPr/>
          </p:nvSpPr>
          <p:spPr>
            <a:xfrm>
              <a:off x="4674059" y="3726139"/>
              <a:ext cx="3532104" cy="3113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8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进入新市场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74059" y="4084220"/>
              <a:ext cx="4518193" cy="54858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合并后可以借助对方的优势进入新的市场领域，拓展业务范围。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4674059" y="1147002"/>
            <a:ext cx="353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674059" y="1505083"/>
            <a:ext cx="4453805" cy="5485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合并后能够进一步扩大市场份额，提高行业影响力。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678911" y="1010652"/>
            <a:ext cx="3564863" cy="3564863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98583" y="1400411"/>
            <a:ext cx="600265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583" y="2283441"/>
            <a:ext cx="7374255" cy="701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40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并购过程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733971" y="1105724"/>
            <a:ext cx="3783825" cy="378382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91990" y="1567100"/>
            <a:ext cx="3718928" cy="143053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在并购过程中，思维列控对蓝信科技进行了详尽的尽职调查，包括财务、法务、业务等方面的调查，以确保对蓝信科技的全面了解。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91990" y="1056815"/>
            <a:ext cx="3626635" cy="78090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尽职调查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1990" y="3515137"/>
            <a:ext cx="3718928" cy="143053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尽职调查完成后，思维列控对蓝信科技进行了估值，考虑了多种因素，包括但不限于蓝信科技的财务状况、市场地位、未来发展潜力等。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91990" y="3023901"/>
            <a:ext cx="4003302" cy="78090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估值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853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尽职调查与估值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107" r="10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1059" y="1218194"/>
            <a:ext cx="3510022" cy="3510022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35218" y="1162794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91755" y="1070824"/>
            <a:ext cx="867989" cy="126206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交易条款和细节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21180" y="2504568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577717" y="2412598"/>
            <a:ext cx="867989" cy="126206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8" name="Freeform 28"/>
          <p:cNvSpPr/>
          <p:nvPr/>
        </p:nvSpPr>
        <p:spPr>
          <a:xfrm>
            <a:off x="449257" y="3893967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605794" y="3801997"/>
            <a:ext cx="867989" cy="126206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56668" y="1339967"/>
            <a:ext cx="3309142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思维列控并购蓝信科技的交易金额为XX亿元。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56668" y="976963"/>
            <a:ext cx="3293793" cy="571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交易金额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668" y="2631822"/>
            <a:ext cx="3309142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思维列控通过现金方式完成对蓝信科技的并购。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56668" y="2287868"/>
            <a:ext cx="3293793" cy="571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交易方式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6668" y="4011395"/>
            <a:ext cx="3309142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并购交易于XXXX年XX月XX日完成。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56668" y="3667441"/>
            <a:ext cx="3293793" cy="571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交易完成时间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https://d.book118.com/897134051155006044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2024-09-19T10:41:16.105</cp:lastPrinted>
  <dcterms:created xsi:type="dcterms:W3CDTF">2024-09-19T02:41:16Z</dcterms:created>
  <dcterms:modified xsi:type="dcterms:W3CDTF">2024-09-19T02:41:18Z</dcterms:modified>
</cp:coreProperties>
</file>