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09" r:id="rId22"/>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tags" Target="tags/tag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1296670F-5DB8-407B-9483-4D0DEFC80ED0}"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15" name="PlaceHolder 1"/>
          <p:cNvSpPr>
            <a:spLocks noGrp="1"/>
          </p:cNvSpPr>
          <p:nvPr>
            <p:ph type="sldImg"/>
          </p:nvPr>
        </p:nvSpPr>
        <p:spPr>
          <a:xfrm>
            <a:off x="685800" y="1143000"/>
            <a:ext cx="5486040" cy="3085920"/>
          </a:xfrm>
          <a:prstGeom prst="rect">
            <a:avLst/>
          </a:prstGeom>
          <a:ln w="0">
            <a:noFill/>
          </a:ln>
        </p:spPr>
      </p:sp>
      <p:sp>
        <p:nvSpPr>
          <p:cNvPr id="316"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17"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18" name="PlaceHolder 1"/>
          <p:cNvSpPr>
            <a:spLocks noGrp="1"/>
          </p:cNvSpPr>
          <p:nvPr>
            <p:ph type="sldImg"/>
          </p:nvPr>
        </p:nvSpPr>
        <p:spPr>
          <a:xfrm>
            <a:off x="685800" y="1143000"/>
            <a:ext cx="5486040" cy="3085920"/>
          </a:xfrm>
          <a:prstGeom prst="rect">
            <a:avLst/>
          </a:prstGeom>
          <a:ln w="0">
            <a:noFill/>
          </a:ln>
        </p:spPr>
      </p:sp>
      <p:sp>
        <p:nvSpPr>
          <p:cNvPr id="319"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20"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21" name="PlaceHolder 1"/>
          <p:cNvSpPr>
            <a:spLocks noGrp="1"/>
          </p:cNvSpPr>
          <p:nvPr>
            <p:ph type="sldImg"/>
          </p:nvPr>
        </p:nvSpPr>
        <p:spPr>
          <a:xfrm>
            <a:off x="685800" y="1143000"/>
            <a:ext cx="5486040" cy="3085920"/>
          </a:xfrm>
          <a:prstGeom prst="rect">
            <a:avLst/>
          </a:prstGeom>
          <a:ln w="0">
            <a:noFill/>
          </a:ln>
        </p:spPr>
      </p:sp>
      <p:sp>
        <p:nvSpPr>
          <p:cNvPr id="322"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23"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24" name="PlaceHolder 1"/>
          <p:cNvSpPr>
            <a:spLocks noGrp="1"/>
          </p:cNvSpPr>
          <p:nvPr>
            <p:ph type="sldImg"/>
          </p:nvPr>
        </p:nvSpPr>
        <p:spPr>
          <a:xfrm>
            <a:off x="685800" y="1143000"/>
            <a:ext cx="5486040" cy="3085920"/>
          </a:xfrm>
          <a:prstGeom prst="rect">
            <a:avLst/>
          </a:prstGeom>
          <a:ln w="0">
            <a:noFill/>
          </a:ln>
        </p:spPr>
      </p:sp>
      <p:sp>
        <p:nvSpPr>
          <p:cNvPr id="325"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26"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5446A3E-FBBB-4376-9D1C-0C5FCA8E67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A3415D-B59A-4AD7-BE0E-87E8C43C63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5646736-CAE7-49BD-B8E5-880A693F6F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EF3E407-C405-4A2A-9F9E-BD1B79E8EE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EFC6F64-4FB0-4777-9FCA-9AC3885ADB5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A9410FF-B967-481C-901D-3BA8CCB1BCA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FA909CB-97CD-4627-A1DB-A5D6B00D10A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6FF8D1C-E031-4405-87E8-ABEE7EAC7B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7E13A77-E90A-47FD-9811-A235B9D90EA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09E658-853D-489A-B6C8-BAE646CADBD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243189-B7C2-4446-8DC4-FAF78D0B8C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BAC4FE27-8076-4B77-B7FF-08EB194746D2}"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BDFA530D-66D0-476C-A9A8-05EE0CDFE1F9}"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7154005011006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21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焊接材料性能控制培训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80000"/>
          </a:blip>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焊接材料性能控制培训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焊接材料的力学性能控制</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焊接材料的热学性能控制</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焊接材料质量控制与监测</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案例分析与实践应用</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1</a:t>
            </a:r>
            <a:r>
              <a:rPr lang="zh-CN" sz="3600" b="1" strike="noStrike" spc="299">
                <a:solidFill>
                  <a:schemeClr val="dk1">
                    <a:lumMod val="85000"/>
                    <a:lumOff val="15000"/>
                  </a:schemeClr>
                </a:solidFill>
                <a:latin typeface="Arial"/>
                <a:ea typeface="微软雅黑"/>
              </a:rPr>
              <a:t>章 焊接材料性能控制培训</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课程简介</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焊接材料性能控制培训是为了帮助学员掌握焊接材料的基本知识和控制方法。本课程涵盖了焊接材料的物理性能和化学性能控制，旨在提高焊接质量和效率。通过深入学习，学员将能够更好地理解焊接材料的选择和应用，从而提高焊接工艺的稳定性和可靠性。</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焊接材料概述</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包括钢、铝、铜等</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金属焊接材料</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如塑料、玻璃、陶瓷等</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非金属焊接材料</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例如不锈钢、镍基合金</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合金焊接材料</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用于清洁和保护焊接表面</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焊剂</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9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焊接材料的物理性能控制</a:t>
            </a:r>
            <a:endParaRPr lang="en-US" sz="3600" b="0" strike="noStrike" spc="-1">
              <a:solidFill>
                <a:schemeClr val="dk1"/>
              </a:solidFill>
              <a:latin typeface="Arial"/>
            </a:endParaRPr>
          </a:p>
        </p:txBody>
      </p:sp>
      <p:sp>
        <p:nvSpPr>
          <p:cNvPr id="9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影响焊接成形和强度</a:t>
            </a:r>
            <a:endParaRPr lang="en-US" sz="1500" b="0" strike="noStrike" spc="-1">
              <a:solidFill>
                <a:srgbClr val="000000"/>
              </a:solidFill>
              <a:latin typeface="Arial"/>
            </a:endParaRPr>
          </a:p>
        </p:txBody>
      </p:sp>
      <p:sp>
        <p:nvSpPr>
          <p:cNvPr id="9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密度</a:t>
            </a:r>
            <a:endParaRPr lang="en-US" sz="2200" b="0" strike="noStrike" spc="-1">
              <a:solidFill>
                <a:srgbClr val="000000"/>
              </a:solidFill>
              <a:latin typeface="Arial"/>
            </a:endParaRPr>
          </a:p>
        </p:txBody>
      </p:sp>
      <p:sp>
        <p:nvSpPr>
          <p:cNvPr id="9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关系到焊接热量传递效果</a:t>
            </a:r>
            <a:endParaRPr lang="en-US" sz="1500" b="0" strike="noStrike" spc="-1">
              <a:solidFill>
                <a:srgbClr val="000000"/>
              </a:solidFill>
              <a:latin typeface="Arial"/>
            </a:endParaRPr>
          </a:p>
        </p:txBody>
      </p:sp>
      <p:sp>
        <p:nvSpPr>
          <p:cNvPr id="9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导热系数</a:t>
            </a:r>
            <a:endParaRPr lang="en-US" sz="2200" b="0" strike="noStrike" spc="-1">
              <a:solidFill>
                <a:srgbClr val="000000"/>
              </a:solidFill>
              <a:latin typeface="Arial"/>
            </a:endParaRPr>
          </a:p>
        </p:txBody>
      </p:sp>
      <p:sp>
        <p:nvSpPr>
          <p:cNvPr id="9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影响热应力和变形</a:t>
            </a:r>
            <a:endParaRPr lang="en-US" sz="1500" b="0" strike="noStrike" spc="-1">
              <a:solidFill>
                <a:srgbClr val="000000"/>
              </a:solidFill>
              <a:latin typeface="Arial"/>
            </a:endParaRPr>
          </a:p>
        </p:txBody>
      </p:sp>
      <p:sp>
        <p:nvSpPr>
          <p:cNvPr id="9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热膨胀系数</a:t>
            </a:r>
            <a:endParaRPr lang="en-US" sz="2200" b="0" strike="noStrike" spc="-1">
              <a:solidFill>
                <a:srgbClr val="000000"/>
              </a:solidFill>
              <a:latin typeface="Arial"/>
            </a:endParaRPr>
          </a:p>
        </p:txBody>
      </p:sp>
      <p:sp>
        <p:nvSpPr>
          <p:cNvPr id="10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决定焊接后的耐磨性</a:t>
            </a:r>
            <a:endParaRPr lang="en-US" sz="1500" b="0" strike="noStrike" spc="-1">
              <a:solidFill>
                <a:srgbClr val="000000"/>
              </a:solidFill>
              <a:latin typeface="Arial"/>
            </a:endParaRPr>
          </a:p>
        </p:txBody>
      </p:sp>
      <p:sp>
        <p:nvSpPr>
          <p:cNvPr id="10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硬度</a:t>
            </a:r>
            <a:endParaRPr lang="en-US" sz="22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0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3"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影响因素</a:t>
            </a:r>
            <a:endParaRPr lang="en-US" sz="2200" b="0" strike="noStrike" spc="-1">
              <a:solidFill>
                <a:srgbClr val="000000"/>
              </a:solidFill>
              <a:latin typeface="Arial"/>
            </a:endParaRPr>
          </a:p>
        </p:txBody>
      </p:sp>
      <p:sp>
        <p:nvSpPr>
          <p:cNvPr id="104"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热处理工艺</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焊接方法</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环境条件</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应力状态</a:t>
            </a:r>
            <a:endParaRPr lang="en-US" sz="1500" b="0" strike="noStrike" spc="-1">
              <a:solidFill>
                <a:srgbClr val="000000"/>
              </a:solidFill>
              <a:latin typeface="Arial"/>
            </a:endParaRPr>
          </a:p>
        </p:txBody>
      </p:sp>
      <p:sp>
        <p:nvSpPr>
          <p:cNvPr id="10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6"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控制方法</a:t>
            </a:r>
            <a:endParaRPr lang="en-US" sz="2200" b="0" strike="noStrike" spc="-1">
              <a:solidFill>
                <a:srgbClr val="000000"/>
              </a:solidFill>
              <a:latin typeface="Arial"/>
            </a:endParaRPr>
          </a:p>
        </p:txBody>
      </p:sp>
      <p:sp>
        <p:nvSpPr>
          <p:cNvPr id="107"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合理配方设计</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严格质量监控</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精确操作技术</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定期检测维护</a:t>
            </a:r>
            <a:endParaRPr lang="en-US" sz="1500" b="0" strike="noStrike" spc="-1">
              <a:solidFill>
                <a:srgbClr val="000000"/>
              </a:solidFill>
              <a:latin typeface="Arial"/>
            </a:endParaRPr>
          </a:p>
        </p:txBody>
      </p:sp>
      <p:sp>
        <p:nvSpPr>
          <p:cNvPr id="10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9"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常见问题</a:t>
            </a:r>
            <a:endParaRPr lang="en-US" sz="2200" b="0" strike="noStrike" spc="-1">
              <a:solidFill>
                <a:srgbClr val="000000"/>
              </a:solidFill>
              <a:latin typeface="Arial"/>
            </a:endParaRPr>
          </a:p>
        </p:txBody>
      </p:sp>
      <p:sp>
        <p:nvSpPr>
          <p:cNvPr id="110"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脆性断裂</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气孔缺陷</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晶粒粗化</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相变不均匀</a:t>
            </a:r>
            <a:endParaRPr lang="en-US" sz="1500" b="0" strike="noStrike" spc="-1">
              <a:solidFill>
                <a:srgbClr val="000000"/>
              </a:solidFill>
              <a:latin typeface="Arial"/>
            </a:endParaRPr>
          </a:p>
        </p:txBody>
      </p:sp>
      <p:sp>
        <p:nvSpPr>
          <p:cNvPr id="111"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焊接材料的化学性能控制</a:t>
            </a:r>
            <a:endParaRPr lang="en-US" sz="3600" b="0" strike="noStrike" spc="-1">
              <a:solidFill>
                <a:schemeClr val="dk1"/>
              </a:solidFill>
              <a:latin typeface="Arial"/>
            </a:endParaRPr>
          </a:p>
        </p:txBody>
      </p:sp>
      <p:sp>
        <p:nvSpPr>
          <p:cNvPr id="11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3"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化学成分</a:t>
            </a:r>
            <a:endParaRPr lang="en-US" sz="2200" b="0" strike="noStrike" spc="-1">
              <a:solidFill>
                <a:srgbClr val="000000"/>
              </a:solidFill>
              <a:latin typeface="Arial"/>
            </a:endParaRPr>
          </a:p>
        </p:txBody>
      </p:sp>
      <p:sp>
        <p:nvSpPr>
          <p:cNvPr id="114"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碳含量</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硅含量</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锰含量</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硫含量</a:t>
            </a:r>
            <a:endParaRPr lang="en-US" sz="15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5"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焊接材料应用案例</a:t>
            </a:r>
            <a:endParaRPr lang="en-US" sz="3600" b="0" strike="noStrike" spc="-1">
              <a:solidFill>
                <a:schemeClr val="dk1"/>
              </a:solidFill>
              <a:latin typeface="Arial"/>
            </a:endParaRPr>
          </a:p>
        </p:txBody>
      </p:sp>
      <p:sp>
        <p:nvSpPr>
          <p:cNvPr id="116"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适用于航空航天和汽车制造</a:t>
            </a:r>
            <a:endParaRPr lang="en-US" sz="2000" b="0" strike="noStrike" spc="-1">
              <a:solidFill>
                <a:srgbClr val="000000"/>
              </a:solidFill>
              <a:latin typeface="Arial"/>
            </a:endParaRPr>
          </a:p>
        </p:txBody>
      </p:sp>
      <p:sp>
        <p:nvSpPr>
          <p:cNvPr id="117"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铝合金焊接</a:t>
            </a:r>
            <a:endParaRPr lang="en-US" sz="3000" b="0" strike="noStrike" spc="-1">
              <a:solidFill>
                <a:srgbClr val="000000"/>
              </a:solidFill>
              <a:latin typeface="Arial"/>
            </a:endParaRPr>
          </a:p>
        </p:txBody>
      </p:sp>
      <p:sp>
        <p:nvSpPr>
          <p:cNvPr id="118"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19"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广泛应用于医疗器械和船舶制造</a:t>
            </a:r>
            <a:endParaRPr lang="en-US" sz="2000" b="0" strike="noStrike" spc="-1">
              <a:solidFill>
                <a:srgbClr val="000000"/>
              </a:solidFill>
              <a:latin typeface="Arial"/>
            </a:endParaRPr>
          </a:p>
        </p:txBody>
      </p:sp>
      <p:sp>
        <p:nvSpPr>
          <p:cNvPr id="120"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钛合金焊接</a:t>
            </a:r>
            <a:endParaRPr lang="en-US" sz="3000" b="0" strike="noStrike" spc="-1">
              <a:solidFill>
                <a:srgbClr val="000000"/>
              </a:solidFill>
              <a:latin typeface="Arial"/>
            </a:endParaRPr>
          </a:p>
        </p:txBody>
      </p:sp>
      <p:sp>
        <p:nvSpPr>
          <p:cNvPr id="12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22"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用于食品加工设备和化工容器</a:t>
            </a:r>
            <a:endParaRPr lang="en-US" sz="2000" b="0" strike="noStrike" spc="-1">
              <a:solidFill>
                <a:srgbClr val="000000"/>
              </a:solidFill>
              <a:latin typeface="Arial"/>
            </a:endParaRPr>
          </a:p>
        </p:txBody>
      </p:sp>
      <p:sp>
        <p:nvSpPr>
          <p:cNvPr id="123"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不锈钢焊接</a:t>
            </a:r>
            <a:endParaRPr lang="en-US" sz="3000" b="0" strike="noStrike" spc="-1">
              <a:solidFill>
                <a:srgbClr val="000000"/>
              </a:solidFill>
              <a:latin typeface="Arial"/>
            </a:endParaRPr>
          </a:p>
        </p:txBody>
      </p:sp>
      <p:sp>
        <p:nvSpPr>
          <p:cNvPr id="124"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125"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26"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焊接材料的力学性能控制</a:t>
            </a:r>
            <a:endParaRPr lang="en-US" sz="3600" b="0" strike="noStrike" spc="-1">
              <a:solidFill>
                <a:schemeClr val="dk1"/>
              </a:solidFill>
              <a:latin typeface="Arial"/>
            </a:endParaRPr>
          </a:p>
        </p:txBody>
      </p:sp>
      <p:sp>
        <p:nvSpPr>
          <p:cNvPr id="12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8"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焊接接头强度分析</a:t>
            </a:r>
            <a:endParaRPr lang="en-US" sz="3600" b="0" strike="noStrike" spc="-1">
              <a:solidFill>
                <a:schemeClr val="dk1"/>
              </a:solidFill>
              <a:latin typeface="Arial"/>
            </a:endParaRPr>
          </a:p>
        </p:txBody>
      </p:sp>
      <p:sp>
        <p:nvSpPr>
          <p:cNvPr id="129"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讨论焊接接头的力学性能</a:t>
            </a:r>
            <a:endParaRPr lang="en-US" sz="2000" b="0" strike="noStrike" spc="-1">
              <a:solidFill>
                <a:srgbClr val="000000"/>
              </a:solidFill>
              <a:latin typeface="Arial"/>
            </a:endParaRPr>
          </a:p>
        </p:txBody>
      </p:sp>
      <p:sp>
        <p:nvSpPr>
          <p:cNvPr id="130"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焊接接头的强度特点</a:t>
            </a:r>
            <a:endParaRPr lang="en-US" sz="3000" b="0" strike="noStrike" spc="-1">
              <a:solidFill>
                <a:srgbClr val="000000"/>
              </a:solidFill>
              <a:latin typeface="Arial"/>
            </a:endParaRPr>
          </a:p>
        </p:txBody>
      </p:sp>
      <p:sp>
        <p:nvSpPr>
          <p:cNvPr id="131"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32"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探讨改善焊接接头强度的途径</a:t>
            </a:r>
            <a:endParaRPr lang="en-US" sz="2000" b="0" strike="noStrike" spc="-1">
              <a:solidFill>
                <a:srgbClr val="000000"/>
              </a:solidFill>
              <a:latin typeface="Arial"/>
            </a:endParaRPr>
          </a:p>
        </p:txBody>
      </p:sp>
      <p:sp>
        <p:nvSpPr>
          <p:cNvPr id="133"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提高焊接接头强度的方法</a:t>
            </a:r>
            <a:endParaRPr lang="en-US" sz="3000" b="0" strike="noStrike" spc="-1">
              <a:solidFill>
                <a:srgbClr val="000000"/>
              </a:solidFill>
              <a:latin typeface="Arial"/>
            </a:endParaRPr>
          </a:p>
        </p:txBody>
      </p:sp>
      <p:sp>
        <p:nvSpPr>
          <p:cNvPr id="13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35"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分析力学性能受力因素</a:t>
            </a:r>
            <a:endParaRPr lang="en-US" sz="2000" b="0" strike="noStrike" spc="-1">
              <a:solidFill>
                <a:srgbClr val="000000"/>
              </a:solidFill>
              <a:latin typeface="Arial"/>
            </a:endParaRPr>
          </a:p>
        </p:txBody>
      </p:sp>
      <p:sp>
        <p:nvSpPr>
          <p:cNvPr id="136"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影响焊接接头强度的因素</a:t>
            </a:r>
            <a:endParaRPr lang="en-US" sz="3000" b="0" strike="noStrike" spc="-1">
              <a:solidFill>
                <a:srgbClr val="000000"/>
              </a:solidFill>
              <a:latin typeface="Arial"/>
            </a:endParaRPr>
          </a:p>
        </p:txBody>
      </p:sp>
      <p:sp>
        <p:nvSpPr>
          <p:cNvPr id="137"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38"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39"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影响因素</a:t>
            </a:r>
            <a:endParaRPr lang="en-US" sz="2200" b="0" strike="noStrike" spc="-1">
              <a:solidFill>
                <a:srgbClr val="000000"/>
              </a:solidFill>
              <a:latin typeface="Arial"/>
            </a:endParaRPr>
          </a:p>
        </p:txBody>
      </p:sp>
      <p:sp>
        <p:nvSpPr>
          <p:cNvPr id="140"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分析影响断裂韧性的因素</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提供改善断裂韧性的实用技巧</a:t>
            </a:r>
            <a:endParaRPr lang="en-US" sz="1500" b="0" strike="noStrike" spc="-1">
              <a:solidFill>
                <a:srgbClr val="000000"/>
              </a:solidFill>
              <a:latin typeface="Arial"/>
            </a:endParaRPr>
          </a:p>
        </p:txBody>
      </p:sp>
      <p:sp>
        <p:nvSpPr>
          <p:cNvPr id="141"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2"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技巧提供</a:t>
            </a:r>
            <a:endParaRPr lang="en-US" sz="2200" b="0" strike="noStrike" spc="-1">
              <a:solidFill>
                <a:srgbClr val="000000"/>
              </a:solidFill>
              <a:latin typeface="Arial"/>
            </a:endParaRPr>
          </a:p>
        </p:txBody>
      </p:sp>
      <p:sp>
        <p:nvSpPr>
          <p:cNvPr id="143"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提供实用技巧改善断裂韧性</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探讨断裂韧性的控制策略</a:t>
            </a:r>
            <a:endParaRPr lang="en-US" sz="1500" b="0" strike="noStrike" spc="-1">
              <a:solidFill>
                <a:srgbClr val="000000"/>
              </a:solidFill>
              <a:latin typeface="Arial"/>
            </a:endParaRPr>
          </a:p>
        </p:txBody>
      </p:sp>
      <p:sp>
        <p:nvSpPr>
          <p:cNvPr id="144"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5"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实例分享</a:t>
            </a:r>
            <a:endParaRPr lang="en-US" sz="2200" b="0" strike="noStrike" spc="-1">
              <a:solidFill>
                <a:srgbClr val="000000"/>
              </a:solidFill>
              <a:latin typeface="Arial"/>
            </a:endParaRPr>
          </a:p>
        </p:txBody>
      </p:sp>
      <p:sp>
        <p:nvSpPr>
          <p:cNvPr id="146"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分享实际焊接案例中的断裂韧性控制</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总结案例中的成功经验</a:t>
            </a:r>
            <a:endParaRPr lang="en-US" sz="1500" b="0" strike="noStrike" spc="-1">
              <a:solidFill>
                <a:srgbClr val="000000"/>
              </a:solidFill>
              <a:latin typeface="Arial"/>
            </a:endParaRPr>
          </a:p>
        </p:txBody>
      </p:sp>
      <p:sp>
        <p:nvSpPr>
          <p:cNvPr id="147"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焊接材料的断裂韧性控制</a:t>
            </a:r>
            <a:endParaRPr lang="en-US" sz="3600" b="0" strike="noStrike" spc="-1">
              <a:solidFill>
                <a:schemeClr val="dk1"/>
              </a:solidFill>
              <a:latin typeface="Arial"/>
            </a:endParaRPr>
          </a:p>
        </p:txBody>
      </p:sp>
      <p:sp>
        <p:nvSpPr>
          <p:cNvPr id="148"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9"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重要性分析</a:t>
            </a:r>
            <a:endParaRPr lang="en-US" sz="2200" b="0" strike="noStrike" spc="-1">
              <a:solidFill>
                <a:srgbClr val="000000"/>
              </a:solidFill>
              <a:latin typeface="Arial"/>
            </a:endParaRPr>
          </a:p>
        </p:txBody>
      </p:sp>
      <p:sp>
        <p:nvSpPr>
          <p:cNvPr id="150"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探讨焊接材料的断裂韧性重要性</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分析断裂韧性对焊接质量的影响</a:t>
            </a:r>
            <a:endParaRPr lang="en-US" sz="15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51"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焊接材料的硬度控制</a:t>
            </a:r>
            <a:endParaRPr lang="en-US" sz="3600" b="0" strike="noStrike" spc="-1">
              <a:solidFill>
                <a:schemeClr val="dk1"/>
              </a:solidFill>
              <a:latin typeface="Arial"/>
            </a:endParaRPr>
          </a:p>
        </p:txBody>
      </p:sp>
      <p:sp>
        <p:nvSpPr>
          <p:cNvPr id="152"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介绍焊接材料的硬度测试方法</a:t>
            </a:r>
            <a:endParaRPr lang="en-US" sz="1500" b="0" strike="noStrike" spc="-1">
              <a:solidFill>
                <a:srgbClr val="000000"/>
              </a:solidFill>
              <a:latin typeface="Arial"/>
            </a:endParaRPr>
          </a:p>
        </p:txBody>
      </p:sp>
      <p:sp>
        <p:nvSpPr>
          <p:cNvPr id="153"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硬度测试方法</a:t>
            </a:r>
            <a:endParaRPr lang="en-US" sz="2200" b="0" strike="noStrike" spc="-1">
              <a:solidFill>
                <a:srgbClr val="000000"/>
              </a:solidFill>
              <a:latin typeface="Arial"/>
            </a:endParaRPr>
          </a:p>
        </p:txBody>
      </p:sp>
      <p:sp>
        <p:nvSpPr>
          <p:cNvPr id="154"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分析硬度对焊接质量的影响</a:t>
            </a:r>
            <a:endParaRPr lang="en-US" sz="1500" b="0" strike="noStrike" spc="-1">
              <a:solidFill>
                <a:srgbClr val="000000"/>
              </a:solidFill>
              <a:latin typeface="Arial"/>
            </a:endParaRPr>
          </a:p>
        </p:txBody>
      </p:sp>
      <p:sp>
        <p:nvSpPr>
          <p:cNvPr id="155"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影响因素分析</a:t>
            </a:r>
            <a:endParaRPr lang="en-US" sz="2200" b="0" strike="noStrike" spc="-1">
              <a:solidFill>
                <a:srgbClr val="000000"/>
              </a:solidFill>
              <a:latin typeface="Arial"/>
            </a:endParaRPr>
          </a:p>
        </p:txBody>
      </p:sp>
      <p:sp>
        <p:nvSpPr>
          <p:cNvPr id="156"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提供控制焊接材料硬度的策略</a:t>
            </a:r>
            <a:endParaRPr lang="en-US" sz="1500" b="0" strike="noStrike" spc="-1">
              <a:solidFill>
                <a:srgbClr val="000000"/>
              </a:solidFill>
              <a:latin typeface="Arial"/>
            </a:endParaRPr>
          </a:p>
        </p:txBody>
      </p:sp>
      <p:sp>
        <p:nvSpPr>
          <p:cNvPr id="157"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控制策略</a:t>
            </a:r>
            <a:endParaRPr lang="en-US" sz="2200" b="0" strike="noStrike" spc="-1">
              <a:solidFill>
                <a:srgbClr val="000000"/>
              </a:solidFill>
              <a:latin typeface="Arial"/>
            </a:endParaRPr>
          </a:p>
        </p:txBody>
      </p:sp>
      <p:sp>
        <p:nvSpPr>
          <p:cNvPr id="158"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9"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分析实例和案例</a:t>
            </a:r>
            <a:endParaRPr lang="en-US" sz="3500" b="0" strike="noStrike" spc="-1">
              <a:solidFill>
                <a:srgbClr val="000000"/>
              </a:solidFill>
              <a:latin typeface="Arial"/>
            </a:endParaRPr>
          </a:p>
        </p:txBody>
      </p:sp>
      <p:sp>
        <p:nvSpPr>
          <p:cNvPr id="16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在本页面中，我们提供了实际焊接案例的力学性能控制分析，探讨解决方案并提出改进措施。通过这些案例，我们可以吸取教训并总结经验，为焊接材料性能控制提供更有力的支持。</a:t>
            </a:r>
            <a:endParaRPr lang="en-US" sz="2500" b="0" strike="noStrike" spc="-1">
              <a:solidFill>
                <a:srgbClr val="000000"/>
              </a:solidFill>
              <a:latin typeface="Arial"/>
            </a:endParaRPr>
          </a:p>
        </p:txBody>
      </p:sp>
      <p:sp>
        <p:nvSpPr>
          <p:cNvPr id="16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164"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5"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焊接材料的热学性能控制</a:t>
            </a:r>
            <a:endParaRPr lang="en-US" sz="3600" b="0" strike="noStrike" spc="-1">
              <a:solidFill>
                <a:schemeClr val="dk1"/>
              </a:solidFill>
              <a:latin typeface="Arial"/>
            </a:endParaRPr>
          </a:p>
        </p:txBody>
      </p:sp>
      <p:sp>
        <p:nvSpPr>
          <p:cNvPr id="166"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8"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焊接过程中的热影响</a:t>
            </a:r>
            <a:endParaRPr lang="en-US" sz="3500" b="0" strike="noStrike" spc="-1">
              <a:solidFill>
                <a:srgbClr val="000000"/>
              </a:solidFill>
              <a:latin typeface="Arial"/>
            </a:endParaRPr>
          </a:p>
        </p:txBody>
      </p:sp>
      <p:sp>
        <p:nvSpPr>
          <p:cNvPr id="169"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在焊接过程中，热影响是一个重要因素。热影响会影响焊接接头的质量和性能。为了控制热影响，需要注意焊接参数的选择和控制，以及采取适当的预热和后热处理措施。有效的焊接热学性能控制方法将提高焊接质量和稳定性。</a:t>
            </a:r>
            <a:endParaRPr lang="en-US" sz="2500" b="0" strike="noStrike" spc="-1">
              <a:solidFill>
                <a:srgbClr val="000000"/>
              </a:solidFill>
              <a:latin typeface="Arial"/>
            </a:endParaRPr>
          </a:p>
        </p:txBody>
      </p:sp>
      <p:sp>
        <p:nvSpPr>
          <p:cNvPr id="17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71"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焊接过程中的热影响</a:t>
            </a:r>
            <a:endParaRPr lang="en-US" sz="3600" b="0" strike="noStrike" spc="-1">
              <a:solidFill>
                <a:schemeClr val="dk1"/>
              </a:solidFill>
              <a:latin typeface="Arial"/>
            </a:endParaRPr>
          </a:p>
        </p:txBody>
      </p:sp>
      <p:sp>
        <p:nvSpPr>
          <p:cNvPr id="172"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影响焊接热量分布</a:t>
            </a:r>
            <a:endParaRPr lang="en-US" sz="1500" b="0" strike="noStrike" spc="-1">
              <a:solidFill>
                <a:srgbClr val="000000"/>
              </a:solidFill>
              <a:latin typeface="Arial"/>
            </a:endParaRPr>
          </a:p>
        </p:txBody>
      </p:sp>
      <p:sp>
        <p:nvSpPr>
          <p:cNvPr id="173"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焊接参数选择</a:t>
            </a:r>
            <a:endParaRPr lang="en-US" sz="2200" b="0" strike="noStrike" spc="-1">
              <a:solidFill>
                <a:srgbClr val="000000"/>
              </a:solidFill>
              <a:latin typeface="Arial"/>
            </a:endParaRPr>
          </a:p>
        </p:txBody>
      </p:sp>
      <p:sp>
        <p:nvSpPr>
          <p:cNvPr id="174"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减少热影响引起的缺陷</a:t>
            </a:r>
            <a:endParaRPr lang="en-US" sz="1500" b="0" strike="noStrike" spc="-1">
              <a:solidFill>
                <a:srgbClr val="000000"/>
              </a:solidFill>
              <a:latin typeface="Arial"/>
            </a:endParaRPr>
          </a:p>
        </p:txBody>
      </p:sp>
      <p:sp>
        <p:nvSpPr>
          <p:cNvPr id="175"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预热和后热处理</a:t>
            </a:r>
            <a:endParaRPr lang="en-US" sz="2200" b="0" strike="noStrike" spc="-1">
              <a:solidFill>
                <a:srgbClr val="000000"/>
              </a:solidFill>
              <a:latin typeface="Arial"/>
            </a:endParaRPr>
          </a:p>
        </p:txBody>
      </p:sp>
      <p:sp>
        <p:nvSpPr>
          <p:cNvPr id="176"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影响热影响区大小</a:t>
            </a:r>
            <a:endParaRPr lang="en-US" sz="1500" b="0" strike="noStrike" spc="-1">
              <a:solidFill>
                <a:srgbClr val="000000"/>
              </a:solidFill>
              <a:latin typeface="Arial"/>
            </a:endParaRPr>
          </a:p>
        </p:txBody>
      </p:sp>
      <p:sp>
        <p:nvSpPr>
          <p:cNvPr id="177"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控制焊接速度</a:t>
            </a:r>
            <a:endParaRPr lang="en-US" sz="2200" b="0" strike="noStrike" spc="-1">
              <a:solidFill>
                <a:srgbClr val="000000"/>
              </a:solidFill>
              <a:latin typeface="Arial"/>
            </a:endParaRPr>
          </a:p>
        </p:txBody>
      </p:sp>
      <p:sp>
        <p:nvSpPr>
          <p:cNvPr id="178"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影响热量传递速度</a:t>
            </a:r>
            <a:endParaRPr lang="en-US" sz="1500" b="0" strike="noStrike" spc="-1">
              <a:solidFill>
                <a:srgbClr val="000000"/>
              </a:solidFill>
              <a:latin typeface="Arial"/>
            </a:endParaRPr>
          </a:p>
        </p:txBody>
      </p:sp>
      <p:sp>
        <p:nvSpPr>
          <p:cNvPr id="179"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材料热传导性能</a:t>
            </a:r>
            <a:endParaRPr lang="en-US" sz="22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8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1"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材料特性</a:t>
            </a:r>
            <a:endParaRPr lang="en-US" sz="2200" b="0" strike="noStrike" spc="-1">
              <a:solidFill>
                <a:srgbClr val="000000"/>
              </a:solidFill>
              <a:latin typeface="Arial"/>
            </a:endParaRPr>
          </a:p>
        </p:txBody>
      </p:sp>
      <p:sp>
        <p:nvSpPr>
          <p:cNvPr id="182"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导热系数</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比热容</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热膨胀系数</a:t>
            </a:r>
            <a:endParaRPr lang="en-US" sz="1500" b="0" strike="noStrike" spc="-1">
              <a:solidFill>
                <a:srgbClr val="000000"/>
              </a:solidFill>
              <a:latin typeface="Arial"/>
            </a:endParaRPr>
          </a:p>
        </p:txBody>
      </p:sp>
      <p:sp>
        <p:nvSpPr>
          <p:cNvPr id="18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4"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环境条件</a:t>
            </a:r>
            <a:endParaRPr lang="en-US" sz="2200" b="0" strike="noStrike" spc="-1">
              <a:solidFill>
                <a:srgbClr val="000000"/>
              </a:solidFill>
              <a:latin typeface="Arial"/>
            </a:endParaRPr>
          </a:p>
        </p:txBody>
      </p:sp>
      <p:sp>
        <p:nvSpPr>
          <p:cNvPr id="185"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环境温度</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焊接气氛</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传热方式</a:t>
            </a:r>
            <a:endParaRPr lang="en-US" sz="1500" b="0" strike="noStrike" spc="-1">
              <a:solidFill>
                <a:srgbClr val="000000"/>
              </a:solidFill>
              <a:latin typeface="Arial"/>
            </a:endParaRPr>
          </a:p>
        </p:txBody>
      </p:sp>
      <p:sp>
        <p:nvSpPr>
          <p:cNvPr id="18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7"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焊接方式</a:t>
            </a:r>
            <a:endParaRPr lang="en-US" sz="2200" b="0" strike="noStrike" spc="-1">
              <a:solidFill>
                <a:srgbClr val="000000"/>
              </a:solidFill>
              <a:latin typeface="Arial"/>
            </a:endParaRPr>
          </a:p>
        </p:txBody>
      </p:sp>
      <p:sp>
        <p:nvSpPr>
          <p:cNvPr id="188"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手工焊</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自动焊</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半自动焊</a:t>
            </a:r>
            <a:endParaRPr lang="en-US" sz="1500" b="0" strike="noStrike" spc="-1">
              <a:solidFill>
                <a:srgbClr val="000000"/>
              </a:solidFill>
              <a:latin typeface="Arial"/>
            </a:endParaRPr>
          </a:p>
        </p:txBody>
      </p:sp>
      <p:sp>
        <p:nvSpPr>
          <p:cNvPr id="189"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焊接过程中的热影响因素</a:t>
            </a:r>
            <a:endParaRPr lang="en-US" sz="3600" b="0" strike="noStrike" spc="-1">
              <a:solidFill>
                <a:schemeClr val="dk1"/>
              </a:solidFill>
              <a:latin typeface="Arial"/>
            </a:endParaRPr>
          </a:p>
        </p:txBody>
      </p:sp>
      <p:sp>
        <p:nvSpPr>
          <p:cNvPr id="19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1"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焊接参数</a:t>
            </a:r>
            <a:endParaRPr lang="en-US" sz="2200" b="0" strike="noStrike" spc="-1">
              <a:solidFill>
                <a:srgbClr val="000000"/>
              </a:solidFill>
              <a:latin typeface="Arial"/>
            </a:endParaRPr>
          </a:p>
        </p:txBody>
      </p:sp>
      <p:sp>
        <p:nvSpPr>
          <p:cNvPr id="192"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焊接电流</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焊接电压</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焊接速度</a:t>
            </a:r>
            <a:endParaRPr lang="en-US" sz="15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https://d.book118.com/897154005011006055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136</Paragraphs>
  <Slides>18</Slides>
  <Notes>4</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18</vt:i4>
      </vt:variant>
    </vt:vector>
  </HeadingPairs>
  <TitlesOfParts>
    <vt:vector baseType="lpstr" size="26">
      <vt:lpstr>Arial</vt:lpstr>
      <vt:lpstr>Calibri</vt:lpstr>
      <vt:lpstr>微软雅黑</vt:lpstr>
      <vt:lpstr>Times New Roman</vt:lpstr>
      <vt:lpstr>Wingdings</vt:lpstr>
      <vt:lpstr>Symbol</vt:lpstr>
      <vt:lpstr>DejaVu Sans</vt:lpstr>
      <vt:lpstr>Office Theme</vt:lpstr>
      <vt:lpstr>焊接材料性能控制培训</vt:lpstr>
      <vt:lpstr>目录</vt:lpstr>
      <vt:lpstr>第1章 焊接材料性能控制培训</vt:lpstr>
      <vt:lpstr> </vt:lpstr>
      <vt:lpstr>焊接材料概述</vt:lpstr>
      <vt:lpstr>焊接材料的物理性能控制</vt:lpstr>
      <vt:lpstr>焊接材料的化学性能控制</vt:lpstr>
      <vt:lpstr>焊接材料应用案例</vt:lpstr>
      <vt:lpstr>第2章 焊接材料的力学性能控制</vt:lpstr>
      <vt:lpstr>焊接接头强度分析</vt:lpstr>
      <vt:lpstr>焊接材料的断裂韧性控制</vt:lpstr>
      <vt:lpstr>焊接材料的硬度控制</vt:lpstr>
      <vt:lpstr> </vt:lpstr>
      <vt:lpstr>第3章 焊接材料的热学性能控制</vt:lpstr>
      <vt:lpstr> </vt:lpstr>
      <vt:lpstr>焊接过程中的热影响</vt:lpstr>
      <vt:lpstr>焊接过程中的热影响因素</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2024-09-29T14:35:55.544</cp:lastPrinted>
  <dcterms:created xsi:type="dcterms:W3CDTF">2024-09-29T06:35:55Z</dcterms:created>
  <dcterms:modified xsi:type="dcterms:W3CDTF">2024-09-29T06:35:57Z</dcterms:modified>
</cp:coreProperties>
</file>