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8" r:id="rId33"/>
  </p:sldIdLst>
  <p:sldSz cx="9144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3F70F-479D-40B6-8FE1-DC0423D0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6488F-0EDF-4C9A-9C2D-4A7D59641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8DFA1-34EE-4B8B-83BE-2651322B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CA214-E1B7-4676-9DC4-725119E1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FCEAA-B004-4CA1-B923-571184FB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C52B7-0F5E-4D38-8D6E-B3B1E2BA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5394A-72C4-4252-A055-B9EBCCBB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CC955-CDE6-4674-8CB4-EF617EC8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E37A4-E369-43C7-B065-0806E44C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A1745-B3EF-402E-BD53-018DA39B7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4DF33-83F2-4056-A7F5-D931F901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4015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8029604" cy="3290138"/>
          </a:xfrm>
        </p:spPr>
        <p:txBody>
          <a:bodyPr>
            <a:normAutofit/>
          </a:bodyPr>
          <a:lstStyle/>
          <a:p>
            <a:r>
              <a:rPr lang="zh-CN" altLang="en-US" sz="4000" smtClean="0"/>
              <a:t>牛津译林版高中英语必修三课件</a:t>
            </a:r>
            <a:br>
              <a:rPr lang="en-US" altLang="zh-CN" sz="4000" smtClean="0"/>
            </a:br>
            <a:r>
              <a:rPr lang="en-US" altLang="zh-CN" sz="4000" b="1" i="1" smtClean="0"/>
              <a:t>Unit 3  The world online </a:t>
            </a:r>
            <a:br>
              <a:rPr lang="zh-CN" altLang="en-US" sz="4000" b="1" i="1" smtClean="0"/>
            </a:br>
            <a:r>
              <a:rPr lang="en-US" altLang="zh-CN" sz="4000" b="1" i="1" smtClean="0"/>
              <a:t> Grammar and usage </a:t>
            </a:r>
            <a:br>
              <a:rPr lang="en-US" altLang="zh-CN" sz="4000" b="1" i="1" smtClean="0"/>
            </a:br>
            <a:r>
              <a:rPr lang="en-US" altLang="zh-CN" sz="4000" b="1" i="1" smtClean="0"/>
              <a:t> Verb-ing forms as attributives, adverbials and object complements</a:t>
            </a:r>
            <a:endParaRPr lang="zh-CN" altLang="en-US" sz="4000" b="1" i="1">
              <a:solidFill>
                <a:srgbClr val="FF0000"/>
              </a:solidFill>
            </a:endParaRPr>
          </a:p>
        </p:txBody>
      </p:sp>
      <p:sp>
        <p:nvSpPr>
          <p:cNvPr id="4" name="副标题 3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4006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zh-CN" altLang="en-US" sz="4000" b="1" smtClean="0"/>
              <a:t>◆  内容分析</a:t>
            </a:r>
            <a:endParaRPr lang="zh-CN" altLang="en-US" sz="4000" b="1" smtClean="0"/>
          </a:p>
          <a:p>
            <a:r>
              <a:rPr lang="zh-CN" altLang="en-US" sz="4000" b="1" i="1" smtClean="0"/>
              <a:t> 　　</a:t>
            </a:r>
            <a:r>
              <a:rPr lang="zh-CN" altLang="en-US" sz="4000" b="1" smtClean="0"/>
              <a:t>本板块围绕单元话题，要求我们在语篇中观察、探究动词 </a:t>
            </a:r>
            <a:r>
              <a:rPr lang="en-US" altLang="zh-CN" sz="4000" b="1" smtClean="0"/>
              <a:t>-ing </a:t>
            </a:r>
            <a:r>
              <a:rPr lang="zh-CN" altLang="en-US" sz="4000" b="1" smtClean="0"/>
              <a:t>形式的功能及意义，自主归纳动词 </a:t>
            </a:r>
            <a:r>
              <a:rPr lang="en-US" altLang="zh-CN" sz="4000" b="1" smtClean="0"/>
              <a:t>-ing </a:t>
            </a:r>
            <a:r>
              <a:rPr lang="zh-CN" altLang="en-US" sz="4000" b="1" smtClean="0"/>
              <a:t>形式做定语、状语和宾语补足语的核心规则；我们要学会分析动词 </a:t>
            </a:r>
            <a:r>
              <a:rPr lang="en-US" altLang="zh-CN" sz="4000" b="1" smtClean="0"/>
              <a:t>-ing </a:t>
            </a:r>
            <a:r>
              <a:rPr lang="zh-CN" altLang="en-US" sz="4000" b="1" smtClean="0"/>
              <a:t>形式在具体语境中所充当的不同成分及其对应的含义，并能正确、灵活地使用；最后要求恰当使用动词 </a:t>
            </a:r>
            <a:r>
              <a:rPr lang="en-US" altLang="zh-CN" sz="4000" b="1" smtClean="0"/>
              <a:t>-ing </a:t>
            </a:r>
            <a:r>
              <a:rPr lang="zh-CN" altLang="en-US" sz="4000" b="1" smtClean="0"/>
              <a:t>形式完成一个图片描述任务。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zh-CN" altLang="en-US" sz="4000" b="1" i="1" smtClean="0"/>
              <a:t>◆  教学目标</a:t>
            </a:r>
            <a:endParaRPr lang="zh-CN" altLang="en-US" sz="4000" b="1" i="1" smtClean="0"/>
          </a:p>
          <a:p>
            <a:r>
              <a:rPr lang="zh-CN" altLang="en-US" sz="4000" b="1" i="1" smtClean="0"/>
              <a:t>　</a:t>
            </a:r>
            <a:r>
              <a:rPr lang="en-US" altLang="zh-CN" sz="4000" b="1" i="1" smtClean="0"/>
              <a:t>By the end of this section, we will be able to:</a:t>
            </a:r>
            <a:endParaRPr lang="en-US" altLang="zh-CN" sz="4000" b="1" i="1" smtClean="0"/>
          </a:p>
          <a:p>
            <a:r>
              <a:rPr lang="en-US" altLang="zh-CN" sz="4000" b="1" i="1" smtClean="0"/>
              <a:t>    1. categorize the functions of verb-ing forms and summarize the general rules;</a:t>
            </a:r>
            <a:endParaRPr lang="en-US" altLang="zh-CN" sz="4000" b="1" i="1" smtClean="0"/>
          </a:p>
          <a:p>
            <a:r>
              <a:rPr lang="en-US" altLang="zh-CN" sz="4000" b="1" i="1" smtClean="0"/>
              <a:t>   2. change sentence structures with verb-ing forms;</a:t>
            </a:r>
            <a:endParaRPr lang="en-US" altLang="zh-CN" sz="4000" b="1" i="1" smtClean="0"/>
          </a:p>
          <a:p>
            <a:r>
              <a:rPr lang="en-US" altLang="zh-CN" sz="4000" b="1" i="1" smtClean="0"/>
              <a:t>    3. apply verb-ing forms in new situations appropriately.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zh-CN" altLang="en-US" sz="4000" b="1" i="1" smtClean="0"/>
              <a:t>（一） 探究归纳</a:t>
            </a:r>
            <a:endParaRPr lang="zh-CN" altLang="en-US" sz="4000" b="1" i="1" smtClean="0"/>
          </a:p>
          <a:p>
            <a:r>
              <a:rPr lang="en-US" altLang="zh-CN" sz="4000" b="1" i="1" smtClean="0"/>
              <a:t>    1. Answer the following question.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What will you do if you want to learn how to dance?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899592" y="3573016"/>
            <a:ext cx="7128792" cy="19389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    I’ll go to a dancing class or learn from friends who are good at dancing.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2. Read the article of part A on page 34. </a:t>
            </a:r>
            <a:endParaRPr lang="en-US" altLang="zh-CN" sz="4000" b="1" i="1" smtClean="0"/>
          </a:p>
          <a:p>
            <a:r>
              <a:rPr lang="en-US" altLang="zh-CN" sz="4000" b="1" i="1" smtClean="0"/>
              <a:t>    Anna [ˈʌnə] is reading an article about a website. Find the verb-ing forms in the article and fill in the table below. The first ones have been done for you.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832648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/>
              <a:t>     JustDance is a website </a:t>
            </a:r>
            <a:r>
              <a:rPr lang="en-US" altLang="zh-CN" sz="4000" b="1" i="1" smtClean="0">
                <a:solidFill>
                  <a:srgbClr val="00B050"/>
                </a:solidFill>
              </a:rPr>
              <a:t>belonging to all dance lovers</a:t>
            </a:r>
            <a:r>
              <a:rPr lang="en-US" altLang="zh-CN" sz="4000" b="1" i="1" smtClean="0"/>
              <a:t>. Fiona [fiˈəʊnə] Lin, the lady </a:t>
            </a:r>
            <a:r>
              <a:rPr lang="en-US" altLang="zh-CN" sz="4000" b="1" i="1" smtClean="0">
                <a:solidFill>
                  <a:srgbClr val="00B050"/>
                </a:solidFill>
              </a:rPr>
              <a:t>running the websi</a:t>
            </a:r>
            <a:r>
              <a:rPr lang="en-US" altLang="zh-CN" sz="4000" b="1" i="1" smtClean="0">
                <a:solidFill>
                  <a:srgbClr val="0070C0"/>
                </a:solidFill>
              </a:rPr>
              <a:t>te</a:t>
            </a:r>
            <a:r>
              <a:rPr lang="en-US" altLang="zh-CN" sz="4000" b="1" i="1" smtClean="0"/>
              <a:t>, had the idea after she watched her daughter </a:t>
            </a:r>
            <a:r>
              <a:rPr lang="en-US" altLang="zh-CN" sz="4000" b="1" i="1" smtClean="0">
                <a:solidFill>
                  <a:srgbClr val="00B050"/>
                </a:solidFill>
              </a:rPr>
              <a:t>dancing</a:t>
            </a:r>
            <a:r>
              <a:rPr lang="en-US" altLang="zh-CN" sz="4000" b="1" i="1" smtClean="0"/>
              <a:t> two years ago. </a:t>
            </a:r>
            <a:endParaRPr lang="en-US" altLang="zh-CN" sz="4000" b="1" i="1" smtClean="0"/>
          </a:p>
          <a:p>
            <a:r>
              <a:rPr lang="en-US" altLang="zh-CN" sz="4000" b="1" i="1" err="1" smtClean="0">
                <a:solidFill>
                  <a:srgbClr val="FF0000"/>
                </a:solidFill>
              </a:rPr>
              <a:t>JustDance</a:t>
            </a:r>
            <a:r>
              <a:rPr lang="zh-CN" altLang="en-US" sz="4000" b="1" i="1" smtClean="0"/>
              <a:t>跳舞吧（虚构网站名） </a:t>
            </a:r>
            <a:endParaRPr lang="en-US" altLang="zh-CN" sz="4000" b="1" i="1" smtClean="0"/>
          </a:p>
          <a:p>
            <a:r>
              <a:rPr lang="en-US" altLang="zh-CN" sz="4000" b="1" i="1" smtClean="0"/>
              <a:t>Fiona [fiˈəʊnə]</a:t>
            </a:r>
            <a:r>
              <a:rPr lang="zh-CN" altLang="en-US" sz="4000" b="1" i="1" smtClean="0"/>
              <a:t>菲奥娜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run</a:t>
            </a:r>
            <a:r>
              <a:rPr lang="zh-CN" altLang="en-US" sz="4000" b="1" i="1" smtClean="0"/>
              <a:t>管理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经营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控制</a:t>
            </a:r>
            <a:endParaRPr lang="en-US" altLang="zh-CN" sz="4000" b="1" i="1" smtClean="0"/>
          </a:p>
          <a:p>
            <a:r>
              <a:rPr lang="en-US" altLang="zh-CN" sz="4000" b="1" i="1" smtClean="0"/>
              <a:t>He has no idea how to run a business.</a:t>
            </a:r>
            <a:endParaRPr lang="en-US" altLang="zh-CN" sz="4000" b="1" i="1" smtClean="0"/>
          </a:p>
          <a:p>
            <a:r>
              <a:rPr lang="zh-CN" altLang="en-US" sz="4000" b="1" i="1" smtClean="0"/>
              <a:t>他丝毫不懂企业管理。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3528" y="404664"/>
            <a:ext cx="8352928" cy="5616624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i="1" smtClean="0"/>
              <a:t>△ </a:t>
            </a:r>
            <a:r>
              <a:rPr lang="en-US" altLang="zh-CN" sz="4000" b="1" i="1" smtClean="0">
                <a:solidFill>
                  <a:srgbClr val="FF0000"/>
                </a:solidFill>
              </a:rPr>
              <a:t>It occurred to her that </a:t>
            </a:r>
            <a:r>
              <a:rPr lang="en-US" altLang="zh-CN" sz="4000" b="1" i="1" smtClean="0"/>
              <a:t>dance </a:t>
            </a:r>
            <a:r>
              <a:rPr lang="en-US" altLang="zh-CN" sz="4000" b="1" i="1" smtClean="0">
                <a:solidFill>
                  <a:srgbClr val="0070C0"/>
                </a:solidFill>
              </a:rPr>
              <a:t>had a very positive effect on</a:t>
            </a:r>
            <a:r>
              <a:rPr lang="en-US" altLang="zh-CN" sz="4000" b="1" i="1" smtClean="0">
                <a:solidFill>
                  <a:srgbClr val="00B050"/>
                </a:solidFill>
              </a:rPr>
              <a:t> </a:t>
            </a:r>
            <a:r>
              <a:rPr lang="en-US" altLang="zh-CN" sz="4000" b="1" i="1" smtClean="0"/>
              <a:t>her daughter. “My daughter just loved her </a:t>
            </a:r>
            <a:r>
              <a:rPr lang="en-US" altLang="zh-CN" sz="4000" b="1" i="1" smtClean="0">
                <a:solidFill>
                  <a:srgbClr val="0070C0"/>
                </a:solidFill>
              </a:rPr>
              <a:t>ballet</a:t>
            </a:r>
            <a:r>
              <a:rPr lang="en-US" altLang="zh-CN" sz="4000" b="1" i="1" smtClean="0"/>
              <a:t> classes. She always found dance </a:t>
            </a:r>
            <a:r>
              <a:rPr lang="en-US" altLang="zh-CN" sz="4000" b="1" i="1" smtClean="0">
                <a:solidFill>
                  <a:srgbClr val="00B050"/>
                </a:solidFill>
              </a:rPr>
              <a:t>relaxing</a:t>
            </a:r>
            <a:r>
              <a:rPr lang="en-US" altLang="zh-CN" sz="4000" b="1" i="1" smtClean="0"/>
              <a:t> after a long day at school,” she said. Fiona wanted to </a:t>
            </a:r>
            <a:r>
              <a:rPr lang="en-US" altLang="zh-CN" sz="4000" b="1" i="1" smtClean="0">
                <a:solidFill>
                  <a:srgbClr val="0070C0"/>
                </a:solidFill>
              </a:rPr>
              <a:t>introduce</a:t>
            </a:r>
            <a:r>
              <a:rPr lang="en-US" altLang="zh-CN" sz="4000" b="1" i="1" smtClean="0"/>
              <a:t> more people </a:t>
            </a:r>
            <a:r>
              <a:rPr lang="en-US" altLang="zh-CN" sz="4000" b="1" i="1" smtClean="0">
                <a:solidFill>
                  <a:srgbClr val="0070C0"/>
                </a:solidFill>
              </a:rPr>
              <a:t>to</a:t>
            </a:r>
            <a:r>
              <a:rPr lang="en-US" altLang="zh-CN" sz="4000" b="1" i="1" smtClean="0"/>
              <a:t> dance, so she </a:t>
            </a:r>
            <a:r>
              <a:rPr lang="en-US" altLang="zh-CN" sz="4000" b="1" i="1" smtClean="0">
                <a:solidFill>
                  <a:srgbClr val="0070C0"/>
                </a:solidFill>
              </a:rPr>
              <a:t>set up </a:t>
            </a:r>
            <a:r>
              <a:rPr lang="en-US" altLang="zh-CN" sz="4000" b="1" i="1" err="1" smtClean="0"/>
              <a:t>JustDance. </a:t>
            </a:r>
            <a:endParaRPr lang="en-US" altLang="zh-CN" sz="4000" b="1" i="1" err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ballet</a:t>
            </a:r>
            <a:r>
              <a:rPr lang="en-US" altLang="zh-CN" sz="4000" b="1" i="1" smtClean="0"/>
              <a:t>|ˈbæleɪ|</a:t>
            </a:r>
            <a:r>
              <a:rPr lang="zh-CN" altLang="en-US" sz="4000" b="1" i="1" smtClean="0"/>
              <a:t>芭蕾舞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occur to sb</a:t>
            </a:r>
            <a:r>
              <a:rPr lang="en-US" altLang="zh-CN" sz="4000" b="1" i="1" smtClean="0"/>
              <a:t>(</a:t>
            </a:r>
            <a:r>
              <a:rPr lang="zh-CN" altLang="en-US" sz="4000" b="1" i="1" smtClean="0"/>
              <a:t>观念或想法</a:t>
            </a:r>
            <a:r>
              <a:rPr lang="en-US" altLang="zh-CN" sz="4000" b="1" i="1" smtClean="0"/>
              <a:t>) </a:t>
            </a:r>
            <a:r>
              <a:rPr lang="zh-CN" altLang="en-US" sz="4000" b="1" i="1" smtClean="0"/>
              <a:t>被想到；出现在头脑中</a:t>
            </a:r>
            <a:endParaRPr lang="zh-CN" altLang="en-US" sz="4000" b="1" i="1" smtClean="0"/>
          </a:p>
          <a:p>
            <a:r>
              <a:rPr lang="en-US" altLang="zh-CN" sz="4000" b="1" i="1" smtClean="0"/>
              <a:t>The idea occurred to him in a dream.</a:t>
            </a:r>
            <a:endParaRPr lang="en-US" altLang="zh-CN" sz="4000" b="1" i="1" smtClean="0"/>
          </a:p>
          <a:p>
            <a:r>
              <a:rPr lang="zh-CN" altLang="en-US" sz="4000" b="1" i="1" smtClean="0"/>
              <a:t>这个主意是他在梦中想到的。</a:t>
            </a:r>
            <a:endParaRPr lang="zh-CN" altLang="en-US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It occurred to me that </a:t>
            </a:r>
            <a:r>
              <a:rPr lang="en-US" altLang="zh-CN" sz="4000" b="1" i="1" smtClean="0"/>
              <a:t>I could have the book sent to me. </a:t>
            </a:r>
            <a:endParaRPr lang="en-US" altLang="zh-CN" sz="4000" b="1" i="1" smtClean="0"/>
          </a:p>
          <a:p>
            <a:r>
              <a:rPr lang="zh-CN" altLang="en-US" sz="4000" b="1" i="1" smtClean="0"/>
              <a:t>我想到可以让人把书寄给我。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It didn't occur to her </a:t>
            </a:r>
            <a:r>
              <a:rPr lang="en-US" altLang="zh-CN" sz="4000" b="1" i="1" smtClean="0"/>
              <a:t>to ask for help.</a:t>
            </a:r>
            <a:endParaRPr lang="en-US" altLang="zh-CN" sz="4000" b="1" i="1" smtClean="0"/>
          </a:p>
          <a:p>
            <a:r>
              <a:rPr lang="zh-CN" altLang="en-US" sz="4000" b="1" i="1" smtClean="0"/>
              <a:t>她没想到请别人帮忙。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relaxing </a:t>
            </a:r>
            <a:r>
              <a:rPr lang="en-US" altLang="zh-CN" sz="4000" b="1" i="1" smtClean="0"/>
              <a:t>|rɪˈlæksɪŋ|</a:t>
            </a:r>
            <a:r>
              <a:rPr lang="zh-CN" altLang="en-US" sz="4000" b="1" i="1" smtClean="0"/>
              <a:t>有助于休息的；令人放松的；轻松的</a:t>
            </a:r>
            <a:endParaRPr lang="zh-CN" altLang="en-US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a relaxing evening with friends</a:t>
            </a:r>
            <a:endParaRPr lang="en-US" altLang="zh-CN" sz="4000" b="1" i="1" smtClean="0">
              <a:solidFill>
                <a:srgbClr val="FF0000"/>
              </a:solidFill>
            </a:endParaRPr>
          </a:p>
          <a:p>
            <a:r>
              <a:rPr lang="zh-CN" altLang="en-US" sz="4000" b="1" i="1" smtClean="0">
                <a:solidFill>
                  <a:srgbClr val="FF0000"/>
                </a:solidFill>
              </a:rPr>
              <a:t>和朋友在一起的轻松夜晚</a:t>
            </a:r>
            <a:r>
              <a:rPr lang="en-US" altLang="zh-CN" sz="4000" b="1" i="1" smtClean="0">
                <a:solidFill>
                  <a:srgbClr val="FF0000"/>
                </a:solidFill>
              </a:rPr>
              <a:t>introduce sb to sth / introduce sth (to sb) </a:t>
            </a:r>
            <a:r>
              <a:rPr lang="zh-CN" altLang="en-US" sz="4000" b="1" i="1" smtClean="0"/>
              <a:t>使初次了解；使尝试</a:t>
            </a:r>
            <a:endParaRPr lang="zh-CN" altLang="en-US" sz="4000" b="1" i="1" smtClean="0"/>
          </a:p>
          <a:p>
            <a:r>
              <a:rPr lang="en-US" altLang="zh-CN" sz="4000" b="1" i="1" smtClean="0"/>
              <a:t>It was she who first introduced the pleasures of sailing to me.</a:t>
            </a:r>
            <a:r>
              <a:rPr lang="zh-CN" altLang="en-US" sz="4000" b="1" i="1" smtClean="0"/>
              <a:t>是她最先使我体会到了帆船运动的乐趣。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>
                <a:solidFill>
                  <a:srgbClr val="0070C0"/>
                </a:solidFill>
              </a:rPr>
              <a:t>Over</a:t>
            </a:r>
            <a:r>
              <a:rPr lang="en-US" altLang="zh-CN" sz="4000" b="1" i="1" smtClean="0"/>
              <a:t> 300 users joined in the first month. </a:t>
            </a:r>
            <a:r>
              <a:rPr lang="en-US" altLang="zh-CN" sz="4000" b="1" i="1" smtClean="0">
                <a:solidFill>
                  <a:srgbClr val="00B050"/>
                </a:solidFill>
              </a:rPr>
              <a:t>Taking advantage of the site’s great start</a:t>
            </a:r>
            <a:r>
              <a:rPr lang="en-US" altLang="zh-CN" sz="4000" b="1" i="1" smtClean="0"/>
              <a:t>, Fiona decided to add more content. Now users can find </a:t>
            </a:r>
            <a:r>
              <a:rPr lang="en-US" altLang="zh-CN" sz="4000" b="1" i="1" smtClean="0">
                <a:solidFill>
                  <a:srgbClr val="0070C0"/>
                </a:solidFill>
              </a:rPr>
              <a:t>whatever</a:t>
            </a:r>
            <a:r>
              <a:rPr lang="en-US" altLang="zh-CN" sz="4000" b="1" i="1" smtClean="0"/>
              <a:t> they are interested in on the </a:t>
            </a:r>
            <a:r>
              <a:rPr lang="en-US" altLang="zh-CN" sz="4000" b="1" i="1" smtClean="0">
                <a:solidFill>
                  <a:srgbClr val="0070C0"/>
                </a:solidFill>
              </a:rPr>
              <a:t>website—introductions</a:t>
            </a:r>
            <a:r>
              <a:rPr lang="en-US" altLang="zh-CN" sz="4000" b="1" i="1" smtClean="0"/>
              <a:t> to various styles of dancing, </a:t>
            </a:r>
            <a:r>
              <a:rPr lang="en-US" altLang="zh-CN" sz="4000" b="1" i="1" smtClean="0">
                <a:solidFill>
                  <a:srgbClr val="0070C0"/>
                </a:solidFill>
              </a:rPr>
              <a:t>tips</a:t>
            </a:r>
            <a:r>
              <a:rPr lang="en-US" altLang="zh-CN" sz="4000" b="1" i="1" smtClean="0"/>
              <a:t> for dancing and videos on how to dance. 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take advantage of sth/sb</a:t>
            </a:r>
            <a:endParaRPr lang="en-US" altLang="zh-CN" sz="4000" b="1" i="1" smtClean="0">
              <a:solidFill>
                <a:srgbClr val="FF0000"/>
              </a:solidFill>
            </a:endParaRPr>
          </a:p>
          <a:p>
            <a:r>
              <a:rPr lang="en-US" altLang="zh-CN" sz="4000" b="1" i="1" smtClean="0"/>
              <a:t>A. </a:t>
            </a:r>
            <a:r>
              <a:rPr lang="zh-CN" altLang="en-US" sz="4000" b="1" i="1" smtClean="0"/>
              <a:t>利用；利用（机会）</a:t>
            </a:r>
            <a:endParaRPr lang="zh-CN" altLang="en-US" sz="4000" b="1" i="1" smtClean="0"/>
          </a:p>
          <a:p>
            <a:r>
              <a:rPr lang="en-US" altLang="zh-CN" sz="4000" b="1" i="1" smtClean="0"/>
              <a:t>We took full advantage of the hotel facilities.</a:t>
            </a:r>
            <a:endParaRPr lang="en-US" altLang="zh-CN" sz="4000" b="1" i="1" smtClean="0"/>
          </a:p>
          <a:p>
            <a:r>
              <a:rPr lang="zh-CN" altLang="en-US" sz="4000" b="1" i="1" smtClean="0"/>
              <a:t>我们充分享用了旅馆设施。</a:t>
            </a:r>
            <a:endParaRPr lang="zh-CN" altLang="en-US" sz="4000" b="1" i="1" smtClean="0"/>
          </a:p>
          <a:p>
            <a:r>
              <a:rPr lang="en-US" altLang="zh-CN" sz="4000" b="1" i="1" smtClean="0"/>
              <a:t>B. </a:t>
            </a:r>
            <a:r>
              <a:rPr lang="zh-CN" altLang="en-US" sz="4000" b="1" i="1" smtClean="0"/>
              <a:t>欺骗；占</a:t>
            </a:r>
            <a:r>
              <a:rPr lang="en-US" altLang="zh-CN" sz="4000" b="1" i="1" smtClean="0"/>
              <a:t>…</a:t>
            </a:r>
            <a:r>
              <a:rPr lang="zh-CN" altLang="en-US" sz="4000" b="1" i="1" smtClean="0"/>
              <a:t>的便宜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tip</a:t>
            </a:r>
            <a:r>
              <a:rPr lang="zh-CN" altLang="en-US" sz="4000" b="1" i="1" smtClean="0"/>
              <a:t>诀窍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忠告</a:t>
            </a:r>
            <a:r>
              <a:rPr lang="en-US" altLang="zh-CN" sz="4000" b="1" i="1" smtClean="0"/>
              <a:t>;</a:t>
            </a:r>
            <a:r>
              <a:rPr lang="zh-CN" altLang="en-US" sz="4000" b="1" i="1" smtClean="0"/>
              <a:t>指导</a:t>
            </a:r>
            <a:endParaRPr lang="zh-CN" altLang="en-US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introduction to sth.</a:t>
            </a:r>
            <a:r>
              <a:rPr lang="en-US" altLang="zh-CN" sz="4000" b="1" i="1" smtClean="0"/>
              <a:t>|ˌɪntrəˈdʌkʃn|</a:t>
            </a:r>
            <a:endParaRPr lang="en-US" altLang="zh-CN" sz="4000" b="1" i="1" smtClean="0"/>
          </a:p>
          <a:p>
            <a:r>
              <a:rPr lang="en-US" altLang="zh-CN" sz="4000" b="1" i="1" smtClean="0"/>
              <a:t>A.</a:t>
            </a:r>
            <a:r>
              <a:rPr lang="zh-CN" altLang="en-US" sz="4000" b="1" i="1" smtClean="0"/>
              <a:t>初次经历；首次体验</a:t>
            </a:r>
            <a:endParaRPr lang="en-US" altLang="zh-CN" sz="4000" b="1" i="1" smtClean="0"/>
          </a:p>
          <a:p>
            <a:r>
              <a:rPr lang="en-US" altLang="zh-CN" sz="4000" b="1" i="1" smtClean="0"/>
              <a:t>B.</a:t>
            </a:r>
            <a:r>
              <a:rPr lang="zh-CN" altLang="en-US" sz="4000" b="1" i="1" smtClean="0"/>
              <a:t>序言；引言；导论</a:t>
            </a:r>
            <a:endParaRPr lang="en-US" altLang="zh-CN" sz="4000" b="1" i="1" smtClean="0"/>
          </a:p>
          <a:p>
            <a:r>
              <a:rPr lang="en-US" altLang="zh-CN" sz="4000" b="1" i="1" smtClean="0"/>
              <a:t>C.</a:t>
            </a:r>
            <a:r>
              <a:rPr lang="zh-CN" altLang="en-US" sz="4000" b="1" i="1" smtClean="0"/>
              <a:t>初级读物；入门课程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The website </a:t>
            </a:r>
            <a:r>
              <a:rPr lang="en-US" altLang="zh-CN" sz="4000" b="1" i="1" smtClean="0">
                <a:solidFill>
                  <a:srgbClr val="0070C0"/>
                </a:solidFill>
              </a:rPr>
              <a:t>welcomes</a:t>
            </a:r>
            <a:r>
              <a:rPr lang="en-US" altLang="zh-CN" sz="4000" b="1" i="1" smtClean="0"/>
              <a:t> </a:t>
            </a:r>
            <a:r>
              <a:rPr lang="en-US" altLang="zh-CN" sz="4000" b="1" i="1" smtClean="0">
                <a:solidFill>
                  <a:srgbClr val="00B050"/>
                </a:solidFill>
              </a:rPr>
              <a:t>inspiring stories</a:t>
            </a:r>
            <a:r>
              <a:rPr lang="en-US" altLang="zh-CN" sz="4000" b="1" i="1" smtClean="0"/>
              <a:t> from dance lovers about how they started dancing and how dance has changed their lives. There is also a forum </a:t>
            </a:r>
            <a:r>
              <a:rPr lang="en-US" altLang="zh-CN" sz="4000" b="1" i="1" smtClean="0">
                <a:solidFill>
                  <a:srgbClr val="0070C0"/>
                </a:solidFill>
              </a:rPr>
              <a:t>where</a:t>
            </a:r>
            <a:r>
              <a:rPr lang="en-US" altLang="zh-CN" sz="4000" b="1" i="1" smtClean="0"/>
              <a:t> users can discuss </a:t>
            </a:r>
            <a:r>
              <a:rPr lang="en-US" altLang="zh-CN" sz="4000" b="1" i="1" smtClean="0">
                <a:solidFill>
                  <a:srgbClr val="0070C0"/>
                </a:solidFill>
              </a:rPr>
              <a:t>all sorts of</a:t>
            </a:r>
            <a:r>
              <a:rPr lang="en-US" altLang="zh-CN" sz="4000" b="1" i="1" smtClean="0"/>
              <a:t> topics on dancing. More than 10,000 users </a:t>
            </a:r>
            <a:r>
              <a:rPr lang="en-US" altLang="zh-CN" sz="4000" b="1" i="1" smtClean="0">
                <a:solidFill>
                  <a:srgbClr val="0070C0"/>
                </a:solidFill>
              </a:rPr>
              <a:t>visit</a:t>
            </a:r>
            <a:r>
              <a:rPr lang="en-US" altLang="zh-CN" sz="4000" b="1" i="1" smtClean="0"/>
              <a:t> JustDance </a:t>
            </a:r>
            <a:r>
              <a:rPr lang="en-US" altLang="zh-CN" sz="4000" b="1" i="1" smtClean="0">
                <a:solidFill>
                  <a:srgbClr val="0070C0"/>
                </a:solidFill>
              </a:rPr>
              <a:t>on a regular basis</a:t>
            </a:r>
            <a:r>
              <a:rPr lang="en-US" altLang="zh-CN" sz="4000" b="1" i="1" smtClean="0"/>
              <a:t>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welcome  </a:t>
            </a:r>
            <a:r>
              <a:rPr lang="zh-CN" altLang="en-US" sz="4000" b="1" i="1" smtClean="0"/>
              <a:t>乐意接纳；欣然接受</a:t>
            </a:r>
            <a:endParaRPr lang="zh-CN" altLang="en-US" sz="4000" b="1" i="1" smtClean="0"/>
          </a:p>
          <a:p>
            <a:r>
              <a:rPr lang="en-US" altLang="zh-CN" sz="4000" b="1" i="1" smtClean="0"/>
              <a:t>I'd welcome any suggestions.</a:t>
            </a:r>
            <a:endParaRPr lang="en-US" altLang="zh-CN" sz="4000" b="1" i="1" smtClean="0"/>
          </a:p>
          <a:p>
            <a:r>
              <a:rPr lang="zh-CN" altLang="en-US" sz="4000" b="1" i="1" smtClean="0"/>
              <a:t>任何建议我都会愉快地接受。</a:t>
            </a:r>
            <a:endParaRPr lang="zh-CN" altLang="en-US" sz="4000" b="1" i="1" smtClean="0"/>
          </a:p>
          <a:p>
            <a:r>
              <a:rPr lang="en-US" altLang="zh-CN" sz="4000" b="1" i="1" smtClean="0"/>
              <a:t>I warmly welcome this decision.</a:t>
            </a:r>
            <a:endParaRPr lang="en-US" altLang="zh-CN" sz="4000" b="1" i="1" smtClean="0"/>
          </a:p>
          <a:p>
            <a:r>
              <a:rPr lang="zh-CN" altLang="en-US" sz="4000" b="1" i="1" smtClean="0"/>
              <a:t>我热烈欢迎这一决定。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basis</a:t>
            </a:r>
            <a:r>
              <a:rPr lang="zh-CN" altLang="en-US" sz="4000" b="1" i="1" smtClean="0"/>
              <a:t>基准；准则；方式</a:t>
            </a:r>
            <a:endParaRPr lang="zh-CN" altLang="en-US" sz="4000" b="1" i="1" smtClean="0"/>
          </a:p>
          <a:p>
            <a:r>
              <a:rPr lang="en-US" altLang="zh-CN" sz="4000" b="1" i="1" smtClean="0"/>
              <a:t>on a regular/permanent/part-time/temporary basis</a:t>
            </a:r>
            <a:r>
              <a:rPr lang="zh-CN" altLang="en-US" sz="4000" b="1" i="1" smtClean="0"/>
              <a:t>以定期 </a:t>
            </a:r>
            <a:r>
              <a:rPr lang="en-US" altLang="zh-CN" sz="4000" b="1" i="1" smtClean="0"/>
              <a:t>/ </a:t>
            </a:r>
            <a:r>
              <a:rPr lang="zh-CN" altLang="en-US" sz="4000" b="1" i="1" smtClean="0"/>
              <a:t>永久 </a:t>
            </a:r>
            <a:r>
              <a:rPr lang="en-US" altLang="zh-CN" sz="4000" b="1" i="1" smtClean="0"/>
              <a:t>/ </a:t>
            </a:r>
            <a:r>
              <a:rPr lang="zh-CN" altLang="en-US" sz="4000" b="1" i="1" smtClean="0"/>
              <a:t>兼职 </a:t>
            </a:r>
            <a:r>
              <a:rPr lang="en-US" altLang="zh-CN" sz="4000" b="1" i="1" smtClean="0"/>
              <a:t>/ </a:t>
            </a:r>
            <a:r>
              <a:rPr lang="zh-CN" altLang="en-US" sz="4000" b="1" i="1" smtClean="0"/>
              <a:t>临时性的方式</a:t>
            </a:r>
            <a:endParaRPr lang="zh-CN" altLang="en-US" sz="4000" b="1" i="1" smtClean="0"/>
          </a:p>
          <a:p>
            <a:endParaRPr lang="zh-CN" altLang="en-US" sz="4000" b="1" i="1" smtClean="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i="1" smtClean="0"/>
              <a:t>on a daily/day-to-day/weekly basis</a:t>
            </a:r>
            <a:endParaRPr lang="en-US" altLang="zh-CN" sz="4000" b="1" i="1" smtClean="0"/>
          </a:p>
          <a:p>
            <a:r>
              <a:rPr lang="zh-CN" altLang="en-US" sz="4000" b="1" i="1" smtClean="0"/>
              <a:t>按每天 </a:t>
            </a:r>
            <a:r>
              <a:rPr lang="en-US" altLang="zh-CN" sz="4000" b="1" i="1" smtClean="0"/>
              <a:t>/ </a:t>
            </a:r>
            <a:r>
              <a:rPr lang="zh-CN" altLang="en-US" sz="4000" b="1" i="1" smtClean="0"/>
              <a:t>每日 </a:t>
            </a:r>
            <a:r>
              <a:rPr lang="en-US" altLang="zh-CN" sz="4000" b="1" i="1" smtClean="0"/>
              <a:t>/ </a:t>
            </a:r>
            <a:r>
              <a:rPr lang="zh-CN" altLang="en-US" sz="4000" b="1" i="1" smtClean="0"/>
              <a:t>每周一次的标准</a:t>
            </a:r>
            <a:endParaRPr lang="en-US" altLang="zh-CN" sz="4000" b="1" i="1" smtClean="0"/>
          </a:p>
          <a:p>
            <a:r>
              <a:rPr lang="en-US" altLang="zh-CN" sz="4000" b="1" i="1" smtClean="0"/>
              <a:t>    </a:t>
            </a:r>
            <a:r>
              <a:rPr lang="en-US" altLang="zh-CN" sz="4000" b="1" i="1" smtClean="0">
                <a:solidFill>
                  <a:srgbClr val="00B050"/>
                </a:solidFill>
              </a:rPr>
              <a:t>Having achieved such success, </a:t>
            </a:r>
            <a:r>
              <a:rPr lang="en-US" altLang="zh-CN" sz="4000" b="1" i="1" smtClean="0"/>
              <a:t>Fiona hopes to attract more users </a:t>
            </a:r>
            <a:r>
              <a:rPr lang="en-US" altLang="zh-CN" sz="4000" b="1" i="1" smtClean="0">
                <a:solidFill>
                  <a:srgbClr val="0070C0"/>
                </a:solidFill>
              </a:rPr>
              <a:t>through other forms of new medi</a:t>
            </a:r>
            <a:r>
              <a:rPr lang="en-US" altLang="zh-CN" sz="4000" b="1" i="1" smtClean="0"/>
              <a:t>a. </a:t>
            </a:r>
            <a:r>
              <a:rPr lang="en-US" altLang="zh-CN" sz="4000" b="1" i="1" smtClean="0">
                <a:solidFill>
                  <a:srgbClr val="0070C0"/>
                </a:solidFill>
              </a:rPr>
              <a:t>For example</a:t>
            </a:r>
            <a:r>
              <a:rPr lang="en-US" altLang="zh-CN" sz="4000" b="1" i="1" smtClean="0"/>
              <a:t>, she has </a:t>
            </a:r>
            <a:r>
              <a:rPr lang="en-US" altLang="zh-CN" sz="4000" b="1" i="1" smtClean="0">
                <a:solidFill>
                  <a:srgbClr val="0070C0"/>
                </a:solidFill>
              </a:rPr>
              <a:t>request</a:t>
            </a:r>
            <a:r>
              <a:rPr lang="en-US" altLang="zh-CN" sz="4000" b="1" i="1" smtClean="0"/>
              <a:t>ed a technical team </a:t>
            </a:r>
            <a:r>
              <a:rPr lang="en-US" altLang="zh-CN" sz="4000" b="1" i="1" smtClean="0">
                <a:solidFill>
                  <a:srgbClr val="0070C0"/>
                </a:solidFill>
              </a:rPr>
              <a:t>to develop </a:t>
            </a:r>
            <a:r>
              <a:rPr lang="en-US" altLang="zh-CN" sz="4000" b="1" i="1" smtClean="0"/>
              <a:t>an app </a:t>
            </a:r>
            <a:r>
              <a:rPr lang="en-US" altLang="zh-CN" sz="4000" b="1" i="1" smtClean="0">
                <a:solidFill>
                  <a:srgbClr val="0070C0"/>
                </a:solidFill>
              </a:rPr>
              <a:t>so as to</a:t>
            </a:r>
            <a:r>
              <a:rPr lang="en-US" altLang="zh-CN" sz="4000" b="1" i="1" smtClean="0"/>
              <a:t> </a:t>
            </a:r>
            <a:r>
              <a:rPr lang="en-US" altLang="zh-CN" sz="4000" b="1" i="1" smtClean="0">
                <a:solidFill>
                  <a:srgbClr val="00B0F0"/>
                </a:solidFill>
              </a:rPr>
              <a:t>satisfy different users’ needs</a:t>
            </a:r>
            <a:r>
              <a:rPr lang="en-US" altLang="zh-CN" sz="4000" b="1" i="1" smtClean="0"/>
              <a:t>.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request sb. to do sth.</a:t>
            </a:r>
            <a:endParaRPr lang="en-US" altLang="zh-CN" sz="4000" b="1" i="1" smtClean="0">
              <a:solidFill>
                <a:srgbClr val="FF0000"/>
              </a:solidFill>
            </a:endParaRPr>
          </a:p>
          <a:p>
            <a:r>
              <a:rPr lang="en-US" altLang="zh-CN" sz="4000" b="1" i="1" smtClean="0"/>
              <a:t>You are requested not to smoke in the restaurant.</a:t>
            </a:r>
            <a:endParaRPr lang="en-US" altLang="zh-CN" sz="4000" b="1" i="1" smtClean="0"/>
          </a:p>
          <a:p>
            <a:r>
              <a:rPr lang="zh-CN" altLang="en-US" sz="4000" b="1" i="1" smtClean="0"/>
              <a:t>请不要在餐馆里吸烟。</a:t>
            </a:r>
            <a:endParaRPr lang="en-US" altLang="zh-CN" sz="4000" b="1" i="1" smtClean="0"/>
          </a:p>
          <a:p>
            <a:r>
              <a:rPr lang="en-US" altLang="zh-CN" sz="4000" b="1" i="1" smtClean="0">
                <a:solidFill>
                  <a:srgbClr val="FF0000"/>
                </a:solidFill>
              </a:rPr>
              <a:t>so as to do sth: </a:t>
            </a:r>
            <a:r>
              <a:rPr lang="en-US" altLang="zh-CN" sz="4000" b="1" i="1" smtClean="0"/>
              <a:t>with the intention of doing sth </a:t>
            </a:r>
            <a:r>
              <a:rPr lang="zh-CN" altLang="en-US" sz="4000" b="1" i="1" smtClean="0"/>
              <a:t>为了做某事；以便做某事</a:t>
            </a:r>
            <a:endParaRPr lang="zh-CN" altLang="en-US" sz="4000" b="1" i="1" smtClean="0"/>
          </a:p>
          <a:p>
            <a:r>
              <a:rPr lang="en-US" altLang="zh-CN" sz="4000" b="1" i="1" smtClean="0"/>
              <a:t>We went early so as to get good seats.</a:t>
            </a:r>
            <a:endParaRPr lang="en-US" altLang="zh-CN" sz="4000" b="1" i="1" smtClean="0"/>
          </a:p>
          <a:p>
            <a:r>
              <a:rPr lang="zh-CN" altLang="en-US" sz="4000" b="1" i="1" smtClean="0"/>
              <a:t>为了占到好座位，我们早早就去了。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/>
          </a:bodyPr>
          <a:lstStyle/>
          <a:p>
            <a:r>
              <a:rPr lang="en-US" altLang="zh-CN" sz="4000" b="1" i="1" smtClean="0">
                <a:solidFill>
                  <a:srgbClr val="FF0000"/>
                </a:solidFill>
              </a:rPr>
              <a:t>satisfy</a:t>
            </a:r>
            <a:r>
              <a:rPr lang="zh-CN" altLang="en-US" sz="4000" b="1" i="1" smtClean="0"/>
              <a:t>满足（要求、需要等）</a:t>
            </a:r>
            <a:endParaRPr lang="zh-CN" altLang="en-US" sz="4000" b="1" i="1" smtClean="0"/>
          </a:p>
          <a:p>
            <a:r>
              <a:rPr lang="en-US" altLang="zh-CN" sz="4000" b="1" i="1" smtClean="0"/>
              <a:t>to satisfy sb’s curiosity</a:t>
            </a:r>
            <a:r>
              <a:rPr lang="zh-CN" altLang="en-US" sz="4000" b="1" i="1" smtClean="0"/>
              <a:t>满足好奇心</a:t>
            </a:r>
            <a:endParaRPr lang="zh-CN" altLang="en-US" sz="4000" b="1" i="1" smtClean="0"/>
          </a:p>
          <a:p>
            <a:r>
              <a:rPr lang="en-US" altLang="zh-CN" sz="4000" b="1" i="1" smtClean="0"/>
              <a:t>The education system must satisfy the needs of all children.</a:t>
            </a:r>
            <a:endParaRPr lang="en-US" altLang="zh-CN" sz="4000" b="1" i="1" smtClean="0"/>
          </a:p>
          <a:p>
            <a:r>
              <a:rPr lang="zh-CN" altLang="en-US" sz="4000" b="1" i="1" smtClean="0"/>
              <a:t>教育系统必须满足所有儿童的需要。</a:t>
            </a:r>
            <a:endParaRPr lang="zh-CN" altLang="en-US" sz="4000" b="1" i="1" smtClean="0"/>
          </a:p>
          <a:p>
            <a:r>
              <a:rPr lang="en-US" altLang="zh-CN" sz="4000" b="1" i="1" smtClean="0"/>
              <a:t>She failed to satisfy all the requirements for entry to the college.</a:t>
            </a:r>
            <a:endParaRPr lang="en-US" altLang="zh-CN" sz="4000" b="1" i="1" smtClean="0"/>
          </a:p>
          <a:p>
            <a:r>
              <a:rPr lang="zh-CN" altLang="en-US" sz="4000" b="1" i="1" smtClean="0"/>
              <a:t>她没有达到进入那所学院的全部要求。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395288" y="404811"/>
          <a:ext cx="8229600" cy="6158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560"/>
                <a:gridCol w="5421040"/>
              </a:tblGrid>
              <a:tr h="853788">
                <a:tc rowSpan="3"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Verb-ing forms as attributives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800" b="1" i="1" smtClean="0">
                          <a:solidFill>
                            <a:srgbClr val="FFFF00"/>
                          </a:solidFill>
                          <a:latin typeface="+mn-lt"/>
                        </a:rPr>
                        <a:t>a website belonging to all dance lovers</a:t>
                      </a:r>
                      <a:endParaRPr lang="zh-CN" altLang="en-US" sz="2800" b="1" i="1">
                        <a:solidFill>
                          <a:srgbClr val="FFFF00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Verb-ing forms as adverbials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Taking advantage of the site’s great start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Verb-ing forms </a:t>
                      </a:r>
                      <a:endParaRPr lang="en-US" altLang="zh-CN" sz="2800" b="1" i="1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ctr"/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as object</a:t>
                      </a:r>
                      <a:endParaRPr lang="en-US" altLang="zh-CN" sz="2800" b="1" i="1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ctr"/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complements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2800" b="1" i="1" smtClean="0">
                          <a:solidFill>
                            <a:schemeClr val="tx1"/>
                          </a:solidFill>
                          <a:latin typeface="+mn-lt"/>
                        </a:rPr>
                        <a:t>she watched her daughter dancing</a:t>
                      </a:r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  <a:tr h="853788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endParaRPr lang="zh-CN" altLang="en-US" sz="2800" b="1" i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3203848" y="1484784"/>
            <a:ext cx="505862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 smtClean="0">
                <a:solidFill>
                  <a:srgbClr val="FF0000"/>
                </a:solidFill>
              </a:rPr>
              <a:t>the lady running the website</a:t>
            </a:r>
            <a:endParaRPr lang="zh-CN" altLang="en-US" sz="3200"/>
          </a:p>
        </p:txBody>
      </p:sp>
      <p:sp>
        <p:nvSpPr>
          <p:cNvPr id="6" name="矩形 5"/>
          <p:cNvSpPr/>
          <p:nvPr/>
        </p:nvSpPr>
        <p:spPr>
          <a:xfrm>
            <a:off x="3203848" y="2348880"/>
            <a:ext cx="287328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 smtClean="0">
                <a:solidFill>
                  <a:srgbClr val="0070C0"/>
                </a:solidFill>
              </a:rPr>
              <a:t>inspiring stories</a:t>
            </a:r>
            <a:endParaRPr lang="zh-CN" altLang="en-US" sz="3200">
              <a:solidFill>
                <a:srgbClr val="0070C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203848" y="4149080"/>
            <a:ext cx="517340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 smtClean="0">
                <a:solidFill>
                  <a:srgbClr val="FF0000"/>
                </a:solidFill>
              </a:rPr>
              <a:t>Having achieved such success</a:t>
            </a:r>
            <a:endParaRPr lang="zh-CN" altLang="en-US" sz="3200"/>
          </a:p>
        </p:txBody>
      </p:sp>
      <p:sp>
        <p:nvSpPr>
          <p:cNvPr id="8" name="矩形 7"/>
          <p:cNvSpPr/>
          <p:nvPr/>
        </p:nvSpPr>
        <p:spPr>
          <a:xfrm>
            <a:off x="3203848" y="5805264"/>
            <a:ext cx="5755486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i="1" smtClean="0">
                <a:solidFill>
                  <a:srgbClr val="FF0000"/>
                </a:solidFill>
              </a:rPr>
              <a:t>She always found dance relaxing</a:t>
            </a:r>
            <a:endParaRPr lang="zh-CN" altLang="en-US" sz="3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3. Answer the following questions according to the article of  Part A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(1) Why did Fiona Lin set up the website JustDance?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539552" y="3284984"/>
            <a:ext cx="7704856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    Because she wanted to introduce more people to dance since she had realized that dance had a very positive effect on her daughter.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(2) What is Fiona Lin’s future plan?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971600" y="1700808"/>
            <a:ext cx="7344816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     She hopes to attract more users through other forms of new media, for example, through an app.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4. Finish “Working out the rules” of part A on page 34.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</a:t>
            </a:r>
            <a:endParaRPr lang="en-US" altLang="zh-CN" sz="4000" b="1" i="1" smtClean="0"/>
          </a:p>
          <a:p>
            <a:r>
              <a:rPr lang="en-US" altLang="zh-CN" sz="4000" b="1" i="1" smtClean="0"/>
              <a:t>     • The verb-ing form can be used like an adjective or an adverb, indicating a(n) (1)  ______ (active/ passive) meaning.</a:t>
            </a:r>
            <a:endParaRPr lang="en-US" altLang="zh-CN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4788024" y="3645024"/>
            <a:ext cx="146386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active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• When the verb-ing form is used as an attributive, it often comes (2)  ________ (before/after) the noun, but the verb-ing phrase used as an attributive is usually put (3)  ______ (before/after) the noun.</a:t>
            </a:r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1763688" y="1628800"/>
            <a:ext cx="1567801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before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691680" y="3429000"/>
            <a:ext cx="122373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after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i="1" smtClean="0"/>
              <a:t>    • </a:t>
            </a:r>
            <a:r>
              <a:rPr lang="en-US" altLang="zh-CN" sz="4000" b="1" i="1" smtClean="0">
                <a:solidFill>
                  <a:srgbClr val="0070C0"/>
                </a:solidFill>
              </a:rPr>
              <a:t>When used as </a:t>
            </a:r>
            <a:r>
              <a:rPr lang="en-US" altLang="zh-CN" sz="4000" b="1" i="1" smtClean="0"/>
              <a:t>an adverbial, the verb-ing form can express time, reason, result or condition.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• The verb-ing form can also </a:t>
            </a:r>
            <a:r>
              <a:rPr lang="en-US" altLang="zh-CN" sz="4000" b="1" i="1" smtClean="0">
                <a:solidFill>
                  <a:srgbClr val="0070C0"/>
                </a:solidFill>
              </a:rPr>
              <a:t>be used as</a:t>
            </a:r>
            <a:r>
              <a:rPr lang="en-US" altLang="zh-CN" sz="4000" b="1" i="1" smtClean="0"/>
              <a:t> an object complement.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5. Go through “Grammar notes” from page 99 to 100. Give explanations if necessary.</a:t>
            </a:r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688632"/>
          </a:xfrm>
        </p:spPr>
        <p:txBody>
          <a:bodyPr>
            <a:normAutofit lnSpcReduction="10000"/>
          </a:bodyPr>
          <a:lstStyle/>
          <a:p>
            <a:pPr algn="ctr"/>
            <a:r>
              <a:rPr lang="zh-CN" altLang="en-US" sz="4000" b="1" smtClean="0"/>
              <a:t>动词 </a:t>
            </a:r>
            <a:r>
              <a:rPr lang="en-US" altLang="zh-CN" sz="4000" b="1" smtClean="0"/>
              <a:t>-ing </a:t>
            </a:r>
            <a:r>
              <a:rPr lang="zh-CN" altLang="en-US" sz="4000" b="1" smtClean="0"/>
              <a:t>形式作定语</a:t>
            </a:r>
            <a:endParaRPr lang="zh-CN" altLang="en-US" sz="4000" b="1" smtClean="0"/>
          </a:p>
          <a:p>
            <a:r>
              <a:rPr lang="zh-CN" altLang="en-US" sz="4000" b="1" smtClean="0"/>
              <a:t>　　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形式作定语，有以下几种情况：</a:t>
            </a:r>
            <a:endParaRPr lang="zh-CN" altLang="en-US" sz="4000" b="1" smtClean="0"/>
          </a:p>
          <a:p>
            <a:r>
              <a:rPr lang="zh-CN" altLang="en-US" sz="4000" b="1" smtClean="0"/>
              <a:t>　</a:t>
            </a:r>
            <a:r>
              <a:rPr lang="en-US" altLang="zh-CN" sz="4000" b="1" smtClean="0"/>
              <a:t>(1) </a:t>
            </a:r>
            <a:r>
              <a:rPr lang="zh-CN" altLang="en-US" sz="4000" b="1" smtClean="0"/>
              <a:t>单个动词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形式作定语，常置于被修饰词之前。有些动词 </a:t>
            </a:r>
            <a:r>
              <a:rPr lang="en-US" altLang="zh-CN" sz="4000" b="1" i="1" smtClean="0"/>
              <a:t>-ing</a:t>
            </a:r>
            <a:r>
              <a:rPr lang="en-US" altLang="zh-CN" sz="4000" b="1" smtClean="0"/>
              <a:t> </a:t>
            </a:r>
            <a:r>
              <a:rPr lang="zh-CN" altLang="en-US" sz="4000" b="1" smtClean="0"/>
              <a:t>形式已转化成形容词，表示“令人</a:t>
            </a:r>
            <a:r>
              <a:rPr lang="en-US" altLang="zh-CN" sz="4000" b="1" smtClean="0"/>
              <a:t>……</a:t>
            </a:r>
            <a:r>
              <a:rPr lang="zh-CN" altLang="en-US" sz="4000" b="1" smtClean="0"/>
              <a:t>的”。如：</a:t>
            </a:r>
            <a:endParaRPr lang="zh-CN" altLang="en-US" sz="4000" b="1" smtClean="0"/>
          </a:p>
          <a:p>
            <a:r>
              <a:rPr lang="en-US" altLang="zh-CN" sz="4000" b="1" i="1" smtClean="0"/>
              <a:t>This is an _________(amaze) achievement.</a:t>
            </a:r>
            <a:r>
              <a:rPr lang="zh-CN" altLang="en-US" sz="4000" b="1" i="1" smtClean="0"/>
              <a:t>　</a:t>
            </a:r>
            <a:endParaRPr lang="en-US" altLang="zh-CN" sz="4000" b="1" i="1" smtClean="0"/>
          </a:p>
        </p:txBody>
      </p:sp>
      <p:sp>
        <p:nvSpPr>
          <p:cNvPr id="4" name="矩形 3"/>
          <p:cNvSpPr/>
          <p:nvPr/>
        </p:nvSpPr>
        <p:spPr>
          <a:xfrm>
            <a:off x="2915816" y="4509120"/>
            <a:ext cx="201048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amazing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zh-CN" altLang="en-US" sz="4000" b="1" smtClean="0"/>
              <a:t>    </a:t>
            </a:r>
            <a:r>
              <a:rPr lang="en-US" altLang="zh-CN" sz="4000" b="1" smtClean="0"/>
              <a:t>(2) 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形式短语作定语，常置于被修饰词之后。如：</a:t>
            </a:r>
            <a:endParaRPr lang="zh-CN" altLang="en-US" sz="4000" b="1" smtClean="0"/>
          </a:p>
          <a:p>
            <a:r>
              <a:rPr lang="zh-CN" altLang="en-US" sz="4000" b="1" i="1" smtClean="0"/>
              <a:t>　</a:t>
            </a:r>
            <a:r>
              <a:rPr lang="en-US" altLang="zh-CN" sz="4000" b="1" i="1" smtClean="0"/>
              <a:t>The people _______(talk) there are my friends.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</a:t>
            </a:r>
            <a:r>
              <a:rPr lang="en-US" altLang="zh-CN" sz="4000" b="1" smtClean="0"/>
              <a:t>(3)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形式作定语，有被动形式。如：</a:t>
            </a:r>
            <a:endParaRPr lang="zh-CN" altLang="en-US" sz="4000" b="1" smtClean="0"/>
          </a:p>
          <a:p>
            <a:r>
              <a:rPr lang="en-US" altLang="zh-CN" sz="4000" b="1" i="1" smtClean="0"/>
              <a:t>   Do you know anything about the new film ___________(shoot)?</a:t>
            </a:r>
            <a:endParaRPr lang="zh-CN" altLang="en-US" sz="4000" b="1" i="1" smtClean="0"/>
          </a:p>
          <a:p>
            <a:endParaRPr lang="en-US" altLang="zh-CN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3707904" y="1556792"/>
            <a:ext cx="1669431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talking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2843808" y="4509120"/>
            <a:ext cx="2520280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being shot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pPr algn="ctr"/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形式作状语</a:t>
            </a:r>
            <a:endParaRPr lang="zh-CN" altLang="en-US" sz="4000" b="1" smtClean="0"/>
          </a:p>
          <a:p>
            <a:r>
              <a:rPr lang="zh-CN" altLang="en-US" sz="4000" b="1" smtClean="0"/>
              <a:t> 　　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形式可用作状语，常表示原因、时间、伴随情况、条件等。具体如下：</a:t>
            </a:r>
            <a:endParaRPr lang="zh-CN" altLang="en-US" sz="4000" b="1" smtClean="0"/>
          </a:p>
          <a:p>
            <a:r>
              <a:rPr lang="zh-CN" altLang="en-US" sz="4000" b="1" smtClean="0"/>
              <a:t>　</a:t>
            </a:r>
            <a:r>
              <a:rPr lang="en-US" altLang="zh-CN" sz="4000" b="1" smtClean="0"/>
              <a:t>(1) 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形式用作原因状语。如：</a:t>
            </a:r>
            <a:endParaRPr lang="zh-CN" altLang="en-US" sz="4000" b="1" smtClean="0"/>
          </a:p>
          <a:p>
            <a:r>
              <a:rPr lang="en-US" altLang="zh-CN" sz="4000" b="1" i="1" smtClean="0"/>
              <a:t> _______(have) a bad cold, Tom didn’t go to the theatre.</a:t>
            </a:r>
            <a:endParaRPr lang="en-US" altLang="zh-CN" sz="4000" b="1" i="1" smtClean="0"/>
          </a:p>
        </p:txBody>
      </p:sp>
      <p:sp>
        <p:nvSpPr>
          <p:cNvPr id="4" name="矩形 3"/>
          <p:cNvSpPr/>
          <p:nvPr/>
        </p:nvSpPr>
        <p:spPr>
          <a:xfrm>
            <a:off x="971600" y="4005064"/>
            <a:ext cx="168828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Having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smtClean="0"/>
              <a:t>    (2) 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形式用作时间状语。如：</a:t>
            </a:r>
            <a:endParaRPr lang="zh-CN" altLang="en-US" sz="4000" b="1" smtClean="0"/>
          </a:p>
          <a:p>
            <a:r>
              <a:rPr lang="en-US" altLang="zh-CN" sz="4000" b="1" smtClean="0"/>
              <a:t>   </a:t>
            </a:r>
            <a:r>
              <a:rPr lang="en-US" altLang="zh-CN" sz="4000" b="1" i="1" smtClean="0"/>
              <a:t>_________(walk) along the street, I saw an old friend.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(</a:t>
            </a:r>
            <a:r>
              <a:rPr lang="en-US" altLang="zh-CN" sz="4000" b="1" smtClean="0"/>
              <a:t>3) 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形式用作伴随状语。如：</a:t>
            </a:r>
            <a:endParaRPr lang="zh-CN" altLang="en-US" sz="4000" b="1" smtClean="0"/>
          </a:p>
          <a:p>
            <a:r>
              <a:rPr lang="en-US" altLang="zh-CN" sz="4000" b="1" i="1" smtClean="0"/>
              <a:t>  They stood _______(talk) to each other.</a:t>
            </a:r>
            <a:endParaRPr lang="zh-CN" altLang="en-US" sz="4000" b="1" i="1" smtClean="0"/>
          </a:p>
          <a:p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1259632" y="1556792"/>
            <a:ext cx="194412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Walking</a:t>
            </a:r>
            <a:endParaRPr lang="zh-CN" altLang="en-US" i="1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3491880" y="4005064"/>
            <a:ext cx="1669431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talking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490200" y="11658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4000" b="1" i="1" smtClean="0"/>
              <a:t>    (4) </a:t>
            </a:r>
            <a:r>
              <a:rPr lang="zh-CN" altLang="en-US" sz="4000" b="1" i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i="1" smtClean="0"/>
              <a:t>形式用作条件状语。如：</a:t>
            </a:r>
            <a:endParaRPr lang="zh-CN" altLang="en-US" sz="4000" b="1" i="1" smtClean="0"/>
          </a:p>
          <a:p>
            <a:r>
              <a:rPr lang="en-US" altLang="zh-CN" sz="4000" b="1" i="1" smtClean="0"/>
              <a:t>    ________(turn) to the left, you will see the shop.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(5) </a:t>
            </a:r>
            <a:r>
              <a:rPr lang="zh-CN" altLang="en-US" sz="4000" b="1" i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i="1" smtClean="0"/>
              <a:t>形式用作状语时，可以在前面加连词。如：</a:t>
            </a:r>
            <a:endParaRPr lang="zh-CN" altLang="en-US" sz="4000" b="1" i="1" smtClean="0"/>
          </a:p>
          <a:p>
            <a:r>
              <a:rPr lang="en-US" altLang="zh-CN" sz="4000" b="1" i="1" smtClean="0"/>
              <a:t>   While __________(watch) TV, Grandpa fell asleep.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Though _______(live) near the cinema, I seldom go there.</a:t>
            </a:r>
            <a:endParaRPr lang="zh-CN" altLang="en-US" sz="4000" b="1" i="1"/>
          </a:p>
        </p:txBody>
      </p:sp>
      <p:sp>
        <p:nvSpPr>
          <p:cNvPr id="4" name="矩形 3"/>
          <p:cNvSpPr/>
          <p:nvPr/>
        </p:nvSpPr>
        <p:spPr>
          <a:xfrm>
            <a:off x="1259632" y="908720"/>
            <a:ext cx="18115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Turning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2411760" y="3212976"/>
            <a:ext cx="216046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watching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2843808" y="4293096"/>
            <a:ext cx="1346844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living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US" altLang="zh-CN" sz="4000" b="1" smtClean="0"/>
              <a:t>     (6) </a:t>
            </a:r>
            <a:r>
              <a:rPr lang="zh-CN" altLang="en-US" sz="4000" b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smtClean="0"/>
              <a:t>形式用作状语时，有完成式和被动式。如：</a:t>
            </a:r>
            <a:endParaRPr lang="zh-CN" altLang="en-US" sz="4000" b="1" smtClean="0"/>
          </a:p>
          <a:p>
            <a:r>
              <a:rPr lang="en-US" altLang="zh-CN" sz="4000" b="1" i="1" smtClean="0"/>
              <a:t>    _______________(work) for over 30 years, Mr Wang retired last month.</a:t>
            </a:r>
            <a:endParaRPr lang="en-US" altLang="zh-CN" sz="4000" b="1" i="1" smtClean="0"/>
          </a:p>
          <a:p>
            <a:r>
              <a:rPr lang="en-US" altLang="zh-CN" sz="4000" b="1" i="1" smtClean="0"/>
              <a:t>    __________________(raise) on a farm, Tim knows a lot about farm animals.</a:t>
            </a:r>
            <a:endParaRPr lang="en-US" altLang="zh-CN" sz="4000" b="1" i="1" smtClean="0"/>
          </a:p>
        </p:txBody>
      </p:sp>
      <p:sp>
        <p:nvSpPr>
          <p:cNvPr id="4" name="矩形 3"/>
          <p:cNvSpPr/>
          <p:nvPr/>
        </p:nvSpPr>
        <p:spPr>
          <a:xfrm>
            <a:off x="1331640" y="1556792"/>
            <a:ext cx="3384376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Having worked 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1331640" y="3284984"/>
            <a:ext cx="4392488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i="1" smtClean="0">
                <a:solidFill>
                  <a:srgbClr val="FF0000"/>
                </a:solidFill>
              </a:rPr>
              <a:t>Having been raised 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184576"/>
          </a:xfrm>
        </p:spPr>
        <p:txBody>
          <a:bodyPr>
            <a:normAutofit/>
          </a:bodyPr>
          <a:lstStyle/>
          <a:p>
            <a:r>
              <a:rPr lang="en-US" altLang="zh-CN" sz="4000" b="1" i="1" smtClean="0"/>
              <a:t>    (7) </a:t>
            </a:r>
            <a:r>
              <a:rPr lang="zh-CN" altLang="en-US" sz="4000" b="1" i="1" smtClean="0"/>
              <a:t>动词 </a:t>
            </a:r>
            <a:r>
              <a:rPr lang="en-US" altLang="zh-CN" sz="4000" b="1" i="1" smtClean="0"/>
              <a:t>-ing </a:t>
            </a:r>
            <a:r>
              <a:rPr lang="zh-CN" altLang="en-US" sz="4000" b="1" i="1" smtClean="0"/>
              <a:t>形式用作状语时，其逻辑主语与句子主语一致。如：</a:t>
            </a:r>
            <a:endParaRPr lang="zh-CN" altLang="en-US" sz="4000" b="1" i="1" smtClean="0"/>
          </a:p>
          <a:p>
            <a:r>
              <a:rPr lang="en-US" altLang="zh-CN" sz="4000" b="1" i="1" smtClean="0"/>
              <a:t>   Being tired, John had a rest. (√)</a:t>
            </a:r>
            <a:endParaRPr lang="en-US" altLang="zh-CN" sz="4000" b="1" i="1" smtClean="0"/>
          </a:p>
          <a:p>
            <a:r>
              <a:rPr lang="en-US" altLang="zh-CN" sz="4000" b="1" i="1" smtClean="0"/>
              <a:t>    Being tired, I asked John to have a rest. (×)</a:t>
            </a:r>
            <a:endParaRPr lang="zh-CN" altLang="en-US" sz="4000" b="1" i="1" smtClean="0"/>
          </a:p>
          <a:p>
            <a:endParaRPr lang="zh-CN" altLang="en-US" sz="4000" b="1" i="1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https://d.book118.com/897164015052006025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31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35">
      <vt:lpstr>Arial</vt:lpstr>
      <vt:lpstr>Calibri</vt:lpstr>
      <vt:lpstr>宋体</vt:lpstr>
      <vt:lpstr>Office Theme</vt:lpstr>
      <vt:lpstr>牛津译林版高中英语必修三课件Unit 3  The world online  Grammar and usage  Verb-ing forms as attributives, adverbials and object complements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2024-08-29T20:37:19.236</cp:lastPrinted>
  <dcterms:created xsi:type="dcterms:W3CDTF">2024-08-29T12:37:19Z</dcterms:created>
  <dcterms:modified xsi:type="dcterms:W3CDTF">2024-08-29T12:37:21Z</dcterms:modified>
</cp:coreProperties>
</file>