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3FF8D7A-22EC-49B1-ABE6-B99D9B9ABF51}"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 name="PlaceHolder 1"/>
          <p:cNvSpPr>
            <a:spLocks noGrp="1"/>
          </p:cNvSpPr>
          <p:nvPr>
            <p:ph type="sldImg"/>
          </p:nvPr>
        </p:nvSpPr>
        <p:spPr>
          <a:xfrm>
            <a:off x="685800" y="1143000"/>
            <a:ext cx="5486040" cy="3085920"/>
          </a:xfrm>
          <a:prstGeom prst="rect">
            <a:avLst/>
          </a:prstGeom>
          <a:ln w="0">
            <a:noFill/>
          </a:ln>
        </p:spPr>
      </p:sp>
      <p:sp>
        <p:nvSpPr>
          <p:cNvPr id="39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2" name="PlaceHolder 1"/>
          <p:cNvSpPr>
            <a:spLocks noGrp="1"/>
          </p:cNvSpPr>
          <p:nvPr>
            <p:ph type="sldImg"/>
          </p:nvPr>
        </p:nvSpPr>
        <p:spPr>
          <a:xfrm>
            <a:off x="685800" y="1143000"/>
            <a:ext cx="5486040" cy="3085920"/>
          </a:xfrm>
          <a:prstGeom prst="rect">
            <a:avLst/>
          </a:prstGeom>
          <a:ln w="0">
            <a:noFill/>
          </a:ln>
        </p:spPr>
      </p:sp>
      <p:sp>
        <p:nvSpPr>
          <p:cNvPr id="39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5" name="PlaceHolder 1"/>
          <p:cNvSpPr>
            <a:spLocks noGrp="1"/>
          </p:cNvSpPr>
          <p:nvPr>
            <p:ph type="sldImg"/>
          </p:nvPr>
        </p:nvSpPr>
        <p:spPr>
          <a:xfrm>
            <a:off x="685800" y="1143000"/>
            <a:ext cx="5486040" cy="3085920"/>
          </a:xfrm>
          <a:prstGeom prst="rect">
            <a:avLst/>
          </a:prstGeom>
          <a:ln w="0">
            <a:noFill/>
          </a:ln>
        </p:spPr>
      </p:sp>
      <p:sp>
        <p:nvSpPr>
          <p:cNvPr id="39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8" name="PlaceHolder 1"/>
          <p:cNvSpPr>
            <a:spLocks noGrp="1"/>
          </p:cNvSpPr>
          <p:nvPr>
            <p:ph type="sldImg"/>
          </p:nvPr>
        </p:nvSpPr>
        <p:spPr>
          <a:xfrm>
            <a:off x="685800" y="1143000"/>
            <a:ext cx="5486040" cy="3085920"/>
          </a:xfrm>
          <a:prstGeom prst="rect">
            <a:avLst/>
          </a:prstGeom>
          <a:ln w="0">
            <a:noFill/>
          </a:ln>
        </p:spPr>
      </p:sp>
      <p:sp>
        <p:nvSpPr>
          <p:cNvPr id="39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1" name="PlaceHolder 1"/>
          <p:cNvSpPr>
            <a:spLocks noGrp="1"/>
          </p:cNvSpPr>
          <p:nvPr>
            <p:ph type="sldImg"/>
          </p:nvPr>
        </p:nvSpPr>
        <p:spPr>
          <a:xfrm>
            <a:off x="685800" y="1143000"/>
            <a:ext cx="5486040" cy="3085920"/>
          </a:xfrm>
          <a:prstGeom prst="rect">
            <a:avLst/>
          </a:prstGeom>
          <a:ln w="0">
            <a:noFill/>
          </a:ln>
        </p:spPr>
      </p:sp>
      <p:sp>
        <p:nvSpPr>
          <p:cNvPr id="40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4" name="PlaceHolder 1"/>
          <p:cNvSpPr>
            <a:spLocks noGrp="1"/>
          </p:cNvSpPr>
          <p:nvPr>
            <p:ph type="sldImg"/>
          </p:nvPr>
        </p:nvSpPr>
        <p:spPr>
          <a:xfrm>
            <a:off x="685800" y="1143000"/>
            <a:ext cx="5486040" cy="3085920"/>
          </a:xfrm>
          <a:prstGeom prst="rect">
            <a:avLst/>
          </a:prstGeom>
          <a:ln w="0">
            <a:noFill/>
          </a:ln>
        </p:spPr>
      </p:sp>
      <p:sp>
        <p:nvSpPr>
          <p:cNvPr id="40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7" name="PlaceHolder 1"/>
          <p:cNvSpPr>
            <a:spLocks noGrp="1"/>
          </p:cNvSpPr>
          <p:nvPr>
            <p:ph type="sldImg"/>
          </p:nvPr>
        </p:nvSpPr>
        <p:spPr>
          <a:xfrm>
            <a:off x="685800" y="1143000"/>
            <a:ext cx="5486040" cy="3085920"/>
          </a:xfrm>
          <a:prstGeom prst="rect">
            <a:avLst/>
          </a:prstGeom>
          <a:ln w="0">
            <a:noFill/>
          </a:ln>
        </p:spPr>
      </p:sp>
      <p:sp>
        <p:nvSpPr>
          <p:cNvPr id="408"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9"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0" name="PlaceHolder 1"/>
          <p:cNvSpPr>
            <a:spLocks noGrp="1"/>
          </p:cNvSpPr>
          <p:nvPr>
            <p:ph type="sldImg"/>
          </p:nvPr>
        </p:nvSpPr>
        <p:spPr>
          <a:xfrm>
            <a:off x="685800" y="1143000"/>
            <a:ext cx="5486040" cy="3085920"/>
          </a:xfrm>
          <a:prstGeom prst="rect">
            <a:avLst/>
          </a:prstGeom>
          <a:ln w="0">
            <a:noFill/>
          </a:ln>
        </p:spPr>
      </p:sp>
      <p:sp>
        <p:nvSpPr>
          <p:cNvPr id="411"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2"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3" name="PlaceHolder 1"/>
          <p:cNvSpPr>
            <a:spLocks noGrp="1"/>
          </p:cNvSpPr>
          <p:nvPr>
            <p:ph type="sldImg"/>
          </p:nvPr>
        </p:nvSpPr>
        <p:spPr>
          <a:xfrm>
            <a:off x="685800" y="1143000"/>
            <a:ext cx="5486040" cy="3085920"/>
          </a:xfrm>
          <a:prstGeom prst="rect">
            <a:avLst/>
          </a:prstGeom>
          <a:ln w="0">
            <a:noFill/>
          </a:ln>
        </p:spPr>
      </p:sp>
      <p:sp>
        <p:nvSpPr>
          <p:cNvPr id="414" name="PlaceHolder 2"/>
          <p:cNvSpPr>
            <a:spLocks noGrp="1"/>
          </p:cNvSpPr>
          <p:nvPr>
            <p:ph type="body" idx="46"/>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5" name="PlaceHolder 3"/>
          <p:cNvSpPr>
            <a:spLocks noGrp="1"/>
          </p:cNvSpPr>
          <p:nvPr>
            <p:ph type="sldNum" idx="4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E0B17A-D213-4672-89FF-FCB0AF42F6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CC96D2-9053-4BA7-AFEC-FB855D4F03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5598A8-C63C-404A-883E-CEE2AF6E21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40F6C7-F9E2-494D-8D19-DE48223775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A235CF-F8FE-4575-B255-2FCAC316A2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5182F2-6CC2-4084-87BE-6D5D74BE6C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C4B460-AE54-4234-9446-509D603D0C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B72937-B825-4A12-A437-07D692193A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E7FC61-27F3-4C63-9834-8A5A9421E8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838AFA-00C4-403F-B107-FE01D4F363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423E31-95DF-479F-96A9-E72CA8F745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D636CC3-DA82-40D6-AA45-4DE952F21F8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E854E39-FBC6-4CBE-A984-19EFDC7EF95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02111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Freeform 5"/>
          <p:cNvSpPr/>
          <p:nvPr/>
        </p:nvSpPr>
        <p:spPr>
          <a:xfrm>
            <a:off x="0" y="418464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人工智能助力教学模式创新</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lt1"/>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Freeform 5"/>
          <p:cNvSpPr/>
          <p:nvPr/>
        </p:nvSpPr>
        <p:spPr>
          <a:xfrm rot="10800000">
            <a:off x="459360" y="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人工智能在教学中的应用</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人工智能在教学创新中的挑战与机遇</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人工智能教学模式的实践案例</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人工智能教学模式的未来发展</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人工智能教学的社会影响</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1</a:t>
            </a:r>
            <a:r>
              <a:rPr lang="zh-CN" sz="3600" b="1" strike="noStrike" spc="299">
                <a:solidFill>
                  <a:schemeClr val="lt1"/>
                </a:solidFill>
                <a:latin typeface="Arial"/>
                <a:ea typeface="微软雅黑"/>
              </a:rPr>
              <a:t>章 人工智能在教学中的应用</a:t>
            </a:r>
            <a:endParaRPr lang="en-US" sz="3600" b="0" strike="noStrike" spc="-1">
              <a:solidFill>
                <a:schemeClr val="dk1"/>
              </a:solidFill>
              <a:latin typeface="Arial"/>
            </a:endParaRPr>
          </a:p>
        </p:txBody>
      </p:sp>
      <p:sp>
        <p:nvSpPr>
          <p:cNvPr id="8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82"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3"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人工智能概述</a:t>
            </a:r>
            <a:endParaRPr lang="en-US" sz="2800" b="0" strike="noStrike" spc="-1">
              <a:solidFill>
                <a:srgbClr val="FFFFFF"/>
              </a:solidFill>
              <a:latin typeface="Arial"/>
            </a:endParaRPr>
          </a:p>
        </p:txBody>
      </p:sp>
      <p:sp>
        <p:nvSpPr>
          <p:cNvPr id="8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人工智能是一种模拟人类智能的技术，包括机器学习、自然语言处理等。在教育领域，人工智能可以帮助优化教学方式和提高学习效率。</a:t>
            </a:r>
            <a:endParaRPr lang="en-US" sz="1800" b="0" strike="noStrike" spc="-1">
              <a:solidFill>
                <a:srgbClr val="FFFFFF"/>
              </a:solidFill>
              <a:latin typeface="Arial"/>
            </a:endParaRPr>
          </a:p>
        </p:txBody>
      </p:sp>
      <p:sp>
        <p:nvSpPr>
          <p:cNvPr id="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88"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9"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0"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根据学生的学习情况和兴趣制定</a:t>
            </a:r>
            <a:endParaRPr lang="en-US" sz="1600" b="0" strike="noStrike" spc="-1">
              <a:solidFill>
                <a:srgbClr val="FFFFFF"/>
              </a:solidFill>
              <a:latin typeface="Arial"/>
            </a:endParaRPr>
          </a:p>
        </p:txBody>
      </p:sp>
      <p:sp>
        <p:nvSpPr>
          <p:cNvPr id="9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个性化学习</a:t>
            </a:r>
            <a:endParaRPr lang="en-US" sz="3600" b="0" strike="noStrike" spc="-1">
              <a:solidFill>
                <a:schemeClr val="dk1"/>
              </a:solidFill>
              <a:latin typeface="Arial"/>
            </a:endParaRPr>
          </a:p>
        </p:txBody>
      </p:sp>
      <p:sp>
        <p:nvSpPr>
          <p:cNvPr id="92"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定制化学习计划</a:t>
            </a:r>
            <a:endParaRPr lang="en-US" sz="2000" b="0" strike="noStrike" spc="-1">
              <a:solidFill>
                <a:srgbClr val="FFFFFF"/>
              </a:solidFill>
              <a:latin typeface="Arial"/>
            </a:endParaRPr>
          </a:p>
        </p:txBody>
      </p:sp>
      <p:sp>
        <p:nvSpPr>
          <p:cNvPr id="93"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更好地满足学生的需求，提高学习效果</a:t>
            </a:r>
            <a:endParaRPr lang="en-US" sz="1600" b="0" strike="noStrike" spc="-1">
              <a:solidFill>
                <a:srgbClr val="FFFFFF"/>
              </a:solidFill>
              <a:latin typeface="Arial"/>
            </a:endParaRPr>
          </a:p>
        </p:txBody>
      </p:sp>
      <p:sp>
        <p:nvSpPr>
          <p:cNvPr id="94"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满足学生需求</a:t>
            </a:r>
            <a:endParaRPr lang="en-US" sz="2000" b="0" strike="noStrike" spc="-1">
              <a:solidFill>
                <a:srgbClr val="FFFFFF"/>
              </a:solidFill>
              <a:latin typeface="Arial"/>
            </a:endParaRPr>
          </a:p>
        </p:txBody>
      </p:sp>
      <p:sp>
        <p:nvSpPr>
          <p:cNvPr id="95"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96"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97"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98"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9"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0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智能教辅</a:t>
            </a:r>
            <a:endParaRPr lang="en-US" sz="3600" b="0" strike="noStrike" spc="-1">
              <a:solidFill>
                <a:schemeClr val="dk1"/>
              </a:solidFill>
              <a:latin typeface="Arial"/>
            </a:endParaRPr>
          </a:p>
        </p:txBody>
      </p:sp>
      <p:sp>
        <p:nvSpPr>
          <p:cNvPr id="10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帮助学生解决学习中遇到的问题</a:t>
            </a:r>
            <a:endParaRPr lang="en-US" sz="1600" b="0" strike="noStrike" spc="-1">
              <a:solidFill>
                <a:srgbClr val="FFFFFF"/>
              </a:solidFill>
              <a:latin typeface="Arial"/>
            </a:endParaRPr>
          </a:p>
        </p:txBody>
      </p:sp>
      <p:sp>
        <p:nvSpPr>
          <p:cNvPr id="10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高效掌握知识</a:t>
            </a:r>
            <a:endParaRPr lang="en-US" sz="2000" b="0" strike="noStrike" spc="-1">
              <a:solidFill>
                <a:srgbClr val="FFFFFF"/>
              </a:solidFill>
              <a:latin typeface="Arial"/>
            </a:endParaRPr>
          </a:p>
        </p:txBody>
      </p:sp>
      <p:sp>
        <p:nvSpPr>
          <p:cNvPr id="10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0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0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10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学生可以更加高效地掌握知识，提高学习成绩</a:t>
            </a:r>
            <a:endParaRPr lang="en-US" sz="1600" b="0" strike="noStrike" spc="-1">
              <a:solidFill>
                <a:srgbClr val="FFFFFF"/>
              </a:solidFill>
              <a:latin typeface="Arial"/>
            </a:endParaRPr>
          </a:p>
        </p:txBody>
      </p:sp>
      <p:sp>
        <p:nvSpPr>
          <p:cNvPr id="10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提高学习成绩</a:t>
            </a:r>
            <a:endParaRPr lang="en-US" sz="2000" b="0" strike="noStrike" spc="-1">
              <a:solidFill>
                <a:srgbClr val="FFFFFF"/>
              </a:solidFill>
              <a:latin typeface="Arial"/>
            </a:endParaRPr>
          </a:p>
        </p:txBody>
      </p:sp>
      <p:sp>
        <p:nvSpPr>
          <p:cNvPr id="110"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安全便捷学习环境</a:t>
            </a:r>
            <a:endParaRPr lang="en-US" sz="1800" b="0" strike="noStrike" spc="-1">
              <a:solidFill>
                <a:srgbClr val="FFFFFF"/>
              </a:solidFill>
              <a:latin typeface="Arial"/>
            </a:endParaRPr>
          </a:p>
        </p:txBody>
      </p:sp>
      <p:sp>
        <p:nvSpPr>
          <p:cNvPr id="114"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提供更安全、便捷的学习环境</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帮助学生更好地理解实验原理</a:t>
            </a:r>
            <a:endParaRPr lang="en-US" sz="1400" b="0" strike="noStrike" spc="-1">
              <a:solidFill>
                <a:srgbClr val="FFFFFF"/>
              </a:solidFill>
              <a:latin typeface="Arial"/>
            </a:endParaRPr>
          </a:p>
        </p:txBody>
      </p:sp>
      <p:sp>
        <p:nvSpPr>
          <p:cNvPr id="11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17"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1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20"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2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虚拟实验室</a:t>
            </a:r>
            <a:endParaRPr lang="en-US" sz="3600" b="0" strike="noStrike" spc="-1">
              <a:solidFill>
                <a:schemeClr val="dk1"/>
              </a:solidFill>
              <a:latin typeface="Arial"/>
            </a:endParaRPr>
          </a:p>
        </p:txBody>
      </p:sp>
      <p:sp>
        <p:nvSpPr>
          <p:cNvPr id="12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建立虚拟实验室</a:t>
            </a:r>
            <a:endParaRPr lang="en-US" sz="1800" b="0" strike="noStrike" spc="-1">
              <a:solidFill>
                <a:srgbClr val="FFFFFF"/>
              </a:solidFill>
              <a:latin typeface="Arial"/>
            </a:endParaRPr>
          </a:p>
        </p:txBody>
      </p:sp>
      <p:sp>
        <p:nvSpPr>
          <p:cNvPr id="124"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借助人工智能技术</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让学生进行各种实验</a:t>
            </a:r>
            <a:endParaRPr lang="en-US" sz="14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结尾</a:t>
            </a:r>
            <a:endParaRPr lang="en-US" sz="3600" b="0" strike="noStrike" spc="-1">
              <a:solidFill>
                <a:schemeClr val="dk1"/>
              </a:solidFill>
              <a:latin typeface="Arial"/>
            </a:endParaRPr>
          </a:p>
        </p:txBody>
      </p:sp>
      <p:sp>
        <p:nvSpPr>
          <p:cNvPr id="127"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通过人工智能在教学中的应用，可以实现教学模式的创新和升级，为学生提供更加个性化、高效的学习体验，促进教育领域的发展。</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2</a:t>
            </a:r>
            <a:r>
              <a:rPr lang="zh-CN" sz="3600" b="1" strike="noStrike" spc="299">
                <a:solidFill>
                  <a:schemeClr val="lt1"/>
                </a:solidFill>
                <a:latin typeface="Arial"/>
                <a:ea typeface="微软雅黑"/>
              </a:rPr>
              <a:t>章 人工智能在教学创新中的挑战与机遇</a:t>
            </a:r>
            <a:endParaRPr lang="en-US" sz="3600" b="0" strike="noStrike" spc="-1">
              <a:solidFill>
                <a:schemeClr val="dk1"/>
              </a:solidFill>
              <a:latin typeface="Arial"/>
            </a:endParaRPr>
          </a:p>
        </p:txBody>
      </p:sp>
      <p:sp>
        <p:nvSpPr>
          <p:cNvPr id="13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31"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2"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3"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挑战</a:t>
            </a:r>
            <a:endParaRPr lang="en-US" sz="3600" b="0" strike="noStrike" spc="-1">
              <a:solidFill>
                <a:schemeClr val="dk1"/>
              </a:solidFill>
              <a:latin typeface="Arial"/>
            </a:endParaRPr>
          </a:p>
        </p:txBody>
      </p:sp>
      <p:sp>
        <p:nvSpPr>
          <p:cNvPr id="134"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人工智能技术在教学创新中面临着诸多挑战，其中算法不够成熟是一个重要问题。同时，教师和学生对人工智能教学模式的接受程度也是值得关注的挑战所在。</a:t>
            </a:r>
            <a:endParaRPr lang="en-US" sz="20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5"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6"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需要持续改进和优化</a:t>
            </a:r>
            <a:endParaRPr lang="en-US" sz="1600" b="0" strike="noStrike" spc="-1">
              <a:solidFill>
                <a:srgbClr val="FFFFFF"/>
              </a:solidFill>
              <a:latin typeface="Arial"/>
            </a:endParaRPr>
          </a:p>
        </p:txBody>
      </p:sp>
      <p:sp>
        <p:nvSpPr>
          <p:cNvPr id="13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挑战</a:t>
            </a:r>
            <a:endParaRPr lang="en-US" sz="3600" b="0" strike="noStrike" spc="-1">
              <a:solidFill>
                <a:schemeClr val="dk1"/>
              </a:solidFill>
              <a:latin typeface="Arial"/>
            </a:endParaRPr>
          </a:p>
        </p:txBody>
      </p:sp>
      <p:sp>
        <p:nvSpPr>
          <p:cNvPr id="138"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算法不够成熟</a:t>
            </a:r>
            <a:endParaRPr lang="en-US" sz="2000" b="0" strike="noStrike" spc="-1">
              <a:solidFill>
                <a:srgbClr val="FFFFFF"/>
              </a:solidFill>
              <a:latin typeface="Arial"/>
            </a:endParaRPr>
          </a:p>
        </p:txBody>
      </p:sp>
      <p:sp>
        <p:nvSpPr>
          <p:cNvPr id="139"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教师和学生态度不一</a:t>
            </a:r>
            <a:endParaRPr lang="en-US" sz="1600" b="0" strike="noStrike" spc="-1">
              <a:solidFill>
                <a:srgbClr val="FFFFFF"/>
              </a:solidFill>
              <a:latin typeface="Arial"/>
            </a:endParaRPr>
          </a:p>
        </p:txBody>
      </p:sp>
      <p:sp>
        <p:nvSpPr>
          <p:cNvPr id="140"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接受程度有差异</a:t>
            </a:r>
            <a:endParaRPr lang="en-US" sz="2000" b="0" strike="noStrike" spc="-1">
              <a:solidFill>
                <a:srgbClr val="FFFFFF"/>
              </a:solidFill>
              <a:latin typeface="Arial"/>
            </a:endParaRPr>
          </a:p>
        </p:txBody>
      </p:sp>
      <p:sp>
        <p:nvSpPr>
          <p:cNvPr id="141"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42"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143"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44"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5"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4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机遇</a:t>
            </a:r>
            <a:endParaRPr lang="en-US" sz="3600" b="0" strike="noStrike" spc="-1">
              <a:solidFill>
                <a:schemeClr val="dk1"/>
              </a:solidFill>
              <a:latin typeface="Arial"/>
            </a:endParaRPr>
          </a:p>
        </p:txBody>
      </p:sp>
      <p:sp>
        <p:nvSpPr>
          <p:cNvPr id="147"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人工智能为教学带来了巨大的机遇，通过人工智能技术，教师可以更好地把握学生的学习情况，提供更有针对性的个性化教学。同时，人工智能还可以辅助教师完成教学任务，提高教学效率。</a:t>
            </a:r>
            <a:endParaRPr lang="en-US" sz="20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8"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4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机遇</a:t>
            </a:r>
            <a:endParaRPr lang="en-US" sz="3600" b="0" strike="noStrike" spc="-1">
              <a:solidFill>
                <a:schemeClr val="dk1"/>
              </a:solidFill>
              <a:latin typeface="Arial"/>
            </a:endParaRPr>
          </a:p>
        </p:txBody>
      </p:sp>
      <p:sp>
        <p:nvSpPr>
          <p:cNvPr id="15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根据学生学习情况定制教学计划</a:t>
            </a:r>
            <a:endParaRPr lang="en-US" sz="1600" b="0" strike="noStrike" spc="-1">
              <a:solidFill>
                <a:srgbClr val="FFFFFF"/>
              </a:solidFill>
              <a:latin typeface="Arial"/>
            </a:endParaRPr>
          </a:p>
        </p:txBody>
      </p:sp>
      <p:sp>
        <p:nvSpPr>
          <p:cNvPr id="15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个性化教学</a:t>
            </a:r>
            <a:endParaRPr lang="en-US" sz="2000" b="0" strike="noStrike" spc="-1">
              <a:solidFill>
                <a:srgbClr val="FFFFFF"/>
              </a:solidFill>
              <a:latin typeface="Arial"/>
            </a:endParaRPr>
          </a:p>
        </p:txBody>
      </p:sp>
      <p:sp>
        <p:nvSpPr>
          <p:cNvPr id="15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5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5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15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辅助教师完成教学任务</a:t>
            </a:r>
            <a:endParaRPr lang="en-US" sz="1600" b="0" strike="noStrike" spc="-1">
              <a:solidFill>
                <a:srgbClr val="FFFFFF"/>
              </a:solidFill>
              <a:latin typeface="Arial"/>
            </a:endParaRPr>
          </a:p>
        </p:txBody>
      </p:sp>
      <p:sp>
        <p:nvSpPr>
          <p:cNvPr id="15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教学效率提升</a:t>
            </a:r>
            <a:endParaRPr lang="en-US" sz="2000" b="0" strike="noStrike" spc="-1">
              <a:solidFill>
                <a:srgbClr val="FFFFFF"/>
              </a:solidFill>
              <a:latin typeface="Arial"/>
            </a:endParaRPr>
          </a:p>
        </p:txBody>
      </p:sp>
      <p:sp>
        <p:nvSpPr>
          <p:cNvPr id="159"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0"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1"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教学模式创新</a:t>
            </a:r>
            <a:endParaRPr lang="en-US" sz="3600" b="0" strike="noStrike" spc="-1">
              <a:solidFill>
                <a:schemeClr val="dk1"/>
              </a:solidFill>
              <a:latin typeface="Arial"/>
            </a:endParaRPr>
          </a:p>
        </p:txBody>
      </p:sp>
      <p:sp>
        <p:nvSpPr>
          <p:cNvPr id="162"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借助人工智能技术，教学模式得以创新和改进，打破传统的教学模式，实现更灵活、多样化的教学方式。这种教学模式创新可以激发学生学习的兴趣和提高学习积极性。</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3"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学习积极性</a:t>
            </a:r>
            <a:endParaRPr lang="en-US" sz="1800" b="0" strike="noStrike" spc="-1">
              <a:solidFill>
                <a:srgbClr val="FFFFFF"/>
              </a:solidFill>
              <a:latin typeface="Arial"/>
            </a:endParaRPr>
          </a:p>
        </p:txBody>
      </p:sp>
      <p:sp>
        <p:nvSpPr>
          <p:cNvPr id="166"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激发学生学习兴趣</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提高学生自主学习能力</a:t>
            </a:r>
            <a:endParaRPr lang="en-US" sz="1400" b="0" strike="noStrike" spc="-1">
              <a:solidFill>
                <a:srgbClr val="FFFFFF"/>
              </a:solidFill>
              <a:latin typeface="Arial"/>
            </a:endParaRPr>
          </a:p>
        </p:txBody>
      </p:sp>
      <p:sp>
        <p:nvSpPr>
          <p:cNvPr id="16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效果提升</a:t>
            </a:r>
            <a:endParaRPr lang="en-US" sz="1800" b="0" strike="noStrike" spc="-1">
              <a:solidFill>
                <a:srgbClr val="FFFFFF"/>
              </a:solidFill>
              <a:latin typeface="Arial"/>
            </a:endParaRPr>
          </a:p>
        </p:txBody>
      </p:sp>
      <p:sp>
        <p:nvSpPr>
          <p:cNvPr id="169"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提高学习效果</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促进学生发展</a:t>
            </a:r>
            <a:endParaRPr lang="en-US" sz="1400" b="0" strike="noStrike" spc="-1">
              <a:solidFill>
                <a:srgbClr val="FFFFFF"/>
              </a:solidFill>
              <a:latin typeface="Arial"/>
            </a:endParaRPr>
          </a:p>
        </p:txBody>
      </p:sp>
      <p:sp>
        <p:nvSpPr>
          <p:cNvPr id="17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实用性</a:t>
            </a:r>
            <a:endParaRPr lang="en-US" sz="1800" b="0" strike="noStrike" spc="-1">
              <a:solidFill>
                <a:srgbClr val="FFFFFF"/>
              </a:solidFill>
              <a:latin typeface="Arial"/>
            </a:endParaRPr>
          </a:p>
        </p:txBody>
      </p:sp>
      <p:sp>
        <p:nvSpPr>
          <p:cNvPr id="172"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与现实结合</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培养实践能力</a:t>
            </a:r>
            <a:endParaRPr lang="en-US" sz="1400" b="0" strike="noStrike" spc="-1">
              <a:solidFill>
                <a:srgbClr val="FFFFFF"/>
              </a:solidFill>
              <a:latin typeface="Arial"/>
            </a:endParaRPr>
          </a:p>
        </p:txBody>
      </p:sp>
      <p:sp>
        <p:nvSpPr>
          <p:cNvPr id="17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教学模式创新</a:t>
            </a:r>
            <a:endParaRPr lang="en-US" sz="3600" b="0" strike="noStrike" spc="-1">
              <a:solidFill>
                <a:schemeClr val="dk1"/>
              </a:solidFill>
              <a:latin typeface="Arial"/>
            </a:endParaRPr>
          </a:p>
        </p:txBody>
      </p:sp>
      <p:sp>
        <p:nvSpPr>
          <p:cNvPr id="17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创新性</a:t>
            </a:r>
            <a:endParaRPr lang="en-US" sz="1800" b="0" strike="noStrike" spc="-1">
              <a:solidFill>
                <a:srgbClr val="FFFFFF"/>
              </a:solidFill>
              <a:latin typeface="Arial"/>
            </a:endParaRPr>
          </a:p>
        </p:txBody>
      </p:sp>
      <p:sp>
        <p:nvSpPr>
          <p:cNvPr id="176"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灵活多样的教学方式</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尝试新的教学方法</a:t>
            </a:r>
            <a:endParaRPr lang="en-US" sz="14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7"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教学资源共享</a:t>
            </a:r>
            <a:endParaRPr lang="en-US" sz="3600" b="0" strike="noStrike" spc="-1">
              <a:solidFill>
                <a:schemeClr val="dk1"/>
              </a:solidFill>
              <a:latin typeface="Arial"/>
            </a:endParaRPr>
          </a:p>
        </p:txBody>
      </p:sp>
      <p:sp>
        <p:nvSpPr>
          <p:cNvPr id="179"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人工智能技术可以帮助教师更好地管理和共享教学资源，通过人工智能平台分享优质教学资源，提高教学质量，促进教学模式创新的发展。</a:t>
            </a:r>
            <a:endParaRPr lang="en-US" sz="20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81"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便捷管理教学资料</a:t>
            </a:r>
            <a:endParaRPr lang="en-US" sz="1600" b="0" strike="noStrike" spc="-1">
              <a:solidFill>
                <a:srgbClr val="FFFFFF"/>
              </a:solidFill>
              <a:latin typeface="Arial"/>
            </a:endParaRPr>
          </a:p>
        </p:txBody>
      </p:sp>
      <p:sp>
        <p:nvSpPr>
          <p:cNvPr id="18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教学资源共享</a:t>
            </a:r>
            <a:endParaRPr lang="en-US" sz="3600" b="0" strike="noStrike" spc="-1">
              <a:solidFill>
                <a:schemeClr val="dk1"/>
              </a:solidFill>
              <a:latin typeface="Arial"/>
            </a:endParaRPr>
          </a:p>
        </p:txBody>
      </p:sp>
      <p:sp>
        <p:nvSpPr>
          <p:cNvPr id="183"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管理资源</a:t>
            </a:r>
            <a:endParaRPr lang="en-US" sz="2000" b="0" strike="noStrike" spc="-1">
              <a:solidFill>
                <a:srgbClr val="FFFFFF"/>
              </a:solidFill>
              <a:latin typeface="Arial"/>
            </a:endParaRPr>
          </a:p>
        </p:txBody>
      </p:sp>
      <p:sp>
        <p:nvSpPr>
          <p:cNvPr id="184"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与他人分享教学资源</a:t>
            </a:r>
            <a:endParaRPr lang="en-US" sz="1600" b="0" strike="noStrike" spc="-1">
              <a:solidFill>
                <a:srgbClr val="FFFFFF"/>
              </a:solidFill>
              <a:latin typeface="Arial"/>
            </a:endParaRPr>
          </a:p>
        </p:txBody>
      </p:sp>
      <p:sp>
        <p:nvSpPr>
          <p:cNvPr id="185"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共享资源</a:t>
            </a:r>
            <a:endParaRPr lang="en-US" sz="2000" b="0" strike="noStrike" spc="-1">
              <a:solidFill>
                <a:srgbClr val="FFFFFF"/>
              </a:solidFill>
              <a:latin typeface="Arial"/>
            </a:endParaRPr>
          </a:p>
        </p:txBody>
      </p:sp>
      <p:sp>
        <p:nvSpPr>
          <p:cNvPr id="186"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优化学习资源</a:t>
            </a:r>
            <a:endParaRPr lang="en-US" sz="1600" b="0" strike="noStrike" spc="-1">
              <a:solidFill>
                <a:srgbClr val="FFFFFF"/>
              </a:solidFill>
              <a:latin typeface="Arial"/>
            </a:endParaRPr>
          </a:p>
        </p:txBody>
      </p:sp>
      <p:sp>
        <p:nvSpPr>
          <p:cNvPr id="187"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提高质量</a:t>
            </a:r>
            <a:endParaRPr lang="en-US" sz="2000" b="0" strike="noStrike" spc="-1">
              <a:solidFill>
                <a:srgbClr val="FFFFFF"/>
              </a:solidFill>
              <a:latin typeface="Arial"/>
            </a:endParaRPr>
          </a:p>
        </p:txBody>
      </p:sp>
      <p:sp>
        <p:nvSpPr>
          <p:cNvPr id="188"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89"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9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3</a:t>
            </a:r>
            <a:r>
              <a:rPr lang="zh-CN" sz="3600" b="1" strike="noStrike" spc="299">
                <a:solidFill>
                  <a:schemeClr val="lt1"/>
                </a:solidFill>
                <a:latin typeface="Arial"/>
                <a:ea typeface="微软雅黑"/>
              </a:rPr>
              <a:t>章 人工智能教学模式的实践案例</a:t>
            </a:r>
            <a:endParaRPr lang="en-US" sz="3600" b="0" strike="noStrike" spc="-1">
              <a:solidFill>
                <a:schemeClr val="dk1"/>
              </a:solidFill>
              <a:latin typeface="Arial"/>
            </a:endParaRPr>
          </a:p>
        </p:txBody>
      </p:sp>
      <p:sp>
        <p:nvSpPr>
          <p:cNvPr id="19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93"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4"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满足学生学习需求</a:t>
            </a:r>
            <a:endParaRPr lang="en-US" sz="1800" b="0" strike="noStrike" spc="-1">
              <a:solidFill>
                <a:srgbClr val="FFFFFF"/>
              </a:solidFill>
              <a:latin typeface="Arial"/>
            </a:endParaRPr>
          </a:p>
        </p:txBody>
      </p:sp>
      <p:sp>
        <p:nvSpPr>
          <p:cNvPr id="197"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虚拟教师可以更好地满足学生的学习需求，帮助他们更高效地学习。</a:t>
            </a:r>
            <a:endParaRPr lang="en-US" sz="1400" b="0" strike="noStrike" spc="-1">
              <a:solidFill>
                <a:srgbClr val="FFFFFF"/>
              </a:solidFill>
              <a:latin typeface="Arial"/>
            </a:endParaRPr>
          </a:p>
        </p:txBody>
      </p:sp>
      <p:sp>
        <p:nvSpPr>
          <p:cNvPr id="19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9"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200"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20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203"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20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虚拟教师</a:t>
            </a:r>
            <a:endParaRPr lang="en-US" sz="3600" b="0" strike="noStrike" spc="-1">
              <a:solidFill>
                <a:schemeClr val="dk1"/>
              </a:solidFill>
              <a:latin typeface="Arial"/>
            </a:endParaRPr>
          </a:p>
        </p:txBody>
      </p:sp>
      <p:sp>
        <p:nvSpPr>
          <p:cNvPr id="20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24</a:t>
            </a:r>
            <a:r>
              <a:rPr lang="zh-CN" sz="1800" b="1" strike="noStrike" spc="-1">
                <a:solidFill>
                  <a:schemeClr val="lt1"/>
                </a:solidFill>
                <a:latin typeface="微软雅黑"/>
                <a:ea typeface="微软雅黑"/>
              </a:rPr>
              <a:t>小时在线答疑服务</a:t>
            </a:r>
            <a:endParaRPr lang="en-US" sz="1800" b="0" strike="noStrike" spc="-1">
              <a:solidFill>
                <a:srgbClr val="FFFFFF"/>
              </a:solidFill>
              <a:latin typeface="Arial"/>
            </a:endParaRPr>
          </a:p>
        </p:txBody>
      </p:sp>
      <p:sp>
        <p:nvSpPr>
          <p:cNvPr id="207"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人工智能虚拟教师可以全天候为学生提供答疑解惑服务。</a:t>
            </a:r>
            <a:endParaRPr lang="en-US" sz="14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8"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20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智能辅导员</a:t>
            </a:r>
            <a:endParaRPr lang="en-US" sz="3600" b="0" strike="noStrike" spc="-1">
              <a:solidFill>
                <a:schemeClr val="dk1"/>
              </a:solidFill>
              <a:latin typeface="Arial"/>
            </a:endParaRPr>
          </a:p>
        </p:txBody>
      </p:sp>
      <p:sp>
        <p:nvSpPr>
          <p:cNvPr id="21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个性化设计学习计划</a:t>
            </a:r>
            <a:endParaRPr lang="en-US" sz="1600" b="0" strike="noStrike" spc="-1">
              <a:solidFill>
                <a:srgbClr val="FFFFFF"/>
              </a:solidFill>
              <a:latin typeface="Arial"/>
            </a:endParaRPr>
          </a:p>
        </p:txBody>
      </p:sp>
      <p:sp>
        <p:nvSpPr>
          <p:cNvPr id="21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规划学习路线</a:t>
            </a:r>
            <a:endParaRPr lang="en-US" sz="2000" b="0" strike="noStrike" spc="-1">
              <a:solidFill>
                <a:srgbClr val="FFFFFF"/>
              </a:solidFill>
              <a:latin typeface="Arial"/>
            </a:endParaRPr>
          </a:p>
        </p:txBody>
      </p:sp>
      <p:sp>
        <p:nvSpPr>
          <p:cNvPr id="21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1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1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1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21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1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根据学生情况提供指导建议</a:t>
            </a:r>
            <a:endParaRPr lang="en-US" sz="1600" b="0" strike="noStrike" spc="-1">
              <a:solidFill>
                <a:srgbClr val="FFFFFF"/>
              </a:solidFill>
              <a:latin typeface="Arial"/>
            </a:endParaRPr>
          </a:p>
        </p:txBody>
      </p:sp>
      <p:sp>
        <p:nvSpPr>
          <p:cNvPr id="21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个性化学习指导</a:t>
            </a:r>
            <a:endParaRPr lang="en-US" sz="2000" b="0" strike="noStrike" spc="-1">
              <a:solidFill>
                <a:srgbClr val="FFFFFF"/>
              </a:solidFill>
              <a:latin typeface="Arial"/>
            </a:endParaRPr>
          </a:p>
        </p:txBody>
      </p:sp>
      <p:sp>
        <p:nvSpPr>
          <p:cNvPr id="219"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20"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21"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减轻教师工作量</a:t>
            </a:r>
            <a:endParaRPr lang="en-US" sz="1600" b="0" strike="noStrike" spc="-1">
              <a:solidFill>
                <a:srgbClr val="FFFFFF"/>
              </a:solidFill>
              <a:latin typeface="Arial"/>
            </a:endParaRPr>
          </a:p>
        </p:txBody>
      </p:sp>
      <p:sp>
        <p:nvSpPr>
          <p:cNvPr id="22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智能作业批改系统</a:t>
            </a:r>
            <a:endParaRPr lang="en-US" sz="3600" b="0" strike="noStrike" spc="-1">
              <a:solidFill>
                <a:schemeClr val="dk1"/>
              </a:solidFill>
              <a:latin typeface="Arial"/>
            </a:endParaRPr>
          </a:p>
        </p:txBody>
      </p:sp>
      <p:sp>
        <p:nvSpPr>
          <p:cNvPr id="223"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自动批改作业</a:t>
            </a:r>
            <a:endParaRPr lang="en-US" sz="2000" b="0" strike="noStrike" spc="-1">
              <a:solidFill>
                <a:srgbClr val="FFFFFF"/>
              </a:solidFill>
              <a:latin typeface="Arial"/>
            </a:endParaRPr>
          </a:p>
        </p:txBody>
      </p:sp>
      <p:sp>
        <p:nvSpPr>
          <p:cNvPr id="224"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快速、准确地完成作业批改</a:t>
            </a:r>
            <a:endParaRPr lang="en-US" sz="1600" b="0" strike="noStrike" spc="-1">
              <a:solidFill>
                <a:srgbClr val="FFFFFF"/>
              </a:solidFill>
              <a:latin typeface="Arial"/>
            </a:endParaRPr>
          </a:p>
        </p:txBody>
      </p:sp>
      <p:sp>
        <p:nvSpPr>
          <p:cNvPr id="225"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提高批改效率</a:t>
            </a:r>
            <a:endParaRPr lang="en-US" sz="2000" b="0" strike="noStrike" spc="-1">
              <a:solidFill>
                <a:srgbClr val="FFFFFF"/>
              </a:solidFill>
              <a:latin typeface="Arial"/>
            </a:endParaRPr>
          </a:p>
        </p:txBody>
      </p:sp>
      <p:sp>
        <p:nvSpPr>
          <p:cNvPr id="226"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即时反馈学生作业情况</a:t>
            </a:r>
            <a:endParaRPr lang="en-US" sz="1600" b="0" strike="noStrike" spc="-1">
              <a:solidFill>
                <a:srgbClr val="FFFFFF"/>
              </a:solidFill>
              <a:latin typeface="Arial"/>
            </a:endParaRPr>
          </a:p>
        </p:txBody>
      </p:sp>
      <p:sp>
        <p:nvSpPr>
          <p:cNvPr id="227"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反馈及时性</a:t>
            </a:r>
            <a:endParaRPr lang="en-US" sz="2000" b="0" strike="noStrike" spc="-1">
              <a:solidFill>
                <a:srgbClr val="FFFFFF"/>
              </a:solidFill>
              <a:latin typeface="Arial"/>
            </a:endParaRPr>
          </a:p>
        </p:txBody>
      </p:sp>
      <p:sp>
        <p:nvSpPr>
          <p:cNvPr id="228"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29"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https://d.book118.com/898002111011006050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132</Paragraphs>
  <Slides>22</Slides>
  <Notes>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人工智能助力教学模式创新</vt:lpstr>
      <vt:lpstr>目录</vt:lpstr>
      <vt:lpstr>第1章 人工智能在教学中的应用</vt:lpstr>
      <vt:lpstr> </vt:lpstr>
      <vt:lpstr>个性化学习</vt:lpstr>
      <vt:lpstr>智能教辅</vt:lpstr>
      <vt:lpstr>虚拟实验室</vt:lpstr>
      <vt:lpstr>结尾</vt:lpstr>
      <vt:lpstr>第2章 人工智能在教学创新中的挑战与机遇</vt:lpstr>
      <vt:lpstr>挑战</vt:lpstr>
      <vt:lpstr>挑战</vt:lpstr>
      <vt:lpstr>机遇</vt:lpstr>
      <vt:lpstr>机遇</vt:lpstr>
      <vt:lpstr>教学模式创新</vt:lpstr>
      <vt:lpstr>教学模式创新</vt:lpstr>
      <vt:lpstr>教学资源共享</vt:lpstr>
      <vt:lpstr>教学资源共享</vt:lpstr>
      <vt:lpstr>第3章 人工智能教学模式的实践案例</vt:lpstr>
      <vt:lpstr>虚拟教师</vt:lpstr>
      <vt:lpstr>智能辅导员</vt:lpstr>
      <vt:lpstr>智能作业批改系统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2024-09-29T14:46:25.728</cp:lastPrinted>
  <dcterms:created xsi:type="dcterms:W3CDTF">2024-09-29T06:46:25Z</dcterms:created>
  <dcterms:modified xsi:type="dcterms:W3CDTF">2024-09-29T06:46:30Z</dcterms:modified>
</cp:coreProperties>
</file>